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ink/ink1.xml" ContentType="application/inkml+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52" r:id="rId4"/>
  </p:sldMasterIdLst>
  <p:notesMasterIdLst>
    <p:notesMasterId r:id="rId24"/>
  </p:notesMasterIdLst>
  <p:sldIdLst>
    <p:sldId id="256" r:id="rId5"/>
    <p:sldId id="258" r:id="rId6"/>
    <p:sldId id="274" r:id="rId7"/>
    <p:sldId id="259" r:id="rId8"/>
    <p:sldId id="260" r:id="rId9"/>
    <p:sldId id="261" r:id="rId10"/>
    <p:sldId id="262" r:id="rId11"/>
    <p:sldId id="263" r:id="rId12"/>
    <p:sldId id="270" r:id="rId13"/>
    <p:sldId id="275" r:id="rId14"/>
    <p:sldId id="273" r:id="rId15"/>
    <p:sldId id="271" r:id="rId16"/>
    <p:sldId id="264" r:id="rId17"/>
    <p:sldId id="265" r:id="rId18"/>
    <p:sldId id="266" r:id="rId19"/>
    <p:sldId id="272" r:id="rId20"/>
    <p:sldId id="267" r:id="rId21"/>
    <p:sldId id="269" r:id="rId22"/>
    <p:sldId id="268" r:id="rId23"/>
  </p:sldIdLst>
  <p:sldSz cx="12192000" cy="6858000"/>
  <p:notesSz cx="6669088"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1D21A"/>
    <a:srgbClr val="77D039"/>
    <a:srgbClr val="76D022"/>
    <a:srgbClr val="00FA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90"/>
  </p:normalViewPr>
  <p:slideViewPr>
    <p:cSldViewPr snapToGrid="0" snapToObjects="1">
      <p:cViewPr varScale="1">
        <p:scale>
          <a:sx n="77" d="100"/>
          <a:sy n="77" d="100"/>
        </p:scale>
        <p:origin x="883"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8-11T09:05:26.393"/>
    </inkml:context>
    <inkml:brush xml:id="br0">
      <inkml:brushProperty name="width" value="0.05" units="cm"/>
      <inkml:brushProperty name="height" value="0.05" units="cm"/>
      <inkml:brushProperty name="color" value="#0B868D"/>
      <inkml:brushProperty name="inkEffects" value="ocean"/>
      <inkml:brushProperty name="anchorX" value="-616818.8125"/>
      <inkml:brushProperty name="anchorY" value="-330763.0625"/>
      <inkml:brushProperty name="scaleFactor" value="0.5"/>
    </inkml:brush>
  </inkml:definitions>
  <inkml:trace contextRef="#ctx0" brushRef="#br0">1 1474 24575,'10'0'0,"0"-5"0,1 4 0,-1-8 0,0 3 0,0 0 0,0 2 0,1-1 0,-1 4 0,0-8 0,0 3 0,1 0 0,-1-3 0,0 3 0,0 1 0,1-5 0,-1 9 0,0-8 0,0 3 0,0-4 0,1 4 0,-1-3 0,0 3 0,0 0 0,1-3 0,-1 8 0,0-8 0,0 7 0,1-7 0,-1 3 0,0 1 0,0-5 0,0 5 0,1-1 0,-1-3 0,0 3 0,0 0 0,1-3 0,-1 3 0,0-4 0,0-1 0,1 1 0,-1 0 0,0-1 0,0 1 0,6-1 0,-4 0 0,4-5 0,0 4 0,-4-10 0,10 5 0,-5-6 0,1 0 0,3 0 0,-3 0 0,4 1 0,-4-1 0,3 0 0,-8 0 0,3 0 0,1 6 0,-5-5 0,5 4 0,-6-4 0,0 4 0,0-3 0,0 4 0,0-1 0,0-10 0,0 10 0,1-12 0,-1 7 0,1 1 0,0-8 0,-1 6 0,7-12 0,-5 12 0,4-12 0,-5 12 0,6-12 0,-6 12 0,12-12 0,-5 5 0,5-6 0,-4-1 0,2 7 0,-8-4 0,7 10 0,-8 1 0,2 9 0,-4-1 0,0 8 0,-5-6 0,-2 8 0,-4-4 0,0-1 0,0 1 0,0-1 0,0 1 0,5 9 0,0 2 0,6 9 0,-1 0 0,0 1 0,-4-1 0,3 0 0,-3 0 0,4 0 0,0 1 0,0-1 0,1 0 0,-1 0 0,0 1 0,-4-1 0,3 6 0,-3-5 0,5 5 0,-1-6 0,1 6 0,-1-4 0,-4 3 0,3-4 0,-3-1 0,5 6 0,-5-5 0,3 5 0,-8 0 0,8-5 0,-3 5 0,0 0 0,3-5 0,-3 5 0,4-6 0,0 1 0,-4-1 0,3 0 0,-4 0 0,6-4 0,-1 3 0,0-3 0,0 4 0,1 0 0,-1 0 0,0 1 0,0-1 0,1 0 0,4 1 0,-3 5 0,10-4 0,-10 4 0,9-5 0,-4 5 0,0-4 0,5 10 0,-5-10 0,0 3 0,4 2 0,-9-6 0,9 6 0,-9-2 0,9-2 0,-3 3 0,5-4 0,-6-2 0,4 2 0,-9-2 0,9 1 0,-9 0 0,9 0 0,-10-1 0,5 1 0,0 0 0,-5-1 0,11 1 0,-5 0 0,0 0 0,4 0 0,-4 0 0,6 0 0,-6 0 0,4 0 0,-4 0 0,6-5 0,-6 4 0,5-4 0,-5 5 0,0-5 0,4 4 0,-4-9 0,6 10 0,-6-10 0,4 9 0,-4-9 0,0 9 0,5-9 0,-5 8 0,5-7 0,1 8 0,-6-9 0,4 4 0,-3 0 0,4 1 0,1 1 0,-1-2 0,1 0 0,0-4 0,-1 4 0,1-5 0,0 0 0,-1 0 0,1 0 0,6 0 0,-5 0 0,12 0 0,-12 0 0,12 0 0,-12 0 0,12 0 0,-12 0 0,11 0 0,-10 0 0,4 0 0,0 0 0,-5 0 0,5 0 0,0-6 0,-4 0 0,10-12 0,-4-1 0,6-1 0,16-12 0,-10 4 0,20-16 0,-12-5 0,7 3 0,-6-11 0,14 3 0,-27 11 0,24-14 0,-20 21 0,7-13 0,-1 7 0,-10 8 0,-7 3 0,-3 7 0,-6 1 0,-5 1 0,3 4 0,-8-4 0,2 10 0,-3-9 0,4 8 0,-4-8 0,4 3 0,-5 1 0,0-5 0,0 5 0,0 0 0,0 1 0,-5 27 0,-2-2 0,6 20 0,4 0 0,17 4 0,-5 4 0,13 4 0,-5-2 0,5-6 0,-6 5 0,-4-13 0,-5 4 0,-2-6 0,-4-1 0,3-4 0,-8 3 0,8-3 0,-8 4 0,8-4 0,-3 3 0,-1-9 0,4 10 0,-4-10 0,6 4 0,-5 0 0,3-3 0,-3 3 0,4-4 0,1-1 0,0 0 0,-1 1 0,1-1 0,-1 0 0,1 1 0,0-1 0,-1 0 0,8-4 0,-6 3 0,5-9 0,0 9 0,-5-8 0,12 9 0,-12-10 0,12 10 0,-6-9 0,8 3 0,-1-5 0,-6 0 0,4 6 0,-4-5 0,0 5 0,4-6 0,-11 0 0,12 0 0,-12 0 0,12 0 0,-5 0 0,6 0 0,0 0 0,0 0 0,8 0 0,-6-6 0,13-8 0,-13 0 0,6-5 0,-8 1 0,0 4 0,1-9 0,-1 3 0,-6-4 0,4 5 0,-11-3 0,6 4 0,-8-5 0,2-6 0,-1 5 0,1-12 0,-1 12 0,2-12 0,-2 11 0,-4-10 0,2 10 0,-2-11 0,4 12 0,-4-5 0,2 6 0,-3 0 0,-1 0 0,-1 6 0,-5 1 0,-1 0 0,1 5 0,0-5 0,-6 5 0,4 1 0,-8 0 0,4-1 0,-5 1 0,5-1 0,-4-5 0,8 5 0,-4-5 0,1 0 0,3 4 0,-3-4 0,4 6 0,0-1 0,1 6 0,-6 10 0,0 22 0,-5 13 0,5 6 0,9 7 0,6-7 0,6 1 0,-6-2 0,12 1 0,-16-6 0,16 7 0,-13-17 0,5 6 0,-1-12 0,2 12 0,4-11 0,-4 4 0,4-5 0,-6-1 0,-1-6 0,1 5 0,6-4 0,-5 0 0,12 5 0,-12-10 0,12 10 0,-5-9 0,-1 8 0,6-8 0,-5 3 0,6-5 0,0 0 0,0 1 0,-6-1 0,5 0 0,-6 0 0,8 0 0,-1 1 0,0-1 0,0 1 0,0-1 0,8 1 0,-6-6 0,13 5 0,-5-11 0,0 5 0,5-6 0,-6 0 0,9 0 0,-9 0 0,-1 0 0,-8 0 0,0 0 0,0 0 0,1-5 0,-1-2 0,-6-5 0,4-1 0,-11 2 0,6-1 0,-8 0 0,1 1 0,-1-1 0,1 1 0,-6 0 0,4-1 0,-3 1 0,4 0 0,-5 0 0,5 0 0,-5 0 0,5-1 0,1-4 0,0-2 0,-1 0 0,1-3 0,0 3 0,0-11 0,0 4 0,2-11 0,-2 6 0,1-1 0,-5-5 0,3 12 0,-9-12 0,9 11 0,-9-4 0,3 12 0,-5-5 0,-1 11 0,7-11 0,-6 11 0,5-11 0,-5 10 0,-1-4 0,1 6 0,-1 0 0,0-1 0,0 1 0,1-1 0,-1 1 0,0 0 0,-4-1 0,3 1 0,-3 4 0,-1-3 0,0 24 0,-5 1 0,5 22 0,9 6 0,0-5 0,9 0 0,-9-4 0,8-4 0,-9 0 0,5-2 0,-2-7 0,-3 1 0,2-6 0,2 4 0,-5-3 0,9-1 0,-8 5 0,3-10 0,-5 9 0,-1-10 0,6 11 0,-4-5 0,5 6 0,-1-1 0,2-4 0,-1 3 0,5-3 0,-5 4 0,12 2 0,-4-6 0,10 5 0,-10-10 0,10 5 0,-11-2 0,12-2 0,-5 3 0,6-5 0,-6 0 0,4 0 0,-4 0 0,6 1 0,0-1 0,1 0 0,-1-5 0,-6-1 0,4-1 0,-4-3 0,6 3 0,0 1 0,8-5 0,-6 5 0,13-6 0,-5 0 0,7 0 0,0 0 0,-7 0 0,5 0 0,-5 0 0,-1 0 0,6 0 0,-13-6 0,14-1 0,-14-6 0,5 0 0,-6 0 0,-8 1 0,6 0 0,-5 0 0,6-1 0,-6-4 0,4 3 0,-10-7 0,10 2 0,-11 1 0,12-6 0,-12 6 0,12-7 0,-12 2 0,5 0 0,-6 5 0,-1-4 0,1 4 0,0-4 0,-1-1 0,1 0 0,0 0 0,-1 1 0,-4-1 0,3 0 0,-3 5 0,-1-3 0,-1 8 0,-5-2 0,-1 4 0,1-5 0,-1 4 0,1-3 0,-1 4 0,-4 1 0,3-1 0,-8 1 0,8 0 0,-8-6 0,8 4 0,-3-4 0,0 0 0,3 4 0,-3-3 0,-1 4 0,4 1 0,-7-1 0,7 1 0,-8 0 0,8 4 0,-8 18 0,4 8 0,5 11 0,-2 5 0,8-12 0,2 12 0,-5-12 0,4 5 0,-1-6 0,-3-1 0,8 1 0,-8-1 0,8 1 0,-3-5 0,5 3 0,-1-8 0,1 3 0,-1 0 0,1-3 0,0 8 0,6-8 0,-5 4 0,5-5 0,-6 4 0,-1-3 0,8 3 0,-6-4 0,5 0 0,-6-1 0,-1 0 0,1 1 0,-1-1 0,1-5 0,0 4 0,-1-9 0,1 5 0,6-1 0,2-4 0,0 5 0,4-6 0,-4 0 0,0 0 0,4 0 0,-4 0 0,6 0 0,-6 0 0,4 0 0,-4 0 0,0 0 0,5 0 0,-6 0 0,1 0 0,-2 0 0,0 0 0,-5 0 0,6 0 0,-8-5 0,1-2 0,-1-4 0,1 5 0,0-5 0,-1 5 0,1-5 0,-6 0 0,4 4 0,3-3 0,0-1 0,5-3 0,-6-2 0,0-1 0,6-1 0,-5-5 0,5 4 0,-6-3 0,-1 5 0,1-6 0,0 0 0,-1 0 0,1 0 0,-5-6 0,3 5 0,-7-5 0,8-1 0,-9 6 0,9-5 0,-9 6 0,2 5 0,-3-3 0,-2 9 0,1-4 0,-1 6 0,0 4 0,0-3 0,1 3 0,-1-4 0,0-1 0,0 1 0,1 0 0,-1-1 0,0 1 0,0 0 0,-4-1 0,3 5 0,-8-3 0,4 13 0,-5 9 0,0 12 0,5 12 0,3 8 0,10-6 0,1 6 0,1-8 0,3 0 0,-4 0 0,1 0 0,3 1 0,-9-1 0,8-6 0,-3 4 0,-1-11 0,5 5 0,-10 1 0,8-6 0,-8 5 0,10 0 0,-6-5 0,7 0 0,-1-2 0,-1-5 0,7 1 0,-4-1 0,4-5 0,0 0 0,2-1 0,6 2 0,0-1 0,-6-5 0,4-1 0,-4-6 0,6 0 0,1 0 0,-8 0 0,6 0 0,-5 0 0,6 0 0,0 0 0,0 0 0,0 0 0,1 0 0,6 0 0,-5 0 0,14 0 0,-14 0 0,13 0 0,-13 0 0,6 0 0,-8 0 0,0 0 0,0 0 0,1 0 0,-8 0 0,6 0 0,-12 0 0,12 0 0,-12-5 0,5-2 0,0-5 0,-5 1 0,6-6 0,-8 4 0,1-4 0,6 0 0,-5-1 0,5-6 0,-6 6 0,-5-3 0,3 3 0,-3-5 0,-1 1 0,5-1 0,-10 6 0,3 1 0,-4 5 0,-1 1 0,0-1 0,0 1 0,1-6 0,-1 4 0,2-9 0,-2 4 0,2-6 0,-1 0 0,0 0 0,1 1 0,-2 4 0,2-3 0,-2 9 0,1-4 0,-6 6 0,5-1 0,-9 1 0,3 0 0,-4-1 0,5 1 0,-4-1 0,3 1 0,-4 0 0,0-1 0,0 1 0,0 0 0,5 4 0,-4 6 0,4 17 0,6 9 0,2 11 0,12 0 0,1 8 0,-1-6 0,1 6 0,-1-8 0,-2-7 0,9 8 0,-7-14 0,5 7 0,-7-9 0,0 1 0,-1 0 0,1-6 0,6 6 0,-5-5 0,5 0 0,0 4 0,2-8 0,6 4 0,1 0 0,6-4 0,-5 4 0,6-5 0,0 6 0,-6-5 0,6 5 0,-15-8 0,6 2 0,-12-2 0,12 1 0,-5 6 0,-1-5 0,6 5 0,-12-7 0,12 2 0,-6-7 0,8 5 0,-1-9 0,0 3 0,0-5 0,0 0 0,1 0 0,-1 0 0,0 0 0,0 0 0,8 0 0,-12 0 0,10 0 0,-13-6 0,8-1 0,-8-5 0,-1 6 0,1-11 0,-6 9 0,11-15 0,-10 5 0,10-7 0,-4 1 0,8-8 0,-2 6 0,2-6 0,-7 1 0,4 5 0,-5-5 0,0 7 0,-2 1 0,-6 0 0,-1 0 0,1 0 0,0 0 0,-1 6 0,1-5 0,6 3 0,-5-4 0,5 0 0,1 4 0,-6-2 0,11 2 0,-10-5 0,4 1 0,-7 5 0,-4-4 0,3 10 0,-3-5 0,5 1 0,-6 3 0,4-3 0,-9 0 0,4 4 0,0-5 0,-4 7 0,4-6 0,-6 4 0,2-10 0,-2 11 0,1-11 0,-1 10 0,1-3 0,-1 4 0,-4 1 0,-1-6 0,-5 4 0,0-4 0,0 6 0,0-6 0,0 4 0,5-9 0,-4 3 0,4 1 0,0-4 0,-4 9 0,4-4 0,-5 6 0,5-1 0,-4 1 0,3 0 0,-4-1 0,0 15 0,5 4 0,2 15 0,10 6 0,2 2 0,0 0 0,4 4 0,-10-4 0,5 0 0,0 4 0,-5-4 0,10 6 0,-9 0 0,9-6 0,-4 5 0,3-12 0,2 5 0,-1-6 0,7 7 0,-5-5 0,6 1 0,-2-4 0,-5-9 0,5 9 0,-6-9 0,6 3 0,-5-4 0,5 0 0,0 0 0,-4-6 0,4 4 0,0-3 0,-5 0 0,5 3 0,0-3 0,-5 4 0,6-4 0,-1 4 0,-5-10 0,12 10 0,-6-10 0,1 5 0,5-1 0,-6-3 0,8 3 0,-1-5 0,0 6 0,8-5 0,-6 5 0,13-6 0,-13 0 0,13 0 0,-5 0 0,-1 0 0,7 0 0,-14 0 0,5 0 0,-6 0 0,-8 0 0,6 0 0,-12 0 0,5 0 0,-6 0 0,6 0 0,-5 0 0,5 0 0,-6 0 0,0 0 0,-1 0 0,7 0 0,-4 0 0,10-6 0,-4-6 0,0-7 0,4-5 0,4 5 0,0-5 0,5 4 0,-6-5 0,-1 0 0,-6 6 0,4-4 0,-4 4 0,6-6 0,0 0 0,10-9 0,0 6 0,2-5 0,-3 0 0,-8 6 0,2-12 0,-3 12 0,-4-4 0,-3 1 0,-7 11 0,-5-10 0,3 17 0,-8-10 0,3 10 0,-5-4 0,-1 6 0,-4-1 0,-2 1 0,-4 0 0,5-6 0,1 4 0,5-10 0,-5 32 0,4 0 0,2 21 0,7 5 0,5-6 0,1 8 0,-1-1 0,7-5 0,-5 3 0,4-3 0,-5 5 0,7 2 0,-6-1 0,5-6 0,-6 3 0,-1-4 0,0 0 0,6-1 0,-6-7 0,6 7 0,-7-6 0,0 5 0,0-11 0,6 4 0,-5-9 0,6 9 0,-8-9 0,1 3 0,6-4 0,-5 0 0,5-1 0,0 1 0,-4 0 0,10-6 0,-4 5 0,0-10 0,4 10 0,-10-9 0,10 9 0,-11-10 0,12 5 0,-5-6 0,-1 0 0,6 0 0,-5 0 0,13 0 0,-4 0 0,4 0 0,-7 0 0,1 0 0,-1 0 0,-6 0 0,4 0 0,-4 0 0,0 0 0,4 0 0,-10 0 0,10 0 0,-11 0 0,12-6 0,-12 0 0,12-1 0,-12-4 0,12-1 0,-12-1 0,11-5 0,-10 2 0,10 2 0,-10-8 0,10 3 0,-11 1 0,12-5 0,-12 5 0,12-7 0,-5 1 0,-1 0 0,6-1 0,-5 1 0,6-1 0,0 0 0,-6 1 0,4-1 0,-10 7 0,4-4 0,-7 4 0,1-5 0,0 6 0,-1-5 0,-4 4 0,3-4 0,-9 4 0,10-3 0,-11 9 0,5-9 0,-5 3 0,0 1 0,0-4 0,0 9 0,0-9 0,-5 9 0,4-10 0,-5 11 0,7-11 0,-1 5 0,-1 0 0,2-5 0,-2 10 0,1-3 0,-1 4 0,-4-5 0,3 5 0,-8-5 0,8 5 0,-8 1 0,4-1 0,-1 1 0,2 0 0,4-1 0,-4 22 0,4 5 0,3 29 0,7-6 0,6 13 0,-1-13 0,11 31 0,-15-33 0,14 32 0,-15-29 0,6 7 0,0 5 0,-1-13 0,2 13 0,-2-13 0,1 6 0,-1-8 0,1 8 0,-2-12 0,1 10 0,6-11 0,-5-1 0,12 8 0,-7-14 0,16 8 0,-8-8 0,5-5 0,1-1 0,-6-7 0,6 1 0,0 0 0,-6-6 0,5-1 0,-6-6 0,-1 0 0,0 0 0,-6 0 0,4 0 0,-4 0 0,0 0 0,4 0 0,-10 0 0,10 0 0,-11 0 0,12 0 0,-5 0 0,0-5 0,4-2 0,-4 1 0,6-6 0,0 5 0,0-5 0,1-1 0,-1 1 0,0-1 0,0 1 0,-6 0 0,5-1 0,-6-4 0,1 3 0,5-4 0,-6 1 0,8-3 0,-1-5 0,0 0 0,0 0 0,0 0 0,1 6 0,-8-4 0,6 4 0,-12-4 0,12 4 0,-12-3 0,12 3 0,-11-11 0,11 4 0,-11-3 0,4 5 0,0 0 0,-4-5 0,5 3 0,-7-3 0,1 0 0,-1 4 0,-5-4 0,4 6 0,-10 0 0,5 1 0,-6-1 0,0 0 0,0 6 0,0-5 0,0 11 0,-1-5 0,-4 5 0,3 1 0,-8 0 0,8-1 0,-3 1 0,4-1 0,-4 1 0,3 0 0,-8-1 0,8 1 0,-3-1 0,0 1 0,-2 0 0,-4-1 0,0 1 0,0 0 0,5-1 0,6 15 0,7 11 0,6 16 0,-5 6 0,4-6 0,-10 4 0,10-4 0,-4 6 0,5-6 0,-1-2 0,1 0 0,-1-5 0,-4 12 0,9-11 0,-13 4 0,12-5 0,-9-1 0,5-6 0,-1 5 0,1-10 0,0 10 0,-6-10 0,4 4 0,-4-5 0,0 0 0,4 0 0,-9-1 0,9 1 0,-4 0 0,6 0 0,0 1 0,-1-1 0,1 0 0,0-4 0,-1 3 0,1-4 0,0 5 0,-1-4 0,1 3 0,-6-4 0,4 5 0,-4 0 0,6 0 0,0 0 0,-1-5 0,1 5 0,6-5 0,-5 6 0,5-6 0,0 5 0,-4-10 0,4 10 0,-7-5 0,8 1 0,-6-2 0,5 0 0,0-4 0,2 4 0,6 0 0,8-3 0,1 3 0,1-5 0,5 0 0,-5 0 0,7 0 0,0 0 0,-8 0 0,-1 0 0,-8 0 0,1-5 0,-8-2 0,-1-5 0,1 0 0,-6 1 0,5-6 0,-6 4 0,-1-4 0,1 6 0,6-1 0,-5 0 0,12-5 0,2 3 0,1-5 0,6 1 0,0-3 0,-6 2 0,5-6 0,-6 11 0,-1-9 0,-7 9 0,6-4 0,-12 2 0,5-3 0,-6-3 0,1-8 0,-1 6 0,1-12 0,0 5 0,1-6 0,0 0 0,-2 6 0,-4 1 0,-3 8 0,-5 4 0,0 2 0,-1 6 0,0 0 0,1-1 0,-6 1 0,0 0 0,5 9 0,3 14 0,17 7 0,-4 16 0,4-4 0,1-1 0,-5 5 0,4-4 0,-5 5 0,0 0 0,6 2 0,-5-8 0,13 8 0,-14-8 0,13 2 0,-12 3 0,10-10 0,-5 4 0,8 2 0,-1-5 0,0 5 0,0-13 0,-1 4 0,0-3 0,0-1 0,-6-2 0,5 1 0,-6-5 0,7 5 0,-6-6 0,5 6 0,-12-5 0,12 5 0,-12-7 0,5 1 0,-6-1 0,-1 1 0,1-1 0,6 1 0,-5-6 0,5 0 0,-6-6 0,6 0 0,-5 0 0,5 0 0,1 0 0,-6 0 0,11 0 0,-10 0 0,10 0 0,-4 0 0,6 0 0,8 0 0,-6-11 0,6 2 0,-8-14 0,0 9 0,0-4 0,1 0 0,-8 4 0,6-9 0,-5 9 0,6-9 0,-6 9 0,4-9 0,-4 4 0,0 0 0,-2-4 0,-7 11 0,1-5 0,0 1 0,-1 3 0,1-4 0,0 1 0,-1 3 0,1-8 0,-1 8 0,-4-3 0,3-1 0,-10 6 0,11-6 0,-10 1 0,4 4 0,0-4 0,-4 0 0,4-2 0,1 0 0,0-3 0,6 3 0,6-6 0,-5 1 0,5-1 0,-6 1 0,6 0 0,-5 0 0,0 4 0,-3 3 0,-9 6 0,4-1 0,-6 5 0,-5-3 0,5 3 0,-9-5 0,3 1 0,1 4 0,-4-3 0,3 3 0,1 1 0,-4-5 0,4 9 0,-5-3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fi-FI" dirty="0"/>
          </a:p>
        </p:txBody>
      </p:sp>
      <p:sp>
        <p:nvSpPr>
          <p:cNvPr id="3" name="Päivämäärän paikkamerkki 2"/>
          <p:cNvSpPr>
            <a:spLocks noGrp="1"/>
          </p:cNvSpPr>
          <p:nvPr>
            <p:ph type="dt" idx="1"/>
          </p:nvPr>
        </p:nvSpPr>
        <p:spPr>
          <a:xfrm>
            <a:off x="3777607" y="0"/>
            <a:ext cx="2889938" cy="498056"/>
          </a:xfrm>
          <a:prstGeom prst="rect">
            <a:avLst/>
          </a:prstGeom>
        </p:spPr>
        <p:txBody>
          <a:bodyPr vert="horz" lIns="91440" tIns="45720" rIns="91440" bIns="45720" rtlCol="0"/>
          <a:lstStyle>
            <a:lvl1pPr algn="r">
              <a:defRPr sz="1200"/>
            </a:lvl1pPr>
          </a:lstStyle>
          <a:p>
            <a:fld id="{A9D6FE8F-A336-7141-A2CA-7AAB80277601}" type="datetimeFigureOut">
              <a:rPr lang="fi-FI" smtClean="0"/>
              <a:t>18.2.2021</a:t>
            </a:fld>
            <a:endParaRPr lang="fi-FI" dirty="0"/>
          </a:p>
        </p:txBody>
      </p:sp>
      <p:sp>
        <p:nvSpPr>
          <p:cNvPr id="4" name="Dian kuvan paikkamerkki 3"/>
          <p:cNvSpPr>
            <a:spLocks noGrp="1" noRot="1" noChangeAspect="1"/>
          </p:cNvSpPr>
          <p:nvPr>
            <p:ph type="sldImg" idx="2"/>
          </p:nvPr>
        </p:nvSpPr>
        <p:spPr>
          <a:xfrm>
            <a:off x="357188" y="1241425"/>
            <a:ext cx="5954712" cy="3349625"/>
          </a:xfrm>
          <a:prstGeom prst="rect">
            <a:avLst/>
          </a:prstGeom>
          <a:noFill/>
          <a:ln w="12700">
            <a:solidFill>
              <a:prstClr val="black"/>
            </a:solidFill>
          </a:ln>
        </p:spPr>
        <p:txBody>
          <a:bodyPr vert="horz" lIns="91440" tIns="45720" rIns="91440" bIns="45720" rtlCol="0" anchor="ctr"/>
          <a:lstStyle/>
          <a:p>
            <a:endParaRPr lang="fi-FI" dirty="0"/>
          </a:p>
        </p:txBody>
      </p:sp>
      <p:sp>
        <p:nvSpPr>
          <p:cNvPr id="5" name="Huomautusten paikkamerkki 4"/>
          <p:cNvSpPr>
            <a:spLocks noGrp="1"/>
          </p:cNvSpPr>
          <p:nvPr>
            <p:ph type="body" sz="quarter" idx="3"/>
          </p:nvPr>
        </p:nvSpPr>
        <p:spPr>
          <a:xfrm>
            <a:off x="666909" y="4777194"/>
            <a:ext cx="5335270" cy="3908614"/>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9428586"/>
            <a:ext cx="2889938" cy="498055"/>
          </a:xfrm>
          <a:prstGeom prst="rect">
            <a:avLst/>
          </a:prstGeom>
        </p:spPr>
        <p:txBody>
          <a:bodyPr vert="horz" lIns="91440" tIns="45720" rIns="91440" bIns="45720" rtlCol="0" anchor="b"/>
          <a:lstStyle>
            <a:lvl1pPr algn="l">
              <a:defRPr sz="1200"/>
            </a:lvl1pPr>
          </a:lstStyle>
          <a:p>
            <a:endParaRPr lang="fi-FI" dirty="0"/>
          </a:p>
        </p:txBody>
      </p:sp>
      <p:sp>
        <p:nvSpPr>
          <p:cNvPr id="7" name="Dian numeron paikkamerkki 6"/>
          <p:cNvSpPr>
            <a:spLocks noGrp="1"/>
          </p:cNvSpPr>
          <p:nvPr>
            <p:ph type="sldNum" sz="quarter" idx="5"/>
          </p:nvPr>
        </p:nvSpPr>
        <p:spPr>
          <a:xfrm>
            <a:off x="3777607" y="9428586"/>
            <a:ext cx="2889938" cy="498055"/>
          </a:xfrm>
          <a:prstGeom prst="rect">
            <a:avLst/>
          </a:prstGeom>
        </p:spPr>
        <p:txBody>
          <a:bodyPr vert="horz" lIns="91440" tIns="45720" rIns="91440" bIns="45720" rtlCol="0" anchor="b"/>
          <a:lstStyle>
            <a:lvl1pPr algn="r">
              <a:defRPr sz="1200"/>
            </a:lvl1pPr>
          </a:lstStyle>
          <a:p>
            <a:fld id="{0BA5F3C1-07A1-2743-828A-311C8E6103D1}" type="slidenum">
              <a:rPr lang="fi-FI" smtClean="0"/>
              <a:t>‹#›</a:t>
            </a:fld>
            <a:endParaRPr lang="fi-FI" dirty="0"/>
          </a:p>
        </p:txBody>
      </p:sp>
    </p:spTree>
    <p:extLst>
      <p:ext uri="{BB962C8B-B14F-4D97-AF65-F5344CB8AC3E}">
        <p14:creationId xmlns:p14="http://schemas.microsoft.com/office/powerpoint/2010/main" val="17263658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0BA5F3C1-07A1-2743-828A-311C8E6103D1}" type="slidenum">
              <a:rPr lang="fi-FI" smtClean="0"/>
              <a:t>2</a:t>
            </a:fld>
            <a:endParaRPr lang="fi-FI" dirty="0"/>
          </a:p>
        </p:txBody>
      </p:sp>
    </p:spTree>
    <p:extLst>
      <p:ext uri="{BB962C8B-B14F-4D97-AF65-F5344CB8AC3E}">
        <p14:creationId xmlns:p14="http://schemas.microsoft.com/office/powerpoint/2010/main" val="42320885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0BA5F3C1-07A1-2743-828A-311C8E6103D1}" type="slidenum">
              <a:rPr lang="fi-FI" smtClean="0"/>
              <a:t>12</a:t>
            </a:fld>
            <a:endParaRPr lang="fi-FI" dirty="0"/>
          </a:p>
        </p:txBody>
      </p:sp>
    </p:spTree>
    <p:extLst>
      <p:ext uri="{BB962C8B-B14F-4D97-AF65-F5344CB8AC3E}">
        <p14:creationId xmlns:p14="http://schemas.microsoft.com/office/powerpoint/2010/main" val="4380225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0BA5F3C1-07A1-2743-828A-311C8E6103D1}" type="slidenum">
              <a:rPr lang="fi-FI" smtClean="0"/>
              <a:t>13</a:t>
            </a:fld>
            <a:endParaRPr lang="fi-FI" dirty="0"/>
          </a:p>
        </p:txBody>
      </p:sp>
    </p:spTree>
    <p:extLst>
      <p:ext uri="{BB962C8B-B14F-4D97-AF65-F5344CB8AC3E}">
        <p14:creationId xmlns:p14="http://schemas.microsoft.com/office/powerpoint/2010/main" val="11147809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0BA5F3C1-07A1-2743-828A-311C8E6103D1}" type="slidenum">
              <a:rPr lang="fi-FI" smtClean="0"/>
              <a:t>14</a:t>
            </a:fld>
            <a:endParaRPr lang="fi-FI" dirty="0"/>
          </a:p>
        </p:txBody>
      </p:sp>
    </p:spTree>
    <p:extLst>
      <p:ext uri="{BB962C8B-B14F-4D97-AF65-F5344CB8AC3E}">
        <p14:creationId xmlns:p14="http://schemas.microsoft.com/office/powerpoint/2010/main" val="29950032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0BA5F3C1-07A1-2743-828A-311C8E6103D1}" type="slidenum">
              <a:rPr lang="fi-FI" smtClean="0"/>
              <a:t>15</a:t>
            </a:fld>
            <a:endParaRPr lang="fi-FI" dirty="0"/>
          </a:p>
        </p:txBody>
      </p:sp>
    </p:spTree>
    <p:extLst>
      <p:ext uri="{BB962C8B-B14F-4D97-AF65-F5344CB8AC3E}">
        <p14:creationId xmlns:p14="http://schemas.microsoft.com/office/powerpoint/2010/main" val="16289653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0BA5F3C1-07A1-2743-828A-311C8E6103D1}" type="slidenum">
              <a:rPr lang="fi-FI" smtClean="0"/>
              <a:t>16</a:t>
            </a:fld>
            <a:endParaRPr lang="fi-FI" dirty="0"/>
          </a:p>
        </p:txBody>
      </p:sp>
    </p:spTree>
    <p:extLst>
      <p:ext uri="{BB962C8B-B14F-4D97-AF65-F5344CB8AC3E}">
        <p14:creationId xmlns:p14="http://schemas.microsoft.com/office/powerpoint/2010/main" val="36131019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0BA5F3C1-07A1-2743-828A-311C8E6103D1}" type="slidenum">
              <a:rPr lang="fi-FI" smtClean="0"/>
              <a:t>17</a:t>
            </a:fld>
            <a:endParaRPr lang="fi-FI" dirty="0"/>
          </a:p>
        </p:txBody>
      </p:sp>
    </p:spTree>
    <p:extLst>
      <p:ext uri="{BB962C8B-B14F-4D97-AF65-F5344CB8AC3E}">
        <p14:creationId xmlns:p14="http://schemas.microsoft.com/office/powerpoint/2010/main" val="19582486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0BA5F3C1-07A1-2743-828A-311C8E6103D1}" type="slidenum">
              <a:rPr lang="fi-FI" smtClean="0"/>
              <a:t>18</a:t>
            </a:fld>
            <a:endParaRPr lang="fi-FI" dirty="0"/>
          </a:p>
        </p:txBody>
      </p:sp>
    </p:spTree>
    <p:extLst>
      <p:ext uri="{BB962C8B-B14F-4D97-AF65-F5344CB8AC3E}">
        <p14:creationId xmlns:p14="http://schemas.microsoft.com/office/powerpoint/2010/main" val="42624373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0BA5F3C1-07A1-2743-828A-311C8E6103D1}" type="slidenum">
              <a:rPr lang="fi-FI" smtClean="0"/>
              <a:t>19</a:t>
            </a:fld>
            <a:endParaRPr lang="fi-FI" dirty="0"/>
          </a:p>
        </p:txBody>
      </p:sp>
    </p:spTree>
    <p:extLst>
      <p:ext uri="{BB962C8B-B14F-4D97-AF65-F5344CB8AC3E}">
        <p14:creationId xmlns:p14="http://schemas.microsoft.com/office/powerpoint/2010/main" val="15003727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0BA5F3C1-07A1-2743-828A-311C8E6103D1}" type="slidenum">
              <a:rPr lang="fi-FI" smtClean="0"/>
              <a:t>3</a:t>
            </a:fld>
            <a:endParaRPr lang="fi-FI" dirty="0"/>
          </a:p>
        </p:txBody>
      </p:sp>
    </p:spTree>
    <p:extLst>
      <p:ext uri="{BB962C8B-B14F-4D97-AF65-F5344CB8AC3E}">
        <p14:creationId xmlns:p14="http://schemas.microsoft.com/office/powerpoint/2010/main" val="9241037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0BA5F3C1-07A1-2743-828A-311C8E6103D1}" type="slidenum">
              <a:rPr lang="fi-FI" smtClean="0"/>
              <a:t>4</a:t>
            </a:fld>
            <a:endParaRPr lang="fi-FI" dirty="0"/>
          </a:p>
        </p:txBody>
      </p:sp>
    </p:spTree>
    <p:extLst>
      <p:ext uri="{BB962C8B-B14F-4D97-AF65-F5344CB8AC3E}">
        <p14:creationId xmlns:p14="http://schemas.microsoft.com/office/powerpoint/2010/main" val="34456544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0BA5F3C1-07A1-2743-828A-311C8E6103D1}" type="slidenum">
              <a:rPr lang="fi-FI" smtClean="0"/>
              <a:t>5</a:t>
            </a:fld>
            <a:endParaRPr lang="fi-FI" dirty="0"/>
          </a:p>
        </p:txBody>
      </p:sp>
    </p:spTree>
    <p:extLst>
      <p:ext uri="{BB962C8B-B14F-4D97-AF65-F5344CB8AC3E}">
        <p14:creationId xmlns:p14="http://schemas.microsoft.com/office/powerpoint/2010/main" val="796089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0BA5F3C1-07A1-2743-828A-311C8E6103D1}" type="slidenum">
              <a:rPr lang="fi-FI" smtClean="0"/>
              <a:t>7</a:t>
            </a:fld>
            <a:endParaRPr lang="fi-FI" dirty="0"/>
          </a:p>
        </p:txBody>
      </p:sp>
    </p:spTree>
    <p:extLst>
      <p:ext uri="{BB962C8B-B14F-4D97-AF65-F5344CB8AC3E}">
        <p14:creationId xmlns:p14="http://schemas.microsoft.com/office/powerpoint/2010/main" val="10078072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0BA5F3C1-07A1-2743-828A-311C8E6103D1}" type="slidenum">
              <a:rPr lang="fi-FI" smtClean="0"/>
              <a:t>8</a:t>
            </a:fld>
            <a:endParaRPr lang="fi-FI" dirty="0"/>
          </a:p>
        </p:txBody>
      </p:sp>
    </p:spTree>
    <p:extLst>
      <p:ext uri="{BB962C8B-B14F-4D97-AF65-F5344CB8AC3E}">
        <p14:creationId xmlns:p14="http://schemas.microsoft.com/office/powerpoint/2010/main" val="801228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0BA5F3C1-07A1-2743-828A-311C8E6103D1}" type="slidenum">
              <a:rPr lang="fi-FI" smtClean="0"/>
              <a:t>9</a:t>
            </a:fld>
            <a:endParaRPr lang="fi-FI" dirty="0"/>
          </a:p>
        </p:txBody>
      </p:sp>
    </p:spTree>
    <p:extLst>
      <p:ext uri="{BB962C8B-B14F-4D97-AF65-F5344CB8AC3E}">
        <p14:creationId xmlns:p14="http://schemas.microsoft.com/office/powerpoint/2010/main" val="37386818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0BA5F3C1-07A1-2743-828A-311C8E6103D1}" type="slidenum">
              <a:rPr lang="fi-FI" smtClean="0"/>
              <a:t>10</a:t>
            </a:fld>
            <a:endParaRPr lang="fi-FI" dirty="0"/>
          </a:p>
        </p:txBody>
      </p:sp>
    </p:spTree>
    <p:extLst>
      <p:ext uri="{BB962C8B-B14F-4D97-AF65-F5344CB8AC3E}">
        <p14:creationId xmlns:p14="http://schemas.microsoft.com/office/powerpoint/2010/main" val="24230482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kern="1200" dirty="0">
                <a:solidFill>
                  <a:schemeClr val="tx1"/>
                </a:solidFill>
                <a:effectLst/>
                <a:latin typeface="+mn-lt"/>
                <a:ea typeface="+mn-ea"/>
                <a:cs typeface="+mn-cs"/>
              </a:rPr>
              <a:t>Mielestäni ilmi tulleesta lähisuhdeväkivallasta voidaan käyttää kielikuvaa ’jäävuoren huippu’, jolloin viranomaisten tietoon tullut väkivalta on vain murunen siitä todellisuudesta, jota henkilö on joutunut suhteessaan kokemaan. Lähisuhdeväkivaltatyön kehittämisen kannalta olisi äärimmäisen tärkeää, että päästäisiin ajoissa käsiksi suhteessa tapahtuvan väkivallan koko kontekstiin, jäävuoren siihen osaan, joka on myös pinnan alla, eikä vain siihen, josta viranomaiset saavat ilmoituksen.</a:t>
            </a:r>
          </a:p>
          <a:p>
            <a:endParaRPr lang="fi-FI" dirty="0"/>
          </a:p>
        </p:txBody>
      </p:sp>
      <p:sp>
        <p:nvSpPr>
          <p:cNvPr id="4" name="Dian numeron paikkamerkki 3"/>
          <p:cNvSpPr>
            <a:spLocks noGrp="1"/>
          </p:cNvSpPr>
          <p:nvPr>
            <p:ph type="sldNum" sz="quarter" idx="5"/>
          </p:nvPr>
        </p:nvSpPr>
        <p:spPr/>
        <p:txBody>
          <a:bodyPr/>
          <a:lstStyle/>
          <a:p>
            <a:fld id="{7C2B7CE3-E99C-CF4D-A608-B5273252A6B6}" type="slidenum">
              <a:rPr lang="fi-FI" smtClean="0"/>
              <a:t>11</a:t>
            </a:fld>
            <a:endParaRPr lang="fi-FI"/>
          </a:p>
        </p:txBody>
      </p:sp>
    </p:spTree>
    <p:extLst>
      <p:ext uri="{BB962C8B-B14F-4D97-AF65-F5344CB8AC3E}">
        <p14:creationId xmlns:p14="http://schemas.microsoft.com/office/powerpoint/2010/main" val="8135160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fi-FI"/>
              <a:t>Muokkaa ots. perustyyl. napsautt.</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endParaRPr lang="en-US" dirty="0"/>
          </a:p>
        </p:txBody>
      </p:sp>
      <p:sp>
        <p:nvSpPr>
          <p:cNvPr id="4" name="Date Placeholder 3"/>
          <p:cNvSpPr>
            <a:spLocks noGrp="1"/>
          </p:cNvSpPr>
          <p:nvPr>
            <p:ph type="dt" sz="half" idx="10"/>
          </p:nvPr>
        </p:nvSpPr>
        <p:spPr/>
        <p:txBody>
          <a:bodyPr/>
          <a:lstStyle/>
          <a:p>
            <a:fld id="{76969C88-B244-455D-A017-012B25B1ACDD}" type="datetimeFigureOut">
              <a:rPr lang="en-US" smtClean="0"/>
              <a:pPr/>
              <a:t>2/18/2021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7CE569E-9B7C-4CB9-AB80-C0841F922CFF}" type="slidenum">
              <a:rPr lang="en-US" smtClean="0"/>
              <a:pPr/>
              <a:t>‹#›</a:t>
            </a:fld>
            <a:endParaRPr lang="en-US" dirty="0"/>
          </a:p>
        </p:txBody>
      </p:sp>
    </p:spTree>
    <p:extLst>
      <p:ext uri="{BB962C8B-B14F-4D97-AF65-F5344CB8AC3E}">
        <p14:creationId xmlns:p14="http://schemas.microsoft.com/office/powerpoint/2010/main" val="7134835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amakuva ja kuvateksti">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fi-FI"/>
              <a:t>Muokkaa ots. perustyyl. napsautt.</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i-FI" dirty="0"/>
              <a:t>Lisää kuva napsauttamalla kuvaketta</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76969C88-B244-455D-A017-012B25B1ACDD}" type="datetimeFigureOut">
              <a:rPr lang="en-US" smtClean="0"/>
              <a:pPr/>
              <a:t>2/18/2021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7CE569E-9B7C-4CB9-AB80-C0841F922CFF}" type="slidenum">
              <a:rPr lang="en-US" smtClean="0"/>
              <a:pPr/>
              <a:t>‹#›</a:t>
            </a:fld>
            <a:endParaRPr lang="en-US" dirty="0"/>
          </a:p>
        </p:txBody>
      </p:sp>
    </p:spTree>
    <p:extLst>
      <p:ext uri="{BB962C8B-B14F-4D97-AF65-F5344CB8AC3E}">
        <p14:creationId xmlns:p14="http://schemas.microsoft.com/office/powerpoint/2010/main" val="23136807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Otsikko ja kuvateksti">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fi-FI"/>
              <a:t>Muokkaa ots. perustyyl. napsautt.</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4" name="Date Placeholder 3"/>
          <p:cNvSpPr>
            <a:spLocks noGrp="1"/>
          </p:cNvSpPr>
          <p:nvPr>
            <p:ph type="dt" sz="half" idx="10"/>
          </p:nvPr>
        </p:nvSpPr>
        <p:spPr/>
        <p:txBody>
          <a:bodyPr/>
          <a:lstStyle/>
          <a:p>
            <a:fld id="{76969C88-B244-455D-A017-012B25B1ACDD}" type="datetimeFigureOut">
              <a:rPr lang="en-US" smtClean="0"/>
              <a:pPr/>
              <a:t>2/18/2021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7CE569E-9B7C-4CB9-AB80-C0841F922CFF}" type="slidenum">
              <a:rPr lang="en-US" smtClean="0"/>
              <a:pPr/>
              <a:t>‹#›</a:t>
            </a:fld>
            <a:endParaRPr lang="en-US" dirty="0"/>
          </a:p>
        </p:txBody>
      </p:sp>
    </p:spTree>
    <p:extLst>
      <p:ext uri="{BB962C8B-B14F-4D97-AF65-F5344CB8AC3E}">
        <p14:creationId xmlns:p14="http://schemas.microsoft.com/office/powerpoint/2010/main" val="17154287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Lainaus ja kuvateksti">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fi-FI"/>
              <a:t>Muokkaa ots. perustyyl. napsautt.</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4" name="Date Placeholder 3"/>
          <p:cNvSpPr>
            <a:spLocks noGrp="1"/>
          </p:cNvSpPr>
          <p:nvPr>
            <p:ph type="dt" sz="half" idx="10"/>
          </p:nvPr>
        </p:nvSpPr>
        <p:spPr/>
        <p:txBody>
          <a:bodyPr/>
          <a:lstStyle/>
          <a:p>
            <a:fld id="{76969C88-B244-455D-A017-012B25B1ACDD}" type="datetimeFigureOut">
              <a:rPr lang="en-US" smtClean="0"/>
              <a:pPr/>
              <a:t>2/18/2021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7CE569E-9B7C-4CB9-AB80-C0841F922CFF}" type="slidenum">
              <a:rPr lang="en-US" smtClean="0"/>
              <a:pPr/>
              <a:t>‹#›</a:t>
            </a:fld>
            <a:endParaRPr lang="en-US" dirty="0"/>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0654273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imikortti">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fi-FI"/>
              <a:t>Muokkaa ots. perustyyl. napsautt.</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 napsauttamalla</a:t>
            </a:r>
          </a:p>
        </p:txBody>
      </p:sp>
      <p:sp>
        <p:nvSpPr>
          <p:cNvPr id="4" name="Date Placeholder 3"/>
          <p:cNvSpPr>
            <a:spLocks noGrp="1"/>
          </p:cNvSpPr>
          <p:nvPr>
            <p:ph type="dt" sz="half" idx="10"/>
          </p:nvPr>
        </p:nvSpPr>
        <p:spPr/>
        <p:txBody>
          <a:bodyPr/>
          <a:lstStyle/>
          <a:p>
            <a:fld id="{76969C88-B244-455D-A017-012B25B1ACDD}" type="datetimeFigureOut">
              <a:rPr lang="en-US" smtClean="0"/>
              <a:pPr/>
              <a:t>2/18/2021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7CE569E-9B7C-4CB9-AB80-C0841F922CFF}" type="slidenum">
              <a:rPr lang="en-US" smtClean="0"/>
              <a:pPr/>
              <a:t>‹#›</a:t>
            </a:fld>
            <a:endParaRPr lang="en-US" dirty="0"/>
          </a:p>
        </p:txBody>
      </p:sp>
    </p:spTree>
    <p:extLst>
      <p:ext uri="{BB962C8B-B14F-4D97-AF65-F5344CB8AC3E}">
        <p14:creationId xmlns:p14="http://schemas.microsoft.com/office/powerpoint/2010/main" val="10163105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arakett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i-FI"/>
              <a:t>Muokkaa ots. perustyyl. napsautt.</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6969C88-B244-455D-A017-012B25B1ACDD}" type="datetimeFigureOut">
              <a:rPr lang="en-US" smtClean="0"/>
              <a:pPr/>
              <a:t>2/18/2021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7CE569E-9B7C-4CB9-AB80-C0841F922CFF}" type="slidenum">
              <a:rPr lang="en-US" smtClean="0"/>
              <a:pPr/>
              <a:t>‹#›</a:t>
            </a:fld>
            <a:endParaRPr lang="en-US" dirty="0"/>
          </a:p>
        </p:txBody>
      </p:sp>
    </p:spTree>
    <p:extLst>
      <p:ext uri="{BB962C8B-B14F-4D97-AF65-F5344CB8AC3E}">
        <p14:creationId xmlns:p14="http://schemas.microsoft.com/office/powerpoint/2010/main" val="41295679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kuvan sarak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i-FI"/>
              <a:t>Muokkaa ots. perustyyl. napsautt.</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i-FI" dirty="0"/>
              <a:t>Lisää kuva napsauttamalla kuvaketta</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i-FI" dirty="0"/>
              <a:t>Lisää kuva napsauttamalla kuvaketta</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i-FI" dirty="0"/>
              <a:t>Lisää kuva napsauttamalla kuvaketta</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6969C88-B244-455D-A017-012B25B1ACDD}" type="datetimeFigureOut">
              <a:rPr lang="en-US" smtClean="0"/>
              <a:pPr/>
              <a:t>2/18/2021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7CE569E-9B7C-4CB9-AB80-C0841F922CFF}" type="slidenum">
              <a:rPr lang="en-US" smtClean="0"/>
              <a:pPr/>
              <a:t>‹#›</a:t>
            </a:fld>
            <a:endParaRPr lang="en-US" dirty="0"/>
          </a:p>
        </p:txBody>
      </p:sp>
    </p:spTree>
    <p:extLst>
      <p:ext uri="{BB962C8B-B14F-4D97-AF65-F5344CB8AC3E}">
        <p14:creationId xmlns:p14="http://schemas.microsoft.com/office/powerpoint/2010/main" val="32587258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Vertical Text Placeholder 2"/>
          <p:cNvSpPr>
            <a:spLocks noGrp="1"/>
          </p:cNvSpPr>
          <p:nvPr>
            <p:ph type="body" orient="vert" idx="1"/>
          </p:nvPr>
        </p:nvSpPr>
        <p:spPr/>
        <p:txBody>
          <a:bodyPr vert="eaVert" anchor="t" anchorCtr="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76969C88-B244-455D-A017-012B25B1ACDD}" type="datetimeFigureOut">
              <a:rPr lang="en-US" smtClean="0"/>
              <a:pPr/>
              <a:t>2/18/2021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7CE569E-9B7C-4CB9-AB80-C0841F922CFF}" type="slidenum">
              <a:rPr lang="en-US" smtClean="0"/>
              <a:pPr/>
              <a:t>‹#›</a:t>
            </a:fld>
            <a:endParaRPr lang="en-US" dirty="0"/>
          </a:p>
        </p:txBody>
      </p:sp>
    </p:spTree>
    <p:extLst>
      <p:ext uri="{BB962C8B-B14F-4D97-AF65-F5344CB8AC3E}">
        <p14:creationId xmlns:p14="http://schemas.microsoft.com/office/powerpoint/2010/main" val="38391234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fi-FI"/>
              <a:t>Muokkaa ots. perustyyl. napsautt.</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76969C88-B244-455D-A017-012B25B1ACDD}" type="datetimeFigureOut">
              <a:rPr lang="en-US" smtClean="0"/>
              <a:pPr/>
              <a:t>2/18/2021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7CE569E-9B7C-4CB9-AB80-C0841F922CFF}" type="slidenum">
              <a:rPr lang="en-US" smtClean="0"/>
              <a:pPr/>
              <a:t>‹#›</a:t>
            </a:fld>
            <a:endParaRPr lang="en-US" dirty="0"/>
          </a:p>
        </p:txBody>
      </p:sp>
    </p:spTree>
    <p:extLst>
      <p:ext uri="{BB962C8B-B14F-4D97-AF65-F5344CB8AC3E}">
        <p14:creationId xmlns:p14="http://schemas.microsoft.com/office/powerpoint/2010/main" val="6013604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Content Placeholder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76969C88-B244-455D-A017-012B25B1ACDD}" type="datetimeFigureOut">
              <a:rPr lang="en-US" smtClean="0"/>
              <a:pPr/>
              <a:t>2/18/2021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7CE569E-9B7C-4CB9-AB80-C0841F922CFF}" type="slidenum">
              <a:rPr lang="en-US" smtClean="0"/>
              <a:pPr/>
              <a:t>‹#›</a:t>
            </a:fld>
            <a:endParaRPr lang="en-US" dirty="0"/>
          </a:p>
        </p:txBody>
      </p:sp>
    </p:spTree>
    <p:extLst>
      <p:ext uri="{BB962C8B-B14F-4D97-AF65-F5344CB8AC3E}">
        <p14:creationId xmlns:p14="http://schemas.microsoft.com/office/powerpoint/2010/main" val="3834063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fi-FI"/>
              <a:t>Muokkaa ots. perustyyl. napsautt.</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 napsauttamalla</a:t>
            </a:r>
          </a:p>
        </p:txBody>
      </p:sp>
      <p:sp>
        <p:nvSpPr>
          <p:cNvPr id="4" name="Date Placeholder 3"/>
          <p:cNvSpPr>
            <a:spLocks noGrp="1"/>
          </p:cNvSpPr>
          <p:nvPr>
            <p:ph type="dt" sz="half" idx="10"/>
          </p:nvPr>
        </p:nvSpPr>
        <p:spPr/>
        <p:txBody>
          <a:bodyPr/>
          <a:lstStyle/>
          <a:p>
            <a:fld id="{76969C88-B244-455D-A017-012B25B1ACDD}" type="datetimeFigureOut">
              <a:rPr lang="en-US" smtClean="0"/>
              <a:pPr/>
              <a:t>2/18/2021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7CE569E-9B7C-4CB9-AB80-C0841F922CFF}" type="slidenum">
              <a:rPr lang="en-US" smtClean="0"/>
              <a:pPr/>
              <a:t>‹#›</a:t>
            </a:fld>
            <a:endParaRPr lang="en-US" dirty="0"/>
          </a:p>
        </p:txBody>
      </p:sp>
    </p:spTree>
    <p:extLst>
      <p:ext uri="{BB962C8B-B14F-4D97-AF65-F5344CB8AC3E}">
        <p14:creationId xmlns:p14="http://schemas.microsoft.com/office/powerpoint/2010/main" val="39598548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Date Placeholder 4"/>
          <p:cNvSpPr>
            <a:spLocks noGrp="1"/>
          </p:cNvSpPr>
          <p:nvPr>
            <p:ph type="dt" sz="half" idx="10"/>
          </p:nvPr>
        </p:nvSpPr>
        <p:spPr/>
        <p:txBody>
          <a:bodyPr/>
          <a:lstStyle/>
          <a:p>
            <a:fld id="{76969C88-B244-455D-A017-012B25B1ACDD}" type="datetimeFigureOut">
              <a:rPr lang="en-US" smtClean="0"/>
              <a:pPr/>
              <a:t>2/18/2021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7CE569E-9B7C-4CB9-AB80-C0841F922CFF}" type="slidenum">
              <a:rPr lang="en-US" smtClean="0"/>
              <a:pPr/>
              <a:t>‹#›</a:t>
            </a:fld>
            <a:endParaRPr lang="en-US" dirty="0"/>
          </a:p>
        </p:txBody>
      </p:sp>
    </p:spTree>
    <p:extLst>
      <p:ext uri="{BB962C8B-B14F-4D97-AF65-F5344CB8AC3E}">
        <p14:creationId xmlns:p14="http://schemas.microsoft.com/office/powerpoint/2010/main" val="8979156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i-FI"/>
              <a:t>Muokkaa ots. perustyyl. napsautt.</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7" name="Date Placeholder 6"/>
          <p:cNvSpPr>
            <a:spLocks noGrp="1"/>
          </p:cNvSpPr>
          <p:nvPr>
            <p:ph type="dt" sz="half" idx="10"/>
          </p:nvPr>
        </p:nvSpPr>
        <p:spPr/>
        <p:txBody>
          <a:bodyPr/>
          <a:lstStyle/>
          <a:p>
            <a:fld id="{76969C88-B244-455D-A017-012B25B1ACDD}" type="datetimeFigureOut">
              <a:rPr lang="en-US" smtClean="0"/>
              <a:pPr/>
              <a:t>2/18/2021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7CE569E-9B7C-4CB9-AB80-C0841F922CFF}" type="slidenum">
              <a:rPr lang="en-US" smtClean="0"/>
              <a:pPr/>
              <a:t>‹#›</a:t>
            </a:fld>
            <a:endParaRPr lang="en-US" dirty="0"/>
          </a:p>
        </p:txBody>
      </p:sp>
    </p:spTree>
    <p:extLst>
      <p:ext uri="{BB962C8B-B14F-4D97-AF65-F5344CB8AC3E}">
        <p14:creationId xmlns:p14="http://schemas.microsoft.com/office/powerpoint/2010/main" val="15979458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7" name="Date Placeholder 2"/>
          <p:cNvSpPr>
            <a:spLocks noGrp="1"/>
          </p:cNvSpPr>
          <p:nvPr>
            <p:ph type="dt" sz="half" idx="10"/>
          </p:nvPr>
        </p:nvSpPr>
        <p:spPr/>
        <p:txBody>
          <a:bodyPr/>
          <a:lstStyle/>
          <a:p>
            <a:fld id="{76969C88-B244-455D-A017-012B25B1ACDD}" type="datetimeFigureOut">
              <a:rPr lang="en-US" smtClean="0"/>
              <a:pPr/>
              <a:t>2/18/2021</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07CE569E-9B7C-4CB9-AB80-C0841F922CFF}" type="slidenum">
              <a:rPr lang="en-US" smtClean="0"/>
              <a:pPr/>
              <a:t>‹#›</a:t>
            </a:fld>
            <a:endParaRPr lang="en-US" dirty="0"/>
          </a:p>
        </p:txBody>
      </p:sp>
    </p:spTree>
    <p:extLst>
      <p:ext uri="{BB962C8B-B14F-4D97-AF65-F5344CB8AC3E}">
        <p14:creationId xmlns:p14="http://schemas.microsoft.com/office/powerpoint/2010/main" val="1870188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76969C88-B244-455D-A017-012B25B1ACDD}" type="datetimeFigureOut">
              <a:rPr lang="en-US" smtClean="0"/>
              <a:pPr/>
              <a:t>2/18/2021</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07CE569E-9B7C-4CB9-AB80-C0841F922CFF}" type="slidenum">
              <a:rPr lang="en-US" smtClean="0"/>
              <a:pPr/>
              <a:t>‹#›</a:t>
            </a:fld>
            <a:endParaRPr lang="en-US" dirty="0"/>
          </a:p>
        </p:txBody>
      </p:sp>
    </p:spTree>
    <p:extLst>
      <p:ext uri="{BB962C8B-B14F-4D97-AF65-F5344CB8AC3E}">
        <p14:creationId xmlns:p14="http://schemas.microsoft.com/office/powerpoint/2010/main" val="31467800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fi-FI"/>
              <a:t>Muokkaa ots. perustyyl. napsautt.</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7" name="Date Placeholder 4"/>
          <p:cNvSpPr>
            <a:spLocks noGrp="1"/>
          </p:cNvSpPr>
          <p:nvPr>
            <p:ph type="dt" sz="half" idx="10"/>
          </p:nvPr>
        </p:nvSpPr>
        <p:spPr/>
        <p:txBody>
          <a:bodyPr/>
          <a:lstStyle/>
          <a:p>
            <a:fld id="{76969C88-B244-455D-A017-012B25B1ACDD}" type="datetimeFigureOut">
              <a:rPr lang="en-US" smtClean="0"/>
              <a:pPr/>
              <a:t>2/18/2021</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07CE569E-9B7C-4CB9-AB80-C0841F922CFF}" type="slidenum">
              <a:rPr lang="en-US" smtClean="0"/>
              <a:pPr/>
              <a:t>‹#›</a:t>
            </a:fld>
            <a:endParaRPr lang="en-US" dirty="0"/>
          </a:p>
        </p:txBody>
      </p:sp>
    </p:spTree>
    <p:extLst>
      <p:ext uri="{BB962C8B-B14F-4D97-AF65-F5344CB8AC3E}">
        <p14:creationId xmlns:p14="http://schemas.microsoft.com/office/powerpoint/2010/main" val="15714064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fi-FI"/>
              <a:t>Muokkaa ots. perustyyl. napsautt.</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i-FI" dirty="0"/>
              <a:t>Lisää kuva napsauttamalla kuvaketta</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76969C88-B244-455D-A017-012B25B1ACDD}" type="datetimeFigureOut">
              <a:rPr lang="en-US" smtClean="0"/>
              <a:pPr/>
              <a:t>2/18/2021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7CE569E-9B7C-4CB9-AB80-C0841F922CFF}" type="slidenum">
              <a:rPr lang="en-US" smtClean="0"/>
              <a:pPr/>
              <a:t>‹#›</a:t>
            </a:fld>
            <a:endParaRPr lang="en-US" dirty="0"/>
          </a:p>
        </p:txBody>
      </p:sp>
    </p:spTree>
    <p:extLst>
      <p:ext uri="{BB962C8B-B14F-4D97-AF65-F5344CB8AC3E}">
        <p14:creationId xmlns:p14="http://schemas.microsoft.com/office/powerpoint/2010/main" val="1678610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fi-FI"/>
              <a:t>Muokkaa ots. perustyyl. napsautt.</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76969C88-B244-455D-A017-012B25B1ACDD}" type="datetimeFigureOut">
              <a:rPr lang="en-US" smtClean="0"/>
              <a:pPr/>
              <a:t>2/18/2021</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07CE569E-9B7C-4CB9-AB80-C0841F922CFF}" type="slidenum">
              <a:rPr lang="en-US" smtClean="0"/>
              <a:pPr/>
              <a:t>‹#›</a:t>
            </a:fld>
            <a:endParaRPr lang="en-US" dirty="0"/>
          </a:p>
        </p:txBody>
      </p:sp>
    </p:spTree>
    <p:extLst>
      <p:ext uri="{BB962C8B-B14F-4D97-AF65-F5344CB8AC3E}">
        <p14:creationId xmlns:p14="http://schemas.microsoft.com/office/powerpoint/2010/main" val="1966999621"/>
      </p:ext>
    </p:extLst>
  </p:cSld>
  <p:clrMap bg1="dk1" tx1="lt1" bg2="dk2" tx2="lt2" accent1="accent1" accent2="accent2" accent3="accent3" accent4="accent4" accent5="accent5" accent6="accent6" hlink="hlink" folHlink="folHlink"/>
  <p:sldLayoutIdLst>
    <p:sldLayoutId id="2147484053" r:id="rId1"/>
    <p:sldLayoutId id="2147484054" r:id="rId2"/>
    <p:sldLayoutId id="2147484055" r:id="rId3"/>
    <p:sldLayoutId id="2147484056" r:id="rId4"/>
    <p:sldLayoutId id="2147484057" r:id="rId5"/>
    <p:sldLayoutId id="2147484058" r:id="rId6"/>
    <p:sldLayoutId id="2147484059" r:id="rId7"/>
    <p:sldLayoutId id="2147484060" r:id="rId8"/>
    <p:sldLayoutId id="2147484061" r:id="rId9"/>
    <p:sldLayoutId id="2147484062" r:id="rId10"/>
    <p:sldLayoutId id="2147484063" r:id="rId11"/>
    <p:sldLayoutId id="2147484064" r:id="rId12"/>
    <p:sldLayoutId id="2147484065" r:id="rId13"/>
    <p:sldLayoutId id="2147484066" r:id="rId14"/>
    <p:sldLayoutId id="2147484067" r:id="rId15"/>
    <p:sldLayoutId id="2147484068" r:id="rId16"/>
    <p:sldLayoutId id="2147484069"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1.png"/><Relationship Id="rId4" Type="http://schemas.microsoft.com/office/2007/relationships/hdphoto" Target="../media/hdphoto5.wdp"/></Relationships>
</file>

<file path=ppt/slides/_rels/slide1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1.png"/><Relationship Id="rId4" Type="http://schemas.microsoft.com/office/2007/relationships/hdphoto" Target="../media/hdphoto5.wdp"/></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1.png"/><Relationship Id="rId4" Type="http://schemas.microsoft.com/office/2007/relationships/hdphoto" Target="../media/hdphoto6.wdp"/></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1.png"/><Relationship Id="rId4" Type="http://schemas.microsoft.com/office/2007/relationships/hdphoto" Target="../media/hdphoto7.wdp"/></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1.png"/><Relationship Id="rId4" Type="http://schemas.microsoft.com/office/2007/relationships/hdphoto" Target="../media/hdphoto8.wdp"/></Relationships>
</file>

<file path=ppt/slides/_rels/slide1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0.png"/><Relationship Id="rId7"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1.png"/><Relationship Id="rId4" Type="http://schemas.microsoft.com/office/2007/relationships/hdphoto" Target="../media/hdphoto8.wdp"/></Relationships>
</file>

<file path=ppt/slides/_rels/slide17.xml.rels><?xml version="1.0" encoding="UTF-8" standalone="yes"?>
<Relationships xmlns="http://schemas.openxmlformats.org/package/2006/relationships"><Relationship Id="rId8" Type="http://schemas.openxmlformats.org/officeDocument/2006/relationships/hyperlink" Target="http://www.thl.fi/turvakotipalvelut" TargetMode="External"/><Relationship Id="rId3" Type="http://schemas.openxmlformats.org/officeDocument/2006/relationships/image" Target="../media/image10.png"/><Relationship Id="rId7" Type="http://schemas.openxmlformats.org/officeDocument/2006/relationships/hyperlink" Target="http://www.facebook.com/turvakotijoensuu"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mailto:turvakoti@siunsote.fi" TargetMode="External"/><Relationship Id="rId5" Type="http://schemas.openxmlformats.org/officeDocument/2006/relationships/image" Target="../media/image11.png"/><Relationship Id="rId10" Type="http://schemas.openxmlformats.org/officeDocument/2006/relationships/image" Target="../media/image9.png"/><Relationship Id="rId4" Type="http://schemas.microsoft.com/office/2007/relationships/hdphoto" Target="../media/hdphoto9.wdp"/><Relationship Id="rId9" Type="http://schemas.openxmlformats.org/officeDocument/2006/relationships/image" Target="../media/image8.png"/></Relationships>
</file>

<file path=ppt/slides/_rels/slide1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0.png"/><Relationship Id="rId7"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s://thl.fi/fi/palvelut-ja-asiointi/valtion-sosiaali-ja-terveydenhuollon-erityispalvelut/turvakotipalvelut" TargetMode="External"/><Relationship Id="rId5" Type="http://schemas.openxmlformats.org/officeDocument/2006/relationships/image" Target="../media/image11.png"/><Relationship Id="rId4" Type="http://schemas.microsoft.com/office/2007/relationships/hdphoto" Target="../media/hdphoto10.wdp"/></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11.png"/><Relationship Id="rId4" Type="http://schemas.microsoft.com/office/2007/relationships/hdphoto" Target="../media/hdphoto11.wdp"/></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1.png"/><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2.xml"/><Relationship Id="rId7"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video" Target="https://www.youtube.com/embed/zE2YJreRlA8?feature=oembed" TargetMode="External"/><Relationship Id="rId6" Type="http://schemas.openxmlformats.org/officeDocument/2006/relationships/image" Target="../media/image11.png"/><Relationship Id="rId5" Type="http://schemas.microsoft.com/office/2007/relationships/hdphoto" Target="../media/hdphoto2.wdp"/><Relationship Id="rId4" Type="http://schemas.openxmlformats.org/officeDocument/2006/relationships/image" Target="../media/image10.pn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1.png"/><Relationship Id="rId4" Type="http://schemas.microsoft.com/office/2007/relationships/hdphoto" Target="../media/hdphoto3.wdp"/></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1.png"/><Relationship Id="rId4" Type="http://schemas.microsoft.com/office/2007/relationships/hdphoto" Target="../media/hdphoto3.wdp"/></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1.png"/><Relationship Id="rId4" Type="http://schemas.microsoft.com/office/2007/relationships/hdphoto" Target="../media/hdphoto4.wdp"/></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1.png"/><Relationship Id="rId4" Type="http://schemas.microsoft.com/office/2007/relationships/hdphoto" Target="../media/hdphoto5.wdp"/></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1.png"/><Relationship Id="rId4" Type="http://schemas.microsoft.com/office/2007/relationships/hdphoto" Target="../media/hdphoto5.wdp"/></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duotone>
              <a:prstClr val="black"/>
              <a:schemeClr val="accent4">
                <a:tint val="45000"/>
                <a:satMod val="400000"/>
              </a:schemeClr>
            </a:duotone>
            <a:extLst>
              <a:ext uri="{BEBA8EAE-BF5A-486C-A8C5-ECC9F3942E4B}">
                <a14:imgProps xmlns:a14="http://schemas.microsoft.com/office/drawing/2010/main">
                  <a14:imgLayer r:embed="rId3">
                    <a14:imgEffect>
                      <a14:sharpenSoften amount="37000"/>
                    </a14:imgEffect>
                    <a14:imgEffect>
                      <a14:colorTemperature colorTemp="4700"/>
                    </a14:imgEffect>
                    <a14:imgEffect>
                      <a14:saturation sat="0"/>
                    </a14:imgEffect>
                    <a14:imgEffect>
                      <a14:brightnessContrast bright="-40000" contrast="40000"/>
                    </a14:imgEffect>
                  </a14:imgLayer>
                </a14:imgProps>
              </a:ext>
            </a:extLst>
          </a:blip>
          <a:srcRect/>
          <a:tile tx="0" ty="0" sx="100000" sy="100000" flip="none" algn="tl"/>
        </a:blipFill>
        <a:effectLst/>
      </p:bgPr>
    </p:bg>
    <p:spTree>
      <p:nvGrpSpPr>
        <p:cNvPr id="1" name=""/>
        <p:cNvGrpSpPr/>
        <p:nvPr/>
      </p:nvGrpSpPr>
      <p:grpSpPr>
        <a:xfrm>
          <a:off x="0" y="0"/>
          <a:ext cx="0" cy="0"/>
          <a:chOff x="0" y="0"/>
          <a:chExt cx="0" cy="0"/>
        </a:xfrm>
      </p:grpSpPr>
      <p:pic>
        <p:nvPicPr>
          <p:cNvPr id="17" name="Kuva 16" descr="Kuva, joka sisältää kohteen henkilö, sisä, mies, pitäminen&#10;&#10;Kuvaus luotu automaattisesti">
            <a:extLst>
              <a:ext uri="{FF2B5EF4-FFF2-40B4-BE49-F238E27FC236}">
                <a16:creationId xmlns:a16="http://schemas.microsoft.com/office/drawing/2014/main" id="{A10313D9-6B28-B849-A215-D8F35F34F39B}"/>
              </a:ext>
            </a:extLst>
          </p:cNvPr>
          <p:cNvPicPr>
            <a:picLocks noChangeAspect="1"/>
          </p:cNvPicPr>
          <p:nvPr/>
        </p:nvPicPr>
        <p:blipFill rotWithShape="1">
          <a:blip r:embed="rId4"/>
          <a:srcRect l="11712" r="32521"/>
          <a:stretch/>
        </p:blipFill>
        <p:spPr>
          <a:xfrm>
            <a:off x="5091546" y="619123"/>
            <a:ext cx="7100454" cy="6238874"/>
          </a:xfrm>
          <a:custGeom>
            <a:avLst/>
            <a:gdLst/>
            <a:ahLst/>
            <a:cxnLst/>
            <a:rect l="l" t="t" r="r" b="b"/>
            <a:pathLst>
              <a:path w="7100454" h="6238874">
                <a:moveTo>
                  <a:pt x="5221938" y="783"/>
                </a:moveTo>
                <a:cubicBezTo>
                  <a:pt x="5784158" y="15914"/>
                  <a:pt x="6301398" y="253541"/>
                  <a:pt x="6756828" y="979302"/>
                </a:cubicBezTo>
                <a:cubicBezTo>
                  <a:pt x="6870382" y="1160214"/>
                  <a:pt x="6969391" y="1352970"/>
                  <a:pt x="7057114" y="1554417"/>
                </a:cubicBezTo>
                <a:lnTo>
                  <a:pt x="7100454" y="1659685"/>
                </a:lnTo>
                <a:lnTo>
                  <a:pt x="7100454" y="6238874"/>
                </a:lnTo>
                <a:lnTo>
                  <a:pt x="0" y="6238874"/>
                </a:lnTo>
                <a:lnTo>
                  <a:pt x="14064" y="6003370"/>
                </a:lnTo>
                <a:cubicBezTo>
                  <a:pt x="69537" y="5262783"/>
                  <a:pt x="191580" y="4496548"/>
                  <a:pt x="334789" y="3724830"/>
                </a:cubicBezTo>
                <a:cubicBezTo>
                  <a:pt x="778352" y="1333290"/>
                  <a:pt x="2184944" y="696602"/>
                  <a:pt x="3836378" y="244282"/>
                </a:cubicBezTo>
                <a:cubicBezTo>
                  <a:pt x="4320163" y="111842"/>
                  <a:pt x="4784656" y="-10986"/>
                  <a:pt x="5221938" y="783"/>
                </a:cubicBezTo>
                <a:close/>
              </a:path>
            </a:pathLst>
          </a:custGeom>
        </p:spPr>
      </p:pic>
      <p:sp>
        <p:nvSpPr>
          <p:cNvPr id="2" name="Otsikko 1">
            <a:extLst>
              <a:ext uri="{FF2B5EF4-FFF2-40B4-BE49-F238E27FC236}">
                <a16:creationId xmlns:a16="http://schemas.microsoft.com/office/drawing/2014/main" id="{317F0FC7-D854-D743-A0EB-CD6EEAFD6698}"/>
              </a:ext>
            </a:extLst>
          </p:cNvPr>
          <p:cNvSpPr>
            <a:spLocks noGrp="1"/>
          </p:cNvSpPr>
          <p:nvPr>
            <p:ph type="ctrTitle"/>
          </p:nvPr>
        </p:nvSpPr>
        <p:spPr>
          <a:xfrm>
            <a:off x="762000" y="1143000"/>
            <a:ext cx="4572000" cy="2286000"/>
          </a:xfrm>
        </p:spPr>
        <p:txBody>
          <a:bodyPr rIns="90000">
            <a:normAutofit/>
          </a:bodyPr>
          <a:lstStyle/>
          <a:p>
            <a:pPr algn="l"/>
            <a:r>
              <a:rPr lang="fi-FI" sz="4400" b="1" spc="340" dirty="0">
                <a:latin typeface="Calibri" panose="020F0502020204030204" pitchFamily="34" charset="0"/>
                <a:cs typeface="Calibri" panose="020F0502020204030204" pitchFamily="34" charset="0"/>
              </a:rPr>
              <a:t>JOENSUUN </a:t>
            </a:r>
            <a:br>
              <a:rPr lang="fi-FI" sz="4400" b="1" spc="340" dirty="0">
                <a:latin typeface="Calibri" panose="020F0502020204030204" pitchFamily="34" charset="0"/>
                <a:cs typeface="Calibri" panose="020F0502020204030204" pitchFamily="34" charset="0"/>
              </a:rPr>
            </a:br>
            <a:r>
              <a:rPr lang="fi-FI" sz="4400" b="1" spc="340" dirty="0">
                <a:latin typeface="Calibri" panose="020F0502020204030204" pitchFamily="34" charset="0"/>
                <a:cs typeface="Calibri" panose="020F0502020204030204" pitchFamily="34" charset="0"/>
              </a:rPr>
              <a:t>TURVAKOTI</a:t>
            </a:r>
          </a:p>
        </p:txBody>
      </p:sp>
      <p:sp>
        <p:nvSpPr>
          <p:cNvPr id="3" name="Alaotsikko 2">
            <a:extLst>
              <a:ext uri="{FF2B5EF4-FFF2-40B4-BE49-F238E27FC236}">
                <a16:creationId xmlns:a16="http://schemas.microsoft.com/office/drawing/2014/main" id="{52EA012A-3956-C542-97B5-9A9DC0F8ECF1}"/>
              </a:ext>
            </a:extLst>
          </p:cNvPr>
          <p:cNvSpPr>
            <a:spLocks noGrp="1"/>
          </p:cNvSpPr>
          <p:nvPr>
            <p:ph type="subTitle" idx="1"/>
          </p:nvPr>
        </p:nvSpPr>
        <p:spPr>
          <a:xfrm>
            <a:off x="762000" y="3738560"/>
            <a:ext cx="4572000" cy="1524000"/>
          </a:xfrm>
        </p:spPr>
        <p:txBody>
          <a:bodyPr>
            <a:normAutofit/>
          </a:bodyPr>
          <a:lstStyle/>
          <a:p>
            <a:pPr algn="l"/>
            <a:r>
              <a:rPr lang="fi-FI" b="1" spc="100" dirty="0">
                <a:solidFill>
                  <a:srgbClr val="91D21A"/>
                </a:solidFill>
                <a:latin typeface="Calibri" panose="020F0502020204030204" pitchFamily="34" charset="0"/>
                <a:cs typeface="Calibri" panose="020F0502020204030204" pitchFamily="34" charset="0"/>
              </a:rPr>
              <a:t>LÄHISUHDEVÄKIVALTAA JA SEN </a:t>
            </a:r>
          </a:p>
          <a:p>
            <a:pPr algn="l"/>
            <a:r>
              <a:rPr lang="fi-FI" b="1" spc="100" dirty="0">
                <a:solidFill>
                  <a:srgbClr val="91D21A"/>
                </a:solidFill>
                <a:latin typeface="Calibri" panose="020F0502020204030204" pitchFamily="34" charset="0"/>
                <a:cs typeface="Calibri" panose="020F0502020204030204" pitchFamily="34" charset="0"/>
              </a:rPr>
              <a:t>UHKAA KOKENEEN TUKENA</a:t>
            </a:r>
          </a:p>
        </p:txBody>
      </p:sp>
      <p:pic>
        <p:nvPicPr>
          <p:cNvPr id="47" name="Kuva 46">
            <a:extLst>
              <a:ext uri="{FF2B5EF4-FFF2-40B4-BE49-F238E27FC236}">
                <a16:creationId xmlns:a16="http://schemas.microsoft.com/office/drawing/2014/main" id="{6017A0C1-671D-8044-B0A9-50595963AA54}"/>
              </a:ext>
            </a:extLst>
          </p:cNvPr>
          <p:cNvPicPr>
            <a:picLocks noChangeAspect="1"/>
          </p:cNvPicPr>
          <p:nvPr/>
        </p:nvPicPr>
        <p:blipFill>
          <a:blip r:embed="rId5"/>
          <a:stretch>
            <a:fillRect/>
          </a:stretch>
        </p:blipFill>
        <p:spPr>
          <a:xfrm>
            <a:off x="158750" y="5275716"/>
            <a:ext cx="2584450" cy="1400512"/>
          </a:xfrm>
          <a:prstGeom prst="rect">
            <a:avLst/>
          </a:prstGeom>
        </p:spPr>
      </p:pic>
      <p:pic>
        <p:nvPicPr>
          <p:cNvPr id="57" name="Kuva 56" descr="Kuva, joka sisältää kohteen peli&#10;&#10;Kuvaus luotu automaattisesti">
            <a:extLst>
              <a:ext uri="{FF2B5EF4-FFF2-40B4-BE49-F238E27FC236}">
                <a16:creationId xmlns:a16="http://schemas.microsoft.com/office/drawing/2014/main" id="{6EE5BE59-4FA4-6B4B-8A73-5D80302F9EAA}"/>
              </a:ext>
            </a:extLst>
          </p:cNvPr>
          <p:cNvPicPr>
            <a:picLocks noChangeAspect="1"/>
          </p:cNvPicPr>
          <p:nvPr/>
        </p:nvPicPr>
        <p:blipFill>
          <a:blip r:embed="rId6"/>
          <a:stretch>
            <a:fillRect/>
          </a:stretch>
        </p:blipFill>
        <p:spPr>
          <a:xfrm>
            <a:off x="2858460" y="6061590"/>
            <a:ext cx="1642596" cy="796410"/>
          </a:xfrm>
          <a:prstGeom prst="rect">
            <a:avLst/>
          </a:prstGeom>
        </p:spPr>
      </p:pic>
    </p:spTree>
    <p:extLst>
      <p:ext uri="{BB962C8B-B14F-4D97-AF65-F5344CB8AC3E}">
        <p14:creationId xmlns:p14="http://schemas.microsoft.com/office/powerpoint/2010/main" val="21791522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rotWithShape="1">
          <a:blip r:embed="rId3">
            <a:duotone>
              <a:prstClr val="black"/>
              <a:schemeClr val="accent4">
                <a:tint val="45000"/>
                <a:satMod val="400000"/>
              </a:schemeClr>
            </a:duotone>
            <a:extLst>
              <a:ext uri="{BEBA8EAE-BF5A-486C-A8C5-ECC9F3942E4B}">
                <a14:imgProps xmlns:a14="http://schemas.microsoft.com/office/drawing/2010/main">
                  <a14:imgLayer r:embed="rId4">
                    <a14:imgEffect>
                      <a14:sharpenSoften amount="50000"/>
                    </a14:imgEffect>
                    <a14:imgEffect>
                      <a14:saturation sat="0"/>
                    </a14:imgEffect>
                    <a14:imgEffect>
                      <a14:brightnessContrast bright="-40000" contrast="40000"/>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pic>
        <p:nvPicPr>
          <p:cNvPr id="8" name="Kuva 7" descr="Kuva, joka sisältää kohteen henkilö, sisä, mies, pitäminen&#10;&#10;Kuvaus luotu automaattisesti">
            <a:extLst>
              <a:ext uri="{FF2B5EF4-FFF2-40B4-BE49-F238E27FC236}">
                <a16:creationId xmlns:a16="http://schemas.microsoft.com/office/drawing/2014/main" id="{9BD28A61-209D-5546-A212-20B9362045CD}"/>
              </a:ext>
            </a:extLst>
          </p:cNvPr>
          <p:cNvPicPr>
            <a:picLocks noChangeAspect="1"/>
          </p:cNvPicPr>
          <p:nvPr/>
        </p:nvPicPr>
        <p:blipFill rotWithShape="1">
          <a:blip r:embed="rId5">
            <a:alphaModFix amt="20000"/>
          </a:blip>
          <a:srcRect l="11712" r="32521"/>
          <a:stretch/>
        </p:blipFill>
        <p:spPr>
          <a:xfrm>
            <a:off x="5091546" y="619126"/>
            <a:ext cx="7100454" cy="6238874"/>
          </a:xfrm>
          <a:custGeom>
            <a:avLst/>
            <a:gdLst/>
            <a:ahLst/>
            <a:cxnLst/>
            <a:rect l="l" t="t" r="r" b="b"/>
            <a:pathLst>
              <a:path w="7100454" h="6238874">
                <a:moveTo>
                  <a:pt x="5221938" y="783"/>
                </a:moveTo>
                <a:cubicBezTo>
                  <a:pt x="5784158" y="15914"/>
                  <a:pt x="6301398" y="253541"/>
                  <a:pt x="6756828" y="979302"/>
                </a:cubicBezTo>
                <a:cubicBezTo>
                  <a:pt x="6870382" y="1160214"/>
                  <a:pt x="6969391" y="1352970"/>
                  <a:pt x="7057114" y="1554417"/>
                </a:cubicBezTo>
                <a:lnTo>
                  <a:pt x="7100454" y="1659685"/>
                </a:lnTo>
                <a:lnTo>
                  <a:pt x="7100454" y="6238874"/>
                </a:lnTo>
                <a:lnTo>
                  <a:pt x="0" y="6238874"/>
                </a:lnTo>
                <a:lnTo>
                  <a:pt x="14064" y="6003370"/>
                </a:lnTo>
                <a:cubicBezTo>
                  <a:pt x="69537" y="5262783"/>
                  <a:pt x="191580" y="4496548"/>
                  <a:pt x="334789" y="3724830"/>
                </a:cubicBezTo>
                <a:cubicBezTo>
                  <a:pt x="778352" y="1333290"/>
                  <a:pt x="2184944" y="696602"/>
                  <a:pt x="3836378" y="244282"/>
                </a:cubicBezTo>
                <a:cubicBezTo>
                  <a:pt x="4320163" y="111842"/>
                  <a:pt x="4784656" y="-10986"/>
                  <a:pt x="5221938" y="783"/>
                </a:cubicBezTo>
                <a:close/>
              </a:path>
            </a:pathLst>
          </a:custGeom>
        </p:spPr>
      </p:pic>
      <p:sp>
        <p:nvSpPr>
          <p:cNvPr id="2" name="Otsikko 1">
            <a:extLst>
              <a:ext uri="{FF2B5EF4-FFF2-40B4-BE49-F238E27FC236}">
                <a16:creationId xmlns:a16="http://schemas.microsoft.com/office/drawing/2014/main" id="{3AC99C5A-48B2-314F-AE44-665FC5B5DFF9}"/>
              </a:ext>
            </a:extLst>
          </p:cNvPr>
          <p:cNvSpPr>
            <a:spLocks noGrp="1"/>
          </p:cNvSpPr>
          <p:nvPr>
            <p:ph type="title"/>
          </p:nvPr>
        </p:nvSpPr>
        <p:spPr>
          <a:xfrm>
            <a:off x="646111" y="452718"/>
            <a:ext cx="9404723" cy="990599"/>
          </a:xfrm>
        </p:spPr>
        <p:txBody>
          <a:bodyPr/>
          <a:lstStyle/>
          <a:p>
            <a:r>
              <a:rPr lang="fi-FI" spc="300" dirty="0">
                <a:latin typeface="Calibri" panose="020F0502020204030204" pitchFamily="34" charset="0"/>
                <a:cs typeface="Calibri" panose="020F0502020204030204" pitchFamily="34" charset="0"/>
              </a:rPr>
              <a:t>VÄKIVALTAA ON MYÖS</a:t>
            </a:r>
          </a:p>
        </p:txBody>
      </p:sp>
      <p:sp>
        <p:nvSpPr>
          <p:cNvPr id="3" name="Sisällön paikkamerkki 2">
            <a:extLst>
              <a:ext uri="{FF2B5EF4-FFF2-40B4-BE49-F238E27FC236}">
                <a16:creationId xmlns:a16="http://schemas.microsoft.com/office/drawing/2014/main" id="{44CE23CB-F1AD-6848-8154-BD6DFBABDCA2}"/>
              </a:ext>
            </a:extLst>
          </p:cNvPr>
          <p:cNvSpPr>
            <a:spLocks noGrp="1"/>
          </p:cNvSpPr>
          <p:nvPr>
            <p:ph idx="1"/>
          </p:nvPr>
        </p:nvSpPr>
        <p:spPr>
          <a:xfrm>
            <a:off x="1104293" y="1798089"/>
            <a:ext cx="8946541" cy="4188848"/>
          </a:xfrm>
        </p:spPr>
        <p:txBody>
          <a:bodyPr>
            <a:normAutofit/>
          </a:bodyPr>
          <a:lstStyle/>
          <a:p>
            <a:r>
              <a:rPr lang="fi-FI" dirty="0">
                <a:latin typeface="Calibri" panose="020F0502020204030204" pitchFamily="34" charset="0"/>
                <a:cs typeface="Calibri" panose="020F0502020204030204" pitchFamily="34" charset="0"/>
              </a:rPr>
              <a:t>Turvattomaan tilaan tai avustamatta jättäminen</a:t>
            </a:r>
          </a:p>
          <a:p>
            <a:r>
              <a:rPr lang="fi-FI" dirty="0">
                <a:latin typeface="Calibri" panose="020F0502020204030204" pitchFamily="34" charset="0"/>
                <a:cs typeface="Calibri" panose="020F0502020204030204" pitchFamily="34" charset="0"/>
              </a:rPr>
              <a:t>Hoidon tai huolenpidon laiminlyönti</a:t>
            </a:r>
          </a:p>
          <a:p>
            <a:r>
              <a:rPr lang="fi-FI" dirty="0">
                <a:latin typeface="Calibri" panose="020F0502020204030204" pitchFamily="34" charset="0"/>
                <a:cs typeface="Calibri" panose="020F0502020204030204" pitchFamily="34" charset="0"/>
              </a:rPr>
              <a:t>Laitokseen joutumisella uhkailu</a:t>
            </a:r>
          </a:p>
          <a:p>
            <a:r>
              <a:rPr lang="fi-FI" dirty="0">
                <a:latin typeface="Calibri" panose="020F0502020204030204" pitchFamily="34" charset="0"/>
                <a:cs typeface="Calibri" panose="020F0502020204030204" pitchFamily="34" charset="0"/>
              </a:rPr>
              <a:t>Apuvälineiden käytön estäminen tai niiden vahingoittaminen</a:t>
            </a:r>
          </a:p>
          <a:p>
            <a:r>
              <a:rPr lang="fi-FI" dirty="0">
                <a:latin typeface="Calibri" panose="020F0502020204030204" pitchFamily="34" charset="0"/>
                <a:cs typeface="Calibri" panose="020F0502020204030204" pitchFamily="34" charset="0"/>
              </a:rPr>
              <a:t>Lääkityksen manipulointi</a:t>
            </a:r>
          </a:p>
          <a:p>
            <a:r>
              <a:rPr lang="fi-FI" dirty="0">
                <a:latin typeface="Calibri" panose="020F0502020204030204" pitchFamily="34" charset="0"/>
                <a:cs typeface="Calibri" panose="020F0502020204030204" pitchFamily="34" charset="0"/>
              </a:rPr>
              <a:t>Vamman pilkkaaminen ja sitä kautta itsetunnon nujertaminen</a:t>
            </a:r>
          </a:p>
          <a:p>
            <a:r>
              <a:rPr lang="fi-FI" dirty="0">
                <a:latin typeface="Calibri" panose="020F0502020204030204" pitchFamily="34" charset="0"/>
                <a:cs typeface="Calibri" panose="020F0502020204030204" pitchFamily="34" charset="0"/>
              </a:rPr>
              <a:t>Vähättely, ylisuojeleminen, rajoittaminen</a:t>
            </a:r>
          </a:p>
          <a:p>
            <a:r>
              <a:rPr lang="fi-FI" dirty="0">
                <a:latin typeface="Calibri" panose="020F0502020204030204" pitchFamily="34" charset="0"/>
                <a:cs typeface="Calibri" panose="020F0502020204030204" pitchFamily="34" charset="0"/>
              </a:rPr>
              <a:t>Fyysisen väkivallan kohdistaminen vammaan</a:t>
            </a:r>
          </a:p>
          <a:p>
            <a:r>
              <a:rPr lang="fi-FI" dirty="0">
                <a:latin typeface="Calibri" panose="020F0502020204030204" pitchFamily="34" charset="0"/>
                <a:cs typeface="Calibri" panose="020F0502020204030204" pitchFamily="34" charset="0"/>
              </a:rPr>
              <a:t>Sopimaton koskettelu</a:t>
            </a:r>
          </a:p>
        </p:txBody>
      </p:sp>
      <p:pic>
        <p:nvPicPr>
          <p:cNvPr id="10" name="Kuva 9">
            <a:extLst>
              <a:ext uri="{FF2B5EF4-FFF2-40B4-BE49-F238E27FC236}">
                <a16:creationId xmlns:a16="http://schemas.microsoft.com/office/drawing/2014/main" id="{EAC0EB58-5CBB-8C4C-BBE1-3DE8D6EE2337}"/>
              </a:ext>
            </a:extLst>
          </p:cNvPr>
          <p:cNvPicPr>
            <a:picLocks noChangeAspect="1"/>
          </p:cNvPicPr>
          <p:nvPr/>
        </p:nvPicPr>
        <p:blipFill>
          <a:blip r:embed="rId6"/>
          <a:stretch>
            <a:fillRect/>
          </a:stretch>
        </p:blipFill>
        <p:spPr>
          <a:xfrm>
            <a:off x="158750" y="5675168"/>
            <a:ext cx="1983397" cy="1074802"/>
          </a:xfrm>
          <a:prstGeom prst="rect">
            <a:avLst/>
          </a:prstGeom>
        </p:spPr>
      </p:pic>
      <p:pic>
        <p:nvPicPr>
          <p:cNvPr id="11" name="Kuva 10" descr="Kuva, joka sisältää kohteen peli&#10;&#10;Kuvaus luotu automaattisesti">
            <a:extLst>
              <a:ext uri="{FF2B5EF4-FFF2-40B4-BE49-F238E27FC236}">
                <a16:creationId xmlns:a16="http://schemas.microsoft.com/office/drawing/2014/main" id="{BE082120-8D9F-484F-AD1B-A970397B61EE}"/>
              </a:ext>
            </a:extLst>
          </p:cNvPr>
          <p:cNvPicPr>
            <a:picLocks noChangeAspect="1"/>
          </p:cNvPicPr>
          <p:nvPr/>
        </p:nvPicPr>
        <p:blipFill>
          <a:blip r:embed="rId7"/>
          <a:stretch>
            <a:fillRect/>
          </a:stretch>
        </p:blipFill>
        <p:spPr>
          <a:xfrm>
            <a:off x="2276131" y="6166744"/>
            <a:ext cx="1425714" cy="691255"/>
          </a:xfrm>
          <a:prstGeom prst="rect">
            <a:avLst/>
          </a:prstGeom>
        </p:spPr>
      </p:pic>
    </p:spTree>
    <p:extLst>
      <p:ext uri="{BB962C8B-B14F-4D97-AF65-F5344CB8AC3E}">
        <p14:creationId xmlns:p14="http://schemas.microsoft.com/office/powerpoint/2010/main" val="9591230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gradFill>
          <a:gsLst>
            <a:gs pos="95000">
              <a:srgbClr val="002060"/>
            </a:gs>
            <a:gs pos="57000">
              <a:srgbClr val="115C99"/>
            </a:gs>
            <a:gs pos="38000">
              <a:srgbClr val="00B0F0"/>
            </a:gs>
            <a:gs pos="19000">
              <a:srgbClr val="9CFAFF"/>
            </a:gs>
            <a:gs pos="77000">
              <a:srgbClr val="003C68"/>
            </a:gs>
          </a:gsLst>
          <a:lin ang="5400000" scaled="1"/>
        </a:gradFill>
        <a:effectLst/>
      </p:bgPr>
    </p:bg>
    <p:spTree>
      <p:nvGrpSpPr>
        <p:cNvPr id="1" name=""/>
        <p:cNvGrpSpPr/>
        <p:nvPr/>
      </p:nvGrpSpPr>
      <p:grpSpPr>
        <a:xfrm>
          <a:off x="0" y="0"/>
          <a:ext cx="0" cy="0"/>
          <a:chOff x="0" y="0"/>
          <a:chExt cx="0" cy="0"/>
        </a:xfrm>
      </p:grpSpPr>
      <p:sp>
        <p:nvSpPr>
          <p:cNvPr id="19" name="Kolmio 18">
            <a:extLst>
              <a:ext uri="{FF2B5EF4-FFF2-40B4-BE49-F238E27FC236}">
                <a16:creationId xmlns:a16="http://schemas.microsoft.com/office/drawing/2014/main" id="{4C9D74DD-4564-2441-A79E-62D133DFE5DF}"/>
              </a:ext>
            </a:extLst>
          </p:cNvPr>
          <p:cNvSpPr/>
          <p:nvPr/>
        </p:nvSpPr>
        <p:spPr>
          <a:xfrm rot="576089">
            <a:off x="2465408" y="279238"/>
            <a:ext cx="2372810" cy="1828800"/>
          </a:xfrm>
          <a:custGeom>
            <a:avLst/>
            <a:gdLst>
              <a:gd name="connsiteX0" fmla="*/ 0 w 2372810"/>
              <a:gd name="connsiteY0" fmla="*/ 1828800 h 1828800"/>
              <a:gd name="connsiteX1" fmla="*/ 320329 w 2372810"/>
              <a:gd name="connsiteY1" fmla="*/ 1335024 h 1828800"/>
              <a:gd name="connsiteX2" fmla="*/ 640659 w 2372810"/>
              <a:gd name="connsiteY2" fmla="*/ 841248 h 1828800"/>
              <a:gd name="connsiteX3" fmla="*/ 1186405 w 2372810"/>
              <a:gd name="connsiteY3" fmla="*/ 0 h 1828800"/>
              <a:gd name="connsiteX4" fmla="*/ 1483006 w 2372810"/>
              <a:gd name="connsiteY4" fmla="*/ 457200 h 1828800"/>
              <a:gd name="connsiteX5" fmla="*/ 1791472 w 2372810"/>
              <a:gd name="connsiteY5" fmla="*/ 932688 h 1828800"/>
              <a:gd name="connsiteX6" fmla="*/ 2052481 w 2372810"/>
              <a:gd name="connsiteY6" fmla="*/ 1335024 h 1828800"/>
              <a:gd name="connsiteX7" fmla="*/ 2372810 w 2372810"/>
              <a:gd name="connsiteY7" fmla="*/ 1828800 h 1828800"/>
              <a:gd name="connsiteX8" fmla="*/ 1755879 w 2372810"/>
              <a:gd name="connsiteY8" fmla="*/ 1828800 h 1828800"/>
              <a:gd name="connsiteX9" fmla="*/ 1210133 w 2372810"/>
              <a:gd name="connsiteY9" fmla="*/ 1828800 h 1828800"/>
              <a:gd name="connsiteX10" fmla="*/ 616931 w 2372810"/>
              <a:gd name="connsiteY10" fmla="*/ 1828800 h 1828800"/>
              <a:gd name="connsiteX11" fmla="*/ 0 w 2372810"/>
              <a:gd name="connsiteY11"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2810" h="1828800" fill="none" extrusionOk="0">
                <a:moveTo>
                  <a:pt x="0" y="1828800"/>
                </a:moveTo>
                <a:cubicBezTo>
                  <a:pt x="28647" y="1688509"/>
                  <a:pt x="209574" y="1590653"/>
                  <a:pt x="320329" y="1335024"/>
                </a:cubicBezTo>
                <a:cubicBezTo>
                  <a:pt x="431084" y="1079396"/>
                  <a:pt x="593206" y="1023173"/>
                  <a:pt x="640659" y="841248"/>
                </a:cubicBezTo>
                <a:cubicBezTo>
                  <a:pt x="688112" y="659323"/>
                  <a:pt x="1006058" y="472313"/>
                  <a:pt x="1186405" y="0"/>
                </a:cubicBezTo>
                <a:cubicBezTo>
                  <a:pt x="1331065" y="139629"/>
                  <a:pt x="1332337" y="243021"/>
                  <a:pt x="1483006" y="457200"/>
                </a:cubicBezTo>
                <a:cubicBezTo>
                  <a:pt x="1633675" y="671378"/>
                  <a:pt x="1656195" y="789864"/>
                  <a:pt x="1791472" y="932688"/>
                </a:cubicBezTo>
                <a:cubicBezTo>
                  <a:pt x="1926749" y="1075512"/>
                  <a:pt x="1916564" y="1198937"/>
                  <a:pt x="2052481" y="1335024"/>
                </a:cubicBezTo>
                <a:cubicBezTo>
                  <a:pt x="2188398" y="1471112"/>
                  <a:pt x="2192226" y="1673519"/>
                  <a:pt x="2372810" y="1828800"/>
                </a:cubicBezTo>
                <a:cubicBezTo>
                  <a:pt x="2139424" y="1851573"/>
                  <a:pt x="1907614" y="1828165"/>
                  <a:pt x="1755879" y="1828800"/>
                </a:cubicBezTo>
                <a:cubicBezTo>
                  <a:pt x="1604144" y="1829435"/>
                  <a:pt x="1348642" y="1815965"/>
                  <a:pt x="1210133" y="1828800"/>
                </a:cubicBezTo>
                <a:cubicBezTo>
                  <a:pt x="1071624" y="1841635"/>
                  <a:pt x="759880" y="1795648"/>
                  <a:pt x="616931" y="1828800"/>
                </a:cubicBezTo>
                <a:cubicBezTo>
                  <a:pt x="473982" y="1861952"/>
                  <a:pt x="188494" y="1789688"/>
                  <a:pt x="0" y="1828800"/>
                </a:cubicBezTo>
                <a:close/>
              </a:path>
              <a:path w="2372810" h="1828800" stroke="0" extrusionOk="0">
                <a:moveTo>
                  <a:pt x="0" y="1828800"/>
                </a:moveTo>
                <a:cubicBezTo>
                  <a:pt x="101162" y="1638909"/>
                  <a:pt x="240273" y="1511628"/>
                  <a:pt x="284737" y="1389888"/>
                </a:cubicBezTo>
                <a:cubicBezTo>
                  <a:pt x="329201" y="1268148"/>
                  <a:pt x="463698" y="1153770"/>
                  <a:pt x="545746" y="987552"/>
                </a:cubicBezTo>
                <a:cubicBezTo>
                  <a:pt x="627794" y="821334"/>
                  <a:pt x="802988" y="608015"/>
                  <a:pt x="866076" y="493776"/>
                </a:cubicBezTo>
                <a:cubicBezTo>
                  <a:pt x="929164" y="379536"/>
                  <a:pt x="1117950" y="151014"/>
                  <a:pt x="1186405" y="0"/>
                </a:cubicBezTo>
                <a:cubicBezTo>
                  <a:pt x="1325166" y="116201"/>
                  <a:pt x="1363435" y="351514"/>
                  <a:pt x="1471142" y="438912"/>
                </a:cubicBezTo>
                <a:cubicBezTo>
                  <a:pt x="1578849" y="526310"/>
                  <a:pt x="1638314" y="734952"/>
                  <a:pt x="1744015" y="859536"/>
                </a:cubicBezTo>
                <a:cubicBezTo>
                  <a:pt x="1849716" y="984120"/>
                  <a:pt x="1923951" y="1204833"/>
                  <a:pt x="2040617" y="1316736"/>
                </a:cubicBezTo>
                <a:cubicBezTo>
                  <a:pt x="2157283" y="1428640"/>
                  <a:pt x="2206977" y="1679978"/>
                  <a:pt x="2372810" y="1828800"/>
                </a:cubicBezTo>
                <a:cubicBezTo>
                  <a:pt x="2240978" y="1837368"/>
                  <a:pt x="1938948" y="1816487"/>
                  <a:pt x="1827064" y="1828800"/>
                </a:cubicBezTo>
                <a:cubicBezTo>
                  <a:pt x="1715180" y="1841113"/>
                  <a:pt x="1408595" y="1773623"/>
                  <a:pt x="1233861" y="1828800"/>
                </a:cubicBezTo>
                <a:cubicBezTo>
                  <a:pt x="1059127" y="1883977"/>
                  <a:pt x="860693" y="1777467"/>
                  <a:pt x="640659" y="1828800"/>
                </a:cubicBezTo>
                <a:cubicBezTo>
                  <a:pt x="420625" y="1880133"/>
                  <a:pt x="316693" y="1808266"/>
                  <a:pt x="0" y="1828800"/>
                </a:cubicBezTo>
                <a:close/>
              </a:path>
            </a:pathLst>
          </a:custGeom>
          <a:gradFill>
            <a:gsLst>
              <a:gs pos="53000">
                <a:srgbClr val="003C68"/>
              </a:gs>
              <a:gs pos="97000">
                <a:srgbClr val="0070C0"/>
              </a:gs>
              <a:gs pos="6000">
                <a:srgbClr val="002060"/>
              </a:gs>
            </a:gsLst>
            <a:lin ang="5400000" scaled="1"/>
          </a:gradFill>
          <a:ln>
            <a:solidFill>
              <a:srgbClr val="002060">
                <a:alpha val="91000"/>
              </a:srgbClr>
            </a:solidFill>
            <a:extLst>
              <a:ext uri="{C807C97D-BFC1-408E-A445-0C87EB9F89A2}">
                <ask:lineSketchStyleProps xmlns:ask="http://schemas.microsoft.com/office/drawing/2018/sketchyshapes" sd="1219033472">
                  <a:prstGeom prst="triangl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0" name="Säännöllinen viisikulmio 19">
            <a:extLst>
              <a:ext uri="{FF2B5EF4-FFF2-40B4-BE49-F238E27FC236}">
                <a16:creationId xmlns:a16="http://schemas.microsoft.com/office/drawing/2014/main" id="{9F459462-B911-3240-9665-3DE635D8B8DB}"/>
              </a:ext>
            </a:extLst>
          </p:cNvPr>
          <p:cNvSpPr/>
          <p:nvPr/>
        </p:nvSpPr>
        <p:spPr>
          <a:xfrm>
            <a:off x="1875099" y="1400536"/>
            <a:ext cx="2106592" cy="1828800"/>
          </a:xfrm>
          <a:custGeom>
            <a:avLst/>
            <a:gdLst>
              <a:gd name="connsiteX0" fmla="*/ 2 w 2106592"/>
              <a:gd name="connsiteY0" fmla="*/ 698538 h 1828800"/>
              <a:gd name="connsiteX1" fmla="*/ 330034 w 2106592"/>
              <a:gd name="connsiteY1" fmla="*/ 479663 h 1828800"/>
              <a:gd name="connsiteX2" fmla="*/ 670599 w 2106592"/>
              <a:gd name="connsiteY2" fmla="*/ 253802 h 1828800"/>
              <a:gd name="connsiteX3" fmla="*/ 1053296 w 2106592"/>
              <a:gd name="connsiteY3" fmla="*/ 0 h 1828800"/>
              <a:gd name="connsiteX4" fmla="*/ 1393861 w 2106592"/>
              <a:gd name="connsiteY4" fmla="*/ 225861 h 1828800"/>
              <a:gd name="connsiteX5" fmla="*/ 1766025 w 2106592"/>
              <a:gd name="connsiteY5" fmla="*/ 472677 h 1828800"/>
              <a:gd name="connsiteX6" fmla="*/ 2106590 w 2106592"/>
              <a:gd name="connsiteY6" fmla="*/ 698538 h 1828800"/>
              <a:gd name="connsiteX7" fmla="*/ 1901405 w 2106592"/>
              <a:gd name="connsiteY7" fmla="*/ 1274969 h 1828800"/>
              <a:gd name="connsiteX8" fmla="*/ 1704267 w 2106592"/>
              <a:gd name="connsiteY8" fmla="*/ 1828795 h 1828800"/>
              <a:gd name="connsiteX9" fmla="*/ 1257267 w 2106592"/>
              <a:gd name="connsiteY9" fmla="*/ 1828795 h 1828800"/>
              <a:gd name="connsiteX10" fmla="*/ 836306 w 2106592"/>
              <a:gd name="connsiteY10" fmla="*/ 1828795 h 1828800"/>
              <a:gd name="connsiteX11" fmla="*/ 402325 w 2106592"/>
              <a:gd name="connsiteY11" fmla="*/ 1828795 h 1828800"/>
              <a:gd name="connsiteX12" fmla="*/ 213233 w 2106592"/>
              <a:gd name="connsiteY12" fmla="*/ 1297574 h 1828800"/>
              <a:gd name="connsiteX13" fmla="*/ 2 w 2106592"/>
              <a:gd name="connsiteY13" fmla="*/ 698538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06592" h="1828800" fill="none" extrusionOk="0">
                <a:moveTo>
                  <a:pt x="2" y="698538"/>
                </a:moveTo>
                <a:cubicBezTo>
                  <a:pt x="130283" y="589888"/>
                  <a:pt x="242274" y="551441"/>
                  <a:pt x="330034" y="479663"/>
                </a:cubicBezTo>
                <a:cubicBezTo>
                  <a:pt x="417794" y="407885"/>
                  <a:pt x="592777" y="311611"/>
                  <a:pt x="670599" y="253802"/>
                </a:cubicBezTo>
                <a:cubicBezTo>
                  <a:pt x="748421" y="195993"/>
                  <a:pt x="905185" y="100581"/>
                  <a:pt x="1053296" y="0"/>
                </a:cubicBezTo>
                <a:cubicBezTo>
                  <a:pt x="1229138" y="75248"/>
                  <a:pt x="1281200" y="193242"/>
                  <a:pt x="1393861" y="225861"/>
                </a:cubicBezTo>
                <a:cubicBezTo>
                  <a:pt x="1506522" y="258480"/>
                  <a:pt x="1597062" y="411316"/>
                  <a:pt x="1766025" y="472677"/>
                </a:cubicBezTo>
                <a:cubicBezTo>
                  <a:pt x="1934988" y="534039"/>
                  <a:pt x="1976836" y="662223"/>
                  <a:pt x="2106590" y="698538"/>
                </a:cubicBezTo>
                <a:cubicBezTo>
                  <a:pt x="2029369" y="945905"/>
                  <a:pt x="1992399" y="989420"/>
                  <a:pt x="1901405" y="1274969"/>
                </a:cubicBezTo>
                <a:cubicBezTo>
                  <a:pt x="1810411" y="1560518"/>
                  <a:pt x="1713780" y="1704686"/>
                  <a:pt x="1704267" y="1828795"/>
                </a:cubicBezTo>
                <a:cubicBezTo>
                  <a:pt x="1589336" y="1869193"/>
                  <a:pt x="1437517" y="1789532"/>
                  <a:pt x="1257267" y="1828795"/>
                </a:cubicBezTo>
                <a:cubicBezTo>
                  <a:pt x="1077017" y="1868058"/>
                  <a:pt x="955690" y="1802106"/>
                  <a:pt x="836306" y="1828795"/>
                </a:cubicBezTo>
                <a:cubicBezTo>
                  <a:pt x="716922" y="1855484"/>
                  <a:pt x="530003" y="1812631"/>
                  <a:pt x="402325" y="1828795"/>
                </a:cubicBezTo>
                <a:cubicBezTo>
                  <a:pt x="308956" y="1705463"/>
                  <a:pt x="277533" y="1414650"/>
                  <a:pt x="213233" y="1297574"/>
                </a:cubicBezTo>
                <a:cubicBezTo>
                  <a:pt x="148933" y="1180498"/>
                  <a:pt x="112197" y="926872"/>
                  <a:pt x="2" y="698538"/>
                </a:cubicBezTo>
                <a:close/>
              </a:path>
              <a:path w="2106592" h="1828800" stroke="0" extrusionOk="0">
                <a:moveTo>
                  <a:pt x="2" y="698538"/>
                </a:moveTo>
                <a:cubicBezTo>
                  <a:pt x="123884" y="595149"/>
                  <a:pt x="204586" y="602820"/>
                  <a:pt x="319501" y="486648"/>
                </a:cubicBezTo>
                <a:cubicBezTo>
                  <a:pt x="434416" y="370476"/>
                  <a:pt x="583746" y="355773"/>
                  <a:pt x="691665" y="239831"/>
                </a:cubicBezTo>
                <a:cubicBezTo>
                  <a:pt x="799584" y="123890"/>
                  <a:pt x="985679" y="74341"/>
                  <a:pt x="1053296" y="0"/>
                </a:cubicBezTo>
                <a:cubicBezTo>
                  <a:pt x="1222922" y="68020"/>
                  <a:pt x="1251891" y="165801"/>
                  <a:pt x="1383328" y="218875"/>
                </a:cubicBezTo>
                <a:cubicBezTo>
                  <a:pt x="1514765" y="271949"/>
                  <a:pt x="1567572" y="385107"/>
                  <a:pt x="1702827" y="430765"/>
                </a:cubicBezTo>
                <a:cubicBezTo>
                  <a:pt x="1838082" y="476423"/>
                  <a:pt x="1973141" y="646561"/>
                  <a:pt x="2106590" y="698538"/>
                </a:cubicBezTo>
                <a:cubicBezTo>
                  <a:pt x="2085567" y="856299"/>
                  <a:pt x="1958009" y="1017812"/>
                  <a:pt x="1901405" y="1274969"/>
                </a:cubicBezTo>
                <a:cubicBezTo>
                  <a:pt x="1844801" y="1532126"/>
                  <a:pt x="1761451" y="1625157"/>
                  <a:pt x="1704267" y="1828795"/>
                </a:cubicBezTo>
                <a:cubicBezTo>
                  <a:pt x="1520017" y="1847889"/>
                  <a:pt x="1487311" y="1814312"/>
                  <a:pt x="1283306" y="1828795"/>
                </a:cubicBezTo>
                <a:cubicBezTo>
                  <a:pt x="1079301" y="1843278"/>
                  <a:pt x="947018" y="1808667"/>
                  <a:pt x="862345" y="1828795"/>
                </a:cubicBezTo>
                <a:cubicBezTo>
                  <a:pt x="777672" y="1848923"/>
                  <a:pt x="612433" y="1806539"/>
                  <a:pt x="402325" y="1828795"/>
                </a:cubicBezTo>
                <a:cubicBezTo>
                  <a:pt x="320124" y="1693172"/>
                  <a:pt x="331132" y="1440876"/>
                  <a:pt x="213233" y="1297574"/>
                </a:cubicBezTo>
                <a:cubicBezTo>
                  <a:pt x="95335" y="1154272"/>
                  <a:pt x="154276" y="972994"/>
                  <a:pt x="2" y="698538"/>
                </a:cubicBezTo>
                <a:close/>
              </a:path>
            </a:pathLst>
          </a:custGeom>
          <a:gradFill flip="none" rotWithShape="1">
            <a:gsLst>
              <a:gs pos="70000">
                <a:srgbClr val="00B0F0"/>
              </a:gs>
              <a:gs pos="43000">
                <a:srgbClr val="0070C0"/>
              </a:gs>
              <a:gs pos="89000">
                <a:srgbClr val="00B9FF">
                  <a:lumMod val="75000"/>
                  <a:lumOff val="25000"/>
                </a:srgbClr>
              </a:gs>
              <a:gs pos="12000">
                <a:srgbClr val="003C68"/>
              </a:gs>
            </a:gsLst>
            <a:lin ang="4800000" scaled="0"/>
            <a:tileRect/>
          </a:gradFill>
          <a:ln>
            <a:solidFill>
              <a:srgbClr val="0070C0">
                <a:alpha val="52000"/>
              </a:srgbClr>
            </a:solidFill>
            <a:extLst>
              <a:ext uri="{C807C97D-BFC1-408E-A445-0C87EB9F89A2}">
                <ask:lineSketchStyleProps xmlns:ask="http://schemas.microsoft.com/office/drawing/2018/sketchyshapes" sd="2198830764">
                  <a:prstGeom prst="pentagon">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chemeClr val="bg1"/>
              </a:solidFill>
            </a:endParaRPr>
          </a:p>
        </p:txBody>
      </p:sp>
      <p:sp>
        <p:nvSpPr>
          <p:cNvPr id="21" name="Säännöllinen viisikulmio 20">
            <a:extLst>
              <a:ext uri="{FF2B5EF4-FFF2-40B4-BE49-F238E27FC236}">
                <a16:creationId xmlns:a16="http://schemas.microsoft.com/office/drawing/2014/main" id="{61934DC8-82F7-3F40-887B-21A29AF1FBEE}"/>
              </a:ext>
            </a:extLst>
          </p:cNvPr>
          <p:cNvSpPr/>
          <p:nvPr/>
        </p:nvSpPr>
        <p:spPr>
          <a:xfrm>
            <a:off x="3229337" y="1973481"/>
            <a:ext cx="1956121" cy="1741992"/>
          </a:xfrm>
          <a:custGeom>
            <a:avLst/>
            <a:gdLst>
              <a:gd name="connsiteX0" fmla="*/ 2 w 1956121"/>
              <a:gd name="connsiteY0" fmla="*/ 665380 h 1741992"/>
              <a:gd name="connsiteX1" fmla="*/ 479251 w 1956121"/>
              <a:gd name="connsiteY1" fmla="*/ 339344 h 1741992"/>
              <a:gd name="connsiteX2" fmla="*/ 978061 w 1956121"/>
              <a:gd name="connsiteY2" fmla="*/ 0 h 1741992"/>
              <a:gd name="connsiteX3" fmla="*/ 1447529 w 1956121"/>
              <a:gd name="connsiteY3" fmla="*/ 319382 h 1741992"/>
              <a:gd name="connsiteX4" fmla="*/ 1956119 w 1956121"/>
              <a:gd name="connsiteY4" fmla="*/ 665380 h 1741992"/>
              <a:gd name="connsiteX5" fmla="*/ 1776798 w 1956121"/>
              <a:gd name="connsiteY5" fmla="*/ 1182152 h 1741992"/>
              <a:gd name="connsiteX6" fmla="*/ 1582534 w 1956121"/>
              <a:gd name="connsiteY6" fmla="*/ 1741988 h 1741992"/>
              <a:gd name="connsiteX7" fmla="*/ 1179552 w 1956121"/>
              <a:gd name="connsiteY7" fmla="*/ 1741988 h 1741992"/>
              <a:gd name="connsiteX8" fmla="*/ 752390 w 1956121"/>
              <a:gd name="connsiteY8" fmla="*/ 1741988 h 1741992"/>
              <a:gd name="connsiteX9" fmla="*/ 373587 w 1956121"/>
              <a:gd name="connsiteY9" fmla="*/ 1741988 h 1741992"/>
              <a:gd name="connsiteX10" fmla="*/ 179323 w 1956121"/>
              <a:gd name="connsiteY10" fmla="*/ 1182152 h 1741992"/>
              <a:gd name="connsiteX11" fmla="*/ 2 w 1956121"/>
              <a:gd name="connsiteY11" fmla="*/ 665380 h 1741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56121" h="1741992" fill="none" extrusionOk="0">
                <a:moveTo>
                  <a:pt x="2" y="665380"/>
                </a:moveTo>
                <a:cubicBezTo>
                  <a:pt x="145262" y="504481"/>
                  <a:pt x="380434" y="439489"/>
                  <a:pt x="479251" y="339344"/>
                </a:cubicBezTo>
                <a:cubicBezTo>
                  <a:pt x="578068" y="239199"/>
                  <a:pt x="852167" y="160441"/>
                  <a:pt x="978061" y="0"/>
                </a:cubicBezTo>
                <a:cubicBezTo>
                  <a:pt x="1171689" y="110830"/>
                  <a:pt x="1204410" y="235719"/>
                  <a:pt x="1447529" y="319382"/>
                </a:cubicBezTo>
                <a:cubicBezTo>
                  <a:pt x="1690648" y="403045"/>
                  <a:pt x="1774705" y="569451"/>
                  <a:pt x="1956119" y="665380"/>
                </a:cubicBezTo>
                <a:cubicBezTo>
                  <a:pt x="1893578" y="860117"/>
                  <a:pt x="1849190" y="932187"/>
                  <a:pt x="1776798" y="1182152"/>
                </a:cubicBezTo>
                <a:cubicBezTo>
                  <a:pt x="1704406" y="1432117"/>
                  <a:pt x="1583765" y="1608926"/>
                  <a:pt x="1582534" y="1741988"/>
                </a:cubicBezTo>
                <a:cubicBezTo>
                  <a:pt x="1419613" y="1768096"/>
                  <a:pt x="1279476" y="1713139"/>
                  <a:pt x="1179552" y="1741988"/>
                </a:cubicBezTo>
                <a:cubicBezTo>
                  <a:pt x="1079628" y="1770837"/>
                  <a:pt x="947142" y="1706413"/>
                  <a:pt x="752390" y="1741988"/>
                </a:cubicBezTo>
                <a:cubicBezTo>
                  <a:pt x="557638" y="1777563"/>
                  <a:pt x="536493" y="1741426"/>
                  <a:pt x="373587" y="1741988"/>
                </a:cubicBezTo>
                <a:cubicBezTo>
                  <a:pt x="257266" y="1481056"/>
                  <a:pt x="312354" y="1441899"/>
                  <a:pt x="179323" y="1182152"/>
                </a:cubicBezTo>
                <a:cubicBezTo>
                  <a:pt x="46292" y="922405"/>
                  <a:pt x="100190" y="788557"/>
                  <a:pt x="2" y="665380"/>
                </a:cubicBezTo>
                <a:close/>
              </a:path>
              <a:path w="1956121" h="1741992" stroke="0" extrusionOk="0">
                <a:moveTo>
                  <a:pt x="2" y="665380"/>
                </a:moveTo>
                <a:cubicBezTo>
                  <a:pt x="167338" y="500197"/>
                  <a:pt x="331001" y="500995"/>
                  <a:pt x="459690" y="352651"/>
                </a:cubicBezTo>
                <a:cubicBezTo>
                  <a:pt x="588379" y="204307"/>
                  <a:pt x="858597" y="124883"/>
                  <a:pt x="978061" y="0"/>
                </a:cubicBezTo>
                <a:cubicBezTo>
                  <a:pt x="1101842" y="51517"/>
                  <a:pt x="1223246" y="188521"/>
                  <a:pt x="1437748" y="312729"/>
                </a:cubicBezTo>
                <a:cubicBezTo>
                  <a:pt x="1652250" y="436937"/>
                  <a:pt x="1695186" y="551854"/>
                  <a:pt x="1956119" y="665380"/>
                </a:cubicBezTo>
                <a:cubicBezTo>
                  <a:pt x="1905210" y="901076"/>
                  <a:pt x="1781328" y="979955"/>
                  <a:pt x="1765591" y="1214450"/>
                </a:cubicBezTo>
                <a:cubicBezTo>
                  <a:pt x="1749854" y="1448945"/>
                  <a:pt x="1657685" y="1500711"/>
                  <a:pt x="1582534" y="1741988"/>
                </a:cubicBezTo>
                <a:cubicBezTo>
                  <a:pt x="1414243" y="1779565"/>
                  <a:pt x="1337366" y="1721223"/>
                  <a:pt x="1179552" y="1741988"/>
                </a:cubicBezTo>
                <a:cubicBezTo>
                  <a:pt x="1021738" y="1762753"/>
                  <a:pt x="929145" y="1715874"/>
                  <a:pt x="800748" y="1741988"/>
                </a:cubicBezTo>
                <a:cubicBezTo>
                  <a:pt x="672351" y="1768102"/>
                  <a:pt x="512136" y="1729713"/>
                  <a:pt x="373587" y="1741988"/>
                </a:cubicBezTo>
                <a:cubicBezTo>
                  <a:pt x="324046" y="1639260"/>
                  <a:pt x="313326" y="1469563"/>
                  <a:pt x="198002" y="1235982"/>
                </a:cubicBezTo>
                <a:cubicBezTo>
                  <a:pt x="82678" y="1002401"/>
                  <a:pt x="70409" y="809539"/>
                  <a:pt x="2" y="665380"/>
                </a:cubicBezTo>
                <a:close/>
              </a:path>
            </a:pathLst>
          </a:custGeom>
          <a:gradFill flip="none" rotWithShape="1">
            <a:gsLst>
              <a:gs pos="61000">
                <a:srgbClr val="00B9FF"/>
              </a:gs>
              <a:gs pos="12000">
                <a:srgbClr val="003C68"/>
              </a:gs>
              <a:gs pos="35000">
                <a:srgbClr val="227BCA"/>
              </a:gs>
              <a:gs pos="94000">
                <a:srgbClr val="00B9FF">
                  <a:lumMod val="75000"/>
                  <a:lumOff val="25000"/>
                </a:srgbClr>
              </a:gs>
            </a:gsLst>
            <a:lin ang="7200000" scaled="0"/>
            <a:tileRect/>
          </a:gradFill>
          <a:ln>
            <a:solidFill>
              <a:schemeClr val="accent1">
                <a:shade val="50000"/>
                <a:alpha val="18000"/>
              </a:schemeClr>
            </a:solidFill>
            <a:extLst>
              <a:ext uri="{C807C97D-BFC1-408E-A445-0C87EB9F89A2}">
                <ask:lineSketchStyleProps xmlns:ask="http://schemas.microsoft.com/office/drawing/2018/sketchyshapes" sd="4065577844">
                  <a:prstGeom prst="pentagon">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chemeClr val="bg1"/>
              </a:solidFill>
              <a:latin typeface="Calibri" panose="020F0502020204030204" pitchFamily="34" charset="0"/>
              <a:cs typeface="Calibri" panose="020F0502020204030204" pitchFamily="34" charset="0"/>
            </a:endParaRPr>
          </a:p>
        </p:txBody>
      </p:sp>
      <p:sp>
        <p:nvSpPr>
          <p:cNvPr id="23" name="Kuusikulmio 22">
            <a:extLst>
              <a:ext uri="{FF2B5EF4-FFF2-40B4-BE49-F238E27FC236}">
                <a16:creationId xmlns:a16="http://schemas.microsoft.com/office/drawing/2014/main" id="{C69F5DD3-C2BB-5644-A6D0-5A500FF0A97F}"/>
              </a:ext>
            </a:extLst>
          </p:cNvPr>
          <p:cNvSpPr/>
          <p:nvPr/>
        </p:nvSpPr>
        <p:spPr>
          <a:xfrm>
            <a:off x="1652563" y="3214867"/>
            <a:ext cx="2241418" cy="1741991"/>
          </a:xfrm>
          <a:custGeom>
            <a:avLst/>
            <a:gdLst>
              <a:gd name="connsiteX0" fmla="*/ 0 w 2241418"/>
              <a:gd name="connsiteY0" fmla="*/ 870996 h 1741991"/>
              <a:gd name="connsiteX1" fmla="*/ 213394 w 2241418"/>
              <a:gd name="connsiteY1" fmla="*/ 444208 h 1741991"/>
              <a:gd name="connsiteX2" fmla="*/ 435498 w 2241418"/>
              <a:gd name="connsiteY2" fmla="*/ 0 h 1741991"/>
              <a:gd name="connsiteX3" fmla="*/ 919714 w 2241418"/>
              <a:gd name="connsiteY3" fmla="*/ 0 h 1741991"/>
              <a:gd name="connsiteX4" fmla="*/ 1362817 w 2241418"/>
              <a:gd name="connsiteY4" fmla="*/ 0 h 1741991"/>
              <a:gd name="connsiteX5" fmla="*/ 1805920 w 2241418"/>
              <a:gd name="connsiteY5" fmla="*/ 0 h 1741991"/>
              <a:gd name="connsiteX6" fmla="*/ 2019314 w 2241418"/>
              <a:gd name="connsiteY6" fmla="*/ 426788 h 1741991"/>
              <a:gd name="connsiteX7" fmla="*/ 2241418 w 2241418"/>
              <a:gd name="connsiteY7" fmla="*/ 870996 h 1741991"/>
              <a:gd name="connsiteX8" fmla="*/ 2019314 w 2241418"/>
              <a:gd name="connsiteY8" fmla="*/ 1315203 h 1741991"/>
              <a:gd name="connsiteX9" fmla="*/ 1805920 w 2241418"/>
              <a:gd name="connsiteY9" fmla="*/ 1741991 h 1741991"/>
              <a:gd name="connsiteX10" fmla="*/ 1321704 w 2241418"/>
              <a:gd name="connsiteY10" fmla="*/ 1741991 h 1741991"/>
              <a:gd name="connsiteX11" fmla="*/ 864897 w 2241418"/>
              <a:gd name="connsiteY11" fmla="*/ 1741991 h 1741991"/>
              <a:gd name="connsiteX12" fmla="*/ 435498 w 2241418"/>
              <a:gd name="connsiteY12" fmla="*/ 1741991 h 1741991"/>
              <a:gd name="connsiteX13" fmla="*/ 226459 w 2241418"/>
              <a:gd name="connsiteY13" fmla="*/ 1323913 h 1741991"/>
              <a:gd name="connsiteX14" fmla="*/ 0 w 2241418"/>
              <a:gd name="connsiteY14" fmla="*/ 870996 h 1741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41418" h="1741991" fill="none" extrusionOk="0">
                <a:moveTo>
                  <a:pt x="0" y="870996"/>
                </a:moveTo>
                <a:cubicBezTo>
                  <a:pt x="101283" y="663198"/>
                  <a:pt x="143112" y="637883"/>
                  <a:pt x="213394" y="444208"/>
                </a:cubicBezTo>
                <a:cubicBezTo>
                  <a:pt x="283676" y="250533"/>
                  <a:pt x="426614" y="140877"/>
                  <a:pt x="435498" y="0"/>
                </a:cubicBezTo>
                <a:cubicBezTo>
                  <a:pt x="656940" y="-24810"/>
                  <a:pt x="815550" y="4000"/>
                  <a:pt x="919714" y="0"/>
                </a:cubicBezTo>
                <a:cubicBezTo>
                  <a:pt x="1023878" y="-4000"/>
                  <a:pt x="1172660" y="28894"/>
                  <a:pt x="1362817" y="0"/>
                </a:cubicBezTo>
                <a:cubicBezTo>
                  <a:pt x="1552974" y="-28894"/>
                  <a:pt x="1647976" y="34348"/>
                  <a:pt x="1805920" y="0"/>
                </a:cubicBezTo>
                <a:cubicBezTo>
                  <a:pt x="1914056" y="197298"/>
                  <a:pt x="1930164" y="314501"/>
                  <a:pt x="2019314" y="426788"/>
                </a:cubicBezTo>
                <a:cubicBezTo>
                  <a:pt x="2108464" y="539075"/>
                  <a:pt x="2172281" y="755044"/>
                  <a:pt x="2241418" y="870996"/>
                </a:cubicBezTo>
                <a:cubicBezTo>
                  <a:pt x="2180072" y="1041301"/>
                  <a:pt x="2056773" y="1221049"/>
                  <a:pt x="2019314" y="1315203"/>
                </a:cubicBezTo>
                <a:cubicBezTo>
                  <a:pt x="1981855" y="1409357"/>
                  <a:pt x="1871980" y="1550862"/>
                  <a:pt x="1805920" y="1741991"/>
                </a:cubicBezTo>
                <a:cubicBezTo>
                  <a:pt x="1668756" y="1754225"/>
                  <a:pt x="1531727" y="1732555"/>
                  <a:pt x="1321704" y="1741991"/>
                </a:cubicBezTo>
                <a:cubicBezTo>
                  <a:pt x="1111681" y="1751427"/>
                  <a:pt x="966000" y="1688421"/>
                  <a:pt x="864897" y="1741991"/>
                </a:cubicBezTo>
                <a:cubicBezTo>
                  <a:pt x="763794" y="1795561"/>
                  <a:pt x="577370" y="1730782"/>
                  <a:pt x="435498" y="1741991"/>
                </a:cubicBezTo>
                <a:cubicBezTo>
                  <a:pt x="331423" y="1580085"/>
                  <a:pt x="310659" y="1418731"/>
                  <a:pt x="226459" y="1323913"/>
                </a:cubicBezTo>
                <a:cubicBezTo>
                  <a:pt x="142258" y="1229095"/>
                  <a:pt x="97822" y="1008013"/>
                  <a:pt x="0" y="870996"/>
                </a:cubicBezTo>
                <a:close/>
              </a:path>
              <a:path w="2241418" h="1741991" stroke="0" extrusionOk="0">
                <a:moveTo>
                  <a:pt x="0" y="870996"/>
                </a:moveTo>
                <a:cubicBezTo>
                  <a:pt x="44517" y="750476"/>
                  <a:pt x="144857" y="672113"/>
                  <a:pt x="204684" y="461628"/>
                </a:cubicBezTo>
                <a:cubicBezTo>
                  <a:pt x="264511" y="251143"/>
                  <a:pt x="387710" y="138442"/>
                  <a:pt x="435498" y="0"/>
                </a:cubicBezTo>
                <a:cubicBezTo>
                  <a:pt x="631740" y="-55935"/>
                  <a:pt x="763414" y="2339"/>
                  <a:pt x="906010" y="0"/>
                </a:cubicBezTo>
                <a:cubicBezTo>
                  <a:pt x="1048606" y="-2339"/>
                  <a:pt x="1222781" y="37771"/>
                  <a:pt x="1362817" y="0"/>
                </a:cubicBezTo>
                <a:cubicBezTo>
                  <a:pt x="1502853" y="-37771"/>
                  <a:pt x="1644488" y="33632"/>
                  <a:pt x="1805920" y="0"/>
                </a:cubicBezTo>
                <a:cubicBezTo>
                  <a:pt x="1902289" y="177276"/>
                  <a:pt x="1925169" y="295332"/>
                  <a:pt x="2014959" y="418078"/>
                </a:cubicBezTo>
                <a:cubicBezTo>
                  <a:pt x="2104749" y="540824"/>
                  <a:pt x="2140777" y="693193"/>
                  <a:pt x="2241418" y="870996"/>
                </a:cubicBezTo>
                <a:cubicBezTo>
                  <a:pt x="2232311" y="996564"/>
                  <a:pt x="2028316" y="1167433"/>
                  <a:pt x="2019314" y="1315203"/>
                </a:cubicBezTo>
                <a:cubicBezTo>
                  <a:pt x="2010312" y="1462973"/>
                  <a:pt x="1815529" y="1632580"/>
                  <a:pt x="1805920" y="1741991"/>
                </a:cubicBezTo>
                <a:cubicBezTo>
                  <a:pt x="1645530" y="1780021"/>
                  <a:pt x="1474547" y="1703233"/>
                  <a:pt x="1349113" y="1741991"/>
                </a:cubicBezTo>
                <a:cubicBezTo>
                  <a:pt x="1223679" y="1780749"/>
                  <a:pt x="1098849" y="1730948"/>
                  <a:pt x="878601" y="1741991"/>
                </a:cubicBezTo>
                <a:cubicBezTo>
                  <a:pt x="658353" y="1753034"/>
                  <a:pt x="613501" y="1705400"/>
                  <a:pt x="435498" y="1741991"/>
                </a:cubicBezTo>
                <a:cubicBezTo>
                  <a:pt x="317646" y="1587404"/>
                  <a:pt x="345399" y="1441098"/>
                  <a:pt x="230814" y="1332623"/>
                </a:cubicBezTo>
                <a:cubicBezTo>
                  <a:pt x="116229" y="1224148"/>
                  <a:pt x="103860" y="984648"/>
                  <a:pt x="0" y="870996"/>
                </a:cubicBezTo>
                <a:close/>
              </a:path>
            </a:pathLst>
          </a:custGeom>
          <a:gradFill>
            <a:gsLst>
              <a:gs pos="42000">
                <a:srgbClr val="00B9FF"/>
              </a:gs>
              <a:gs pos="83000">
                <a:srgbClr val="3CDDD5"/>
              </a:gs>
              <a:gs pos="0">
                <a:srgbClr val="3BC0F4"/>
              </a:gs>
            </a:gsLst>
            <a:lin ang="7800000" scaled="0"/>
          </a:gradFill>
          <a:ln>
            <a:solidFill>
              <a:srgbClr val="003C68">
                <a:alpha val="50000"/>
              </a:srgbClr>
            </a:solidFill>
            <a:extLst>
              <a:ext uri="{C807C97D-BFC1-408E-A445-0C87EB9F89A2}">
                <ask:lineSketchStyleProps xmlns:ask="http://schemas.microsoft.com/office/drawing/2018/sketchyshapes" sd="2807735710">
                  <a:prstGeom prst="hexagon">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chemeClr val="bg1"/>
              </a:solidFill>
              <a:latin typeface="Calibri" panose="020F0502020204030204" pitchFamily="34" charset="0"/>
              <a:cs typeface="Calibri" panose="020F0502020204030204" pitchFamily="34" charset="0"/>
            </a:endParaRPr>
          </a:p>
        </p:txBody>
      </p:sp>
      <p:sp>
        <p:nvSpPr>
          <p:cNvPr id="25" name="Kuusikulmio 24">
            <a:extLst>
              <a:ext uri="{FF2B5EF4-FFF2-40B4-BE49-F238E27FC236}">
                <a16:creationId xmlns:a16="http://schemas.microsoft.com/office/drawing/2014/main" id="{DC6C45B1-9F59-554D-877A-53185C7257F2}"/>
              </a:ext>
            </a:extLst>
          </p:cNvPr>
          <p:cNvSpPr/>
          <p:nvPr/>
        </p:nvSpPr>
        <p:spPr>
          <a:xfrm>
            <a:off x="3229337" y="3643133"/>
            <a:ext cx="2207699" cy="1741991"/>
          </a:xfrm>
          <a:custGeom>
            <a:avLst/>
            <a:gdLst>
              <a:gd name="connsiteX0" fmla="*/ 0 w 2207699"/>
              <a:gd name="connsiteY0" fmla="*/ 870996 h 1741991"/>
              <a:gd name="connsiteX1" fmla="*/ 222104 w 2207699"/>
              <a:gd name="connsiteY1" fmla="*/ 426788 h 1741991"/>
              <a:gd name="connsiteX2" fmla="*/ 435498 w 2207699"/>
              <a:gd name="connsiteY2" fmla="*/ 0 h 1741991"/>
              <a:gd name="connsiteX3" fmla="*/ 907800 w 2207699"/>
              <a:gd name="connsiteY3" fmla="*/ 0 h 1741991"/>
              <a:gd name="connsiteX4" fmla="*/ 1366734 w 2207699"/>
              <a:gd name="connsiteY4" fmla="*/ 0 h 1741991"/>
              <a:gd name="connsiteX5" fmla="*/ 1772201 w 2207699"/>
              <a:gd name="connsiteY5" fmla="*/ 0 h 1741991"/>
              <a:gd name="connsiteX6" fmla="*/ 1989950 w 2207699"/>
              <a:gd name="connsiteY6" fmla="*/ 435498 h 1741991"/>
              <a:gd name="connsiteX7" fmla="*/ 2207699 w 2207699"/>
              <a:gd name="connsiteY7" fmla="*/ 870996 h 1741991"/>
              <a:gd name="connsiteX8" fmla="*/ 2003015 w 2207699"/>
              <a:gd name="connsiteY8" fmla="*/ 1280364 h 1741991"/>
              <a:gd name="connsiteX9" fmla="*/ 1772201 w 2207699"/>
              <a:gd name="connsiteY9" fmla="*/ 1741991 h 1741991"/>
              <a:gd name="connsiteX10" fmla="*/ 1313266 w 2207699"/>
              <a:gd name="connsiteY10" fmla="*/ 1741991 h 1741991"/>
              <a:gd name="connsiteX11" fmla="*/ 854332 w 2207699"/>
              <a:gd name="connsiteY11" fmla="*/ 1741991 h 1741991"/>
              <a:gd name="connsiteX12" fmla="*/ 435498 w 2207699"/>
              <a:gd name="connsiteY12" fmla="*/ 1741991 h 1741991"/>
              <a:gd name="connsiteX13" fmla="*/ 222104 w 2207699"/>
              <a:gd name="connsiteY13" fmla="*/ 1315203 h 1741991"/>
              <a:gd name="connsiteX14" fmla="*/ 0 w 2207699"/>
              <a:gd name="connsiteY14" fmla="*/ 870996 h 1741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07699" h="1741991" fill="none" extrusionOk="0">
                <a:moveTo>
                  <a:pt x="0" y="870996"/>
                </a:moveTo>
                <a:cubicBezTo>
                  <a:pt x="71732" y="702456"/>
                  <a:pt x="209832" y="542038"/>
                  <a:pt x="222104" y="426788"/>
                </a:cubicBezTo>
                <a:cubicBezTo>
                  <a:pt x="234376" y="311538"/>
                  <a:pt x="406944" y="130229"/>
                  <a:pt x="435498" y="0"/>
                </a:cubicBezTo>
                <a:cubicBezTo>
                  <a:pt x="581391" y="-5118"/>
                  <a:pt x="795849" y="34100"/>
                  <a:pt x="907800" y="0"/>
                </a:cubicBezTo>
                <a:cubicBezTo>
                  <a:pt x="1019751" y="-34100"/>
                  <a:pt x="1268848" y="479"/>
                  <a:pt x="1366734" y="0"/>
                </a:cubicBezTo>
                <a:cubicBezTo>
                  <a:pt x="1464620" y="-479"/>
                  <a:pt x="1688916" y="18114"/>
                  <a:pt x="1772201" y="0"/>
                </a:cubicBezTo>
                <a:cubicBezTo>
                  <a:pt x="1875179" y="194387"/>
                  <a:pt x="1884523" y="255332"/>
                  <a:pt x="1989950" y="435498"/>
                </a:cubicBezTo>
                <a:cubicBezTo>
                  <a:pt x="2095377" y="615664"/>
                  <a:pt x="2095918" y="698487"/>
                  <a:pt x="2207699" y="870996"/>
                </a:cubicBezTo>
                <a:cubicBezTo>
                  <a:pt x="2109096" y="1072770"/>
                  <a:pt x="2025880" y="1165077"/>
                  <a:pt x="2003015" y="1280364"/>
                </a:cubicBezTo>
                <a:cubicBezTo>
                  <a:pt x="1980150" y="1395651"/>
                  <a:pt x="1817384" y="1544462"/>
                  <a:pt x="1772201" y="1741991"/>
                </a:cubicBezTo>
                <a:cubicBezTo>
                  <a:pt x="1637444" y="1766297"/>
                  <a:pt x="1432347" y="1700175"/>
                  <a:pt x="1313266" y="1741991"/>
                </a:cubicBezTo>
                <a:cubicBezTo>
                  <a:pt x="1194185" y="1783807"/>
                  <a:pt x="1031889" y="1716382"/>
                  <a:pt x="854332" y="1741991"/>
                </a:cubicBezTo>
                <a:cubicBezTo>
                  <a:pt x="676775" y="1767600"/>
                  <a:pt x="601635" y="1721567"/>
                  <a:pt x="435498" y="1741991"/>
                </a:cubicBezTo>
                <a:cubicBezTo>
                  <a:pt x="322520" y="1552031"/>
                  <a:pt x="295518" y="1419841"/>
                  <a:pt x="222104" y="1315203"/>
                </a:cubicBezTo>
                <a:cubicBezTo>
                  <a:pt x="148690" y="1210565"/>
                  <a:pt x="104631" y="1054116"/>
                  <a:pt x="0" y="870996"/>
                </a:cubicBezTo>
                <a:close/>
              </a:path>
              <a:path w="2207699" h="1741991" stroke="0" extrusionOk="0">
                <a:moveTo>
                  <a:pt x="0" y="870996"/>
                </a:moveTo>
                <a:cubicBezTo>
                  <a:pt x="16224" y="731973"/>
                  <a:pt x="209811" y="548401"/>
                  <a:pt x="217749" y="435498"/>
                </a:cubicBezTo>
                <a:cubicBezTo>
                  <a:pt x="225687" y="322595"/>
                  <a:pt x="354386" y="173488"/>
                  <a:pt x="435498" y="0"/>
                </a:cubicBezTo>
                <a:cubicBezTo>
                  <a:pt x="646347" y="-8353"/>
                  <a:pt x="691413" y="15749"/>
                  <a:pt x="867699" y="0"/>
                </a:cubicBezTo>
                <a:cubicBezTo>
                  <a:pt x="1043985" y="-15749"/>
                  <a:pt x="1201196" y="33175"/>
                  <a:pt x="1299899" y="0"/>
                </a:cubicBezTo>
                <a:cubicBezTo>
                  <a:pt x="1398602" y="-33175"/>
                  <a:pt x="1623388" y="52787"/>
                  <a:pt x="1772201" y="0"/>
                </a:cubicBezTo>
                <a:cubicBezTo>
                  <a:pt x="1866417" y="186669"/>
                  <a:pt x="1907764" y="299765"/>
                  <a:pt x="1998660" y="452918"/>
                </a:cubicBezTo>
                <a:cubicBezTo>
                  <a:pt x="2089556" y="606071"/>
                  <a:pt x="2116797" y="700786"/>
                  <a:pt x="2207699" y="870996"/>
                </a:cubicBezTo>
                <a:cubicBezTo>
                  <a:pt x="2125082" y="1069850"/>
                  <a:pt x="2035779" y="1153644"/>
                  <a:pt x="2003015" y="1280364"/>
                </a:cubicBezTo>
                <a:cubicBezTo>
                  <a:pt x="1970251" y="1407084"/>
                  <a:pt x="1842803" y="1518952"/>
                  <a:pt x="1772201" y="1741991"/>
                </a:cubicBezTo>
                <a:cubicBezTo>
                  <a:pt x="1634346" y="1770726"/>
                  <a:pt x="1515820" y="1711077"/>
                  <a:pt x="1313266" y="1741991"/>
                </a:cubicBezTo>
                <a:cubicBezTo>
                  <a:pt x="1110713" y="1772905"/>
                  <a:pt x="1040131" y="1727016"/>
                  <a:pt x="867699" y="1741991"/>
                </a:cubicBezTo>
                <a:cubicBezTo>
                  <a:pt x="695267" y="1756966"/>
                  <a:pt x="606898" y="1706696"/>
                  <a:pt x="435498" y="1741991"/>
                </a:cubicBezTo>
                <a:cubicBezTo>
                  <a:pt x="334416" y="1657921"/>
                  <a:pt x="291591" y="1442173"/>
                  <a:pt x="226459" y="1323913"/>
                </a:cubicBezTo>
                <a:cubicBezTo>
                  <a:pt x="161327" y="1205653"/>
                  <a:pt x="126781" y="1070532"/>
                  <a:pt x="0" y="870996"/>
                </a:cubicBezTo>
                <a:close/>
              </a:path>
            </a:pathLst>
          </a:custGeom>
          <a:gradFill flip="none" rotWithShape="1">
            <a:gsLst>
              <a:gs pos="51000">
                <a:srgbClr val="1ECBEA"/>
              </a:gs>
              <a:gs pos="28000">
                <a:srgbClr val="00B9FF"/>
              </a:gs>
              <a:gs pos="83000">
                <a:srgbClr val="3EF0E9"/>
              </a:gs>
              <a:gs pos="0">
                <a:srgbClr val="3BC0F4"/>
              </a:gs>
            </a:gsLst>
            <a:lin ang="6600000" scaled="0"/>
            <a:tileRect/>
          </a:gradFill>
          <a:ln>
            <a:solidFill>
              <a:srgbClr val="0C6990">
                <a:alpha val="56000"/>
              </a:srgbClr>
            </a:solidFill>
            <a:extLst>
              <a:ext uri="{C807C97D-BFC1-408E-A445-0C87EB9F89A2}">
                <ask:lineSketchStyleProps xmlns:ask="http://schemas.microsoft.com/office/drawing/2018/sketchyshapes" sd="2454742368">
                  <a:prstGeom prst="hexagon">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chemeClr val="bg1"/>
              </a:solidFill>
              <a:latin typeface="Calibri" panose="020F0502020204030204" pitchFamily="34" charset="0"/>
              <a:cs typeface="Calibri" panose="020F0502020204030204" pitchFamily="34" charset="0"/>
            </a:endParaRPr>
          </a:p>
        </p:txBody>
      </p:sp>
      <p:sp>
        <p:nvSpPr>
          <p:cNvPr id="26" name="Suorakulmainen kolmio 25">
            <a:extLst>
              <a:ext uri="{FF2B5EF4-FFF2-40B4-BE49-F238E27FC236}">
                <a16:creationId xmlns:a16="http://schemas.microsoft.com/office/drawing/2014/main" id="{B77DAF53-1BD9-A04E-AFDE-A6815453D0A6}"/>
              </a:ext>
            </a:extLst>
          </p:cNvPr>
          <p:cNvSpPr/>
          <p:nvPr/>
        </p:nvSpPr>
        <p:spPr>
          <a:xfrm rot="20232524">
            <a:off x="2215034" y="3891317"/>
            <a:ext cx="2417760" cy="2041807"/>
          </a:xfrm>
          <a:custGeom>
            <a:avLst/>
            <a:gdLst>
              <a:gd name="connsiteX0" fmla="*/ 0 w 2417760"/>
              <a:gd name="connsiteY0" fmla="*/ 2041807 h 2041807"/>
              <a:gd name="connsiteX1" fmla="*/ 0 w 2417760"/>
              <a:gd name="connsiteY1" fmla="*/ 1531355 h 2041807"/>
              <a:gd name="connsiteX2" fmla="*/ 0 w 2417760"/>
              <a:gd name="connsiteY2" fmla="*/ 1041322 h 2041807"/>
              <a:gd name="connsiteX3" fmla="*/ 0 w 2417760"/>
              <a:gd name="connsiteY3" fmla="*/ 592124 h 2041807"/>
              <a:gd name="connsiteX4" fmla="*/ 0 w 2417760"/>
              <a:gd name="connsiteY4" fmla="*/ 0 h 2041807"/>
              <a:gd name="connsiteX5" fmla="*/ 354605 w 2417760"/>
              <a:gd name="connsiteY5" fmla="*/ 299465 h 2041807"/>
              <a:gd name="connsiteX6" fmla="*/ 733387 w 2417760"/>
              <a:gd name="connsiteY6" fmla="*/ 619348 h 2041807"/>
              <a:gd name="connsiteX7" fmla="*/ 1087992 w 2417760"/>
              <a:gd name="connsiteY7" fmla="*/ 918813 h 2041807"/>
              <a:gd name="connsiteX8" fmla="*/ 1515130 w 2417760"/>
              <a:gd name="connsiteY8" fmla="*/ 1279532 h 2041807"/>
              <a:gd name="connsiteX9" fmla="*/ 1918090 w 2417760"/>
              <a:gd name="connsiteY9" fmla="*/ 1619834 h 2041807"/>
              <a:gd name="connsiteX10" fmla="*/ 2417760 w 2417760"/>
              <a:gd name="connsiteY10" fmla="*/ 2041807 h 2041807"/>
              <a:gd name="connsiteX11" fmla="*/ 1885853 w 2417760"/>
              <a:gd name="connsiteY11" fmla="*/ 2041807 h 2041807"/>
              <a:gd name="connsiteX12" fmla="*/ 1378123 w 2417760"/>
              <a:gd name="connsiteY12" fmla="*/ 2041807 h 2041807"/>
              <a:gd name="connsiteX13" fmla="*/ 942926 w 2417760"/>
              <a:gd name="connsiteY13" fmla="*/ 2041807 h 2041807"/>
              <a:gd name="connsiteX14" fmla="*/ 435197 w 2417760"/>
              <a:gd name="connsiteY14" fmla="*/ 2041807 h 2041807"/>
              <a:gd name="connsiteX15" fmla="*/ 0 w 2417760"/>
              <a:gd name="connsiteY15" fmla="*/ 2041807 h 2041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417760" h="2041807" fill="none" extrusionOk="0">
                <a:moveTo>
                  <a:pt x="0" y="2041807"/>
                </a:moveTo>
                <a:cubicBezTo>
                  <a:pt x="-41064" y="1926457"/>
                  <a:pt x="31708" y="1769739"/>
                  <a:pt x="0" y="1531355"/>
                </a:cubicBezTo>
                <a:cubicBezTo>
                  <a:pt x="-31708" y="1292971"/>
                  <a:pt x="42551" y="1143262"/>
                  <a:pt x="0" y="1041322"/>
                </a:cubicBezTo>
                <a:cubicBezTo>
                  <a:pt x="-42551" y="939382"/>
                  <a:pt x="53233" y="701079"/>
                  <a:pt x="0" y="592124"/>
                </a:cubicBezTo>
                <a:cubicBezTo>
                  <a:pt x="-53233" y="483169"/>
                  <a:pt x="54019" y="236243"/>
                  <a:pt x="0" y="0"/>
                </a:cubicBezTo>
                <a:cubicBezTo>
                  <a:pt x="148525" y="66576"/>
                  <a:pt x="214329" y="207002"/>
                  <a:pt x="354605" y="299465"/>
                </a:cubicBezTo>
                <a:cubicBezTo>
                  <a:pt x="494881" y="391928"/>
                  <a:pt x="569377" y="508681"/>
                  <a:pt x="733387" y="619348"/>
                </a:cubicBezTo>
                <a:cubicBezTo>
                  <a:pt x="897397" y="730015"/>
                  <a:pt x="930929" y="835920"/>
                  <a:pt x="1087992" y="918813"/>
                </a:cubicBezTo>
                <a:cubicBezTo>
                  <a:pt x="1245055" y="1001706"/>
                  <a:pt x="1379593" y="1175069"/>
                  <a:pt x="1515130" y="1279532"/>
                </a:cubicBezTo>
                <a:cubicBezTo>
                  <a:pt x="1650667" y="1383995"/>
                  <a:pt x="1808316" y="1550752"/>
                  <a:pt x="1918090" y="1619834"/>
                </a:cubicBezTo>
                <a:cubicBezTo>
                  <a:pt x="2027864" y="1688916"/>
                  <a:pt x="2175923" y="1896780"/>
                  <a:pt x="2417760" y="2041807"/>
                </a:cubicBezTo>
                <a:cubicBezTo>
                  <a:pt x="2267490" y="2068696"/>
                  <a:pt x="2076439" y="1981488"/>
                  <a:pt x="1885853" y="2041807"/>
                </a:cubicBezTo>
                <a:cubicBezTo>
                  <a:pt x="1695267" y="2102126"/>
                  <a:pt x="1492744" y="1998522"/>
                  <a:pt x="1378123" y="2041807"/>
                </a:cubicBezTo>
                <a:cubicBezTo>
                  <a:pt x="1263502" y="2085092"/>
                  <a:pt x="1110143" y="1990516"/>
                  <a:pt x="942926" y="2041807"/>
                </a:cubicBezTo>
                <a:cubicBezTo>
                  <a:pt x="775709" y="2093098"/>
                  <a:pt x="550541" y="2025811"/>
                  <a:pt x="435197" y="2041807"/>
                </a:cubicBezTo>
                <a:cubicBezTo>
                  <a:pt x="319853" y="2057803"/>
                  <a:pt x="95264" y="2003259"/>
                  <a:pt x="0" y="2041807"/>
                </a:cubicBezTo>
                <a:close/>
              </a:path>
              <a:path w="2417760" h="2041807" stroke="0" extrusionOk="0">
                <a:moveTo>
                  <a:pt x="0" y="2041807"/>
                </a:moveTo>
                <a:cubicBezTo>
                  <a:pt x="-53425" y="1879210"/>
                  <a:pt x="49675" y="1750068"/>
                  <a:pt x="0" y="1551773"/>
                </a:cubicBezTo>
                <a:cubicBezTo>
                  <a:pt x="-49675" y="1353478"/>
                  <a:pt x="12009" y="1285527"/>
                  <a:pt x="0" y="1102576"/>
                </a:cubicBezTo>
                <a:cubicBezTo>
                  <a:pt x="-12009" y="919625"/>
                  <a:pt x="40711" y="771919"/>
                  <a:pt x="0" y="551288"/>
                </a:cubicBezTo>
                <a:cubicBezTo>
                  <a:pt x="-40711" y="330657"/>
                  <a:pt x="38929" y="155275"/>
                  <a:pt x="0" y="0"/>
                </a:cubicBezTo>
                <a:cubicBezTo>
                  <a:pt x="82845" y="67633"/>
                  <a:pt x="295527" y="249804"/>
                  <a:pt x="378782" y="319883"/>
                </a:cubicBezTo>
                <a:cubicBezTo>
                  <a:pt x="462037" y="389962"/>
                  <a:pt x="577317" y="556589"/>
                  <a:pt x="733387" y="619348"/>
                </a:cubicBezTo>
                <a:cubicBezTo>
                  <a:pt x="889457" y="682107"/>
                  <a:pt x="1012002" y="927392"/>
                  <a:pt x="1136347" y="959649"/>
                </a:cubicBezTo>
                <a:cubicBezTo>
                  <a:pt x="1260692" y="991906"/>
                  <a:pt x="1337941" y="1171390"/>
                  <a:pt x="1539307" y="1299950"/>
                </a:cubicBezTo>
                <a:cubicBezTo>
                  <a:pt x="1740673" y="1428510"/>
                  <a:pt x="1716682" y="1508834"/>
                  <a:pt x="1893912" y="1599415"/>
                </a:cubicBezTo>
                <a:cubicBezTo>
                  <a:pt x="2071142" y="1689996"/>
                  <a:pt x="2269064" y="1953742"/>
                  <a:pt x="2417760" y="2041807"/>
                </a:cubicBezTo>
                <a:cubicBezTo>
                  <a:pt x="2271718" y="2044865"/>
                  <a:pt x="2078771" y="2023613"/>
                  <a:pt x="1934208" y="2041807"/>
                </a:cubicBezTo>
                <a:cubicBezTo>
                  <a:pt x="1789645" y="2060001"/>
                  <a:pt x="1597967" y="2005977"/>
                  <a:pt x="1474834" y="2041807"/>
                </a:cubicBezTo>
                <a:cubicBezTo>
                  <a:pt x="1351701" y="2077637"/>
                  <a:pt x="1074621" y="2025060"/>
                  <a:pt x="942926" y="2041807"/>
                </a:cubicBezTo>
                <a:cubicBezTo>
                  <a:pt x="811231" y="2058554"/>
                  <a:pt x="538928" y="2015040"/>
                  <a:pt x="411019" y="2041807"/>
                </a:cubicBezTo>
                <a:cubicBezTo>
                  <a:pt x="283110" y="2068574"/>
                  <a:pt x="189591" y="2024638"/>
                  <a:pt x="0" y="2041807"/>
                </a:cubicBezTo>
                <a:close/>
              </a:path>
            </a:pathLst>
          </a:custGeom>
          <a:gradFill>
            <a:gsLst>
              <a:gs pos="36000">
                <a:srgbClr val="3CDDD5"/>
              </a:gs>
              <a:gs pos="6000">
                <a:srgbClr val="3CDDD5"/>
              </a:gs>
              <a:gs pos="83000">
                <a:srgbClr val="9CFAFF"/>
              </a:gs>
            </a:gsLst>
            <a:lin ang="6600000" scaled="0"/>
          </a:gradFill>
          <a:ln>
            <a:solidFill>
              <a:srgbClr val="3CDDD5">
                <a:alpha val="20000"/>
              </a:srgbClr>
            </a:solidFill>
            <a:extLst>
              <a:ext uri="{C807C97D-BFC1-408E-A445-0C87EB9F89A2}">
                <ask:lineSketchStyleProps xmlns:ask="http://schemas.microsoft.com/office/drawing/2018/sketchyshapes" sd="1219033472">
                  <a:prstGeom prst="rtTriangl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chemeClr val="bg1"/>
              </a:solidFill>
              <a:latin typeface="Calibri" panose="020F0502020204030204" pitchFamily="34" charset="0"/>
              <a:cs typeface="Calibri" panose="020F0502020204030204" pitchFamily="34" charset="0"/>
            </a:endParaRPr>
          </a:p>
        </p:txBody>
      </p:sp>
      <mc:AlternateContent xmlns:mc="http://schemas.openxmlformats.org/markup-compatibility/2006" xmlns:p14="http://schemas.microsoft.com/office/powerpoint/2010/main" xmlns:aink="http://schemas.microsoft.com/office/drawing/2016/ink">
        <mc:Choice Requires="p14 aink">
          <p:contentPart p14:bwMode="auto" r:id="rId3">
            <p14:nvContentPartPr>
              <p14:cNvPr id="74" name="Käsinkirjoitus 73">
                <a:extLst>
                  <a:ext uri="{FF2B5EF4-FFF2-40B4-BE49-F238E27FC236}">
                    <a16:creationId xmlns:a16="http://schemas.microsoft.com/office/drawing/2014/main" id="{5C2CABF7-EF39-2E41-B64B-9FDE71EA7741}"/>
                  </a:ext>
                </a:extLst>
              </p14:cNvPr>
              <p14:cNvContentPartPr/>
              <p14:nvPr/>
            </p14:nvContentPartPr>
            <p14:xfrm>
              <a:off x="4342" y="1255792"/>
              <a:ext cx="12195000" cy="530640"/>
            </p14:xfrm>
          </p:contentPart>
        </mc:Choice>
        <mc:Fallback xmlns="">
          <p:pic>
            <p:nvPicPr>
              <p:cNvPr id="74" name="Käsinkirjoitus 73">
                <a:extLst>
                  <a:ext uri="{FF2B5EF4-FFF2-40B4-BE49-F238E27FC236}">
                    <a16:creationId xmlns:a16="http://schemas.microsoft.com/office/drawing/2014/main" id="{5C2CABF7-EF39-2E41-B64B-9FDE71EA7741}"/>
                  </a:ext>
                </a:extLst>
              </p:cNvPr>
              <p:cNvPicPr/>
              <p:nvPr/>
            </p:nvPicPr>
            <p:blipFill>
              <a:blip r:embed="rId4"/>
              <a:stretch>
                <a:fillRect/>
              </a:stretch>
            </p:blipFill>
            <p:spPr>
              <a:xfrm>
                <a:off x="-4298" y="1247152"/>
                <a:ext cx="12212640" cy="548280"/>
              </a:xfrm>
              <a:prstGeom prst="rect">
                <a:avLst/>
              </a:prstGeom>
            </p:spPr>
          </p:pic>
        </mc:Fallback>
      </mc:AlternateContent>
      <p:sp>
        <p:nvSpPr>
          <p:cNvPr id="76" name="Tekstiruutu 75">
            <a:extLst>
              <a:ext uri="{FF2B5EF4-FFF2-40B4-BE49-F238E27FC236}">
                <a16:creationId xmlns:a16="http://schemas.microsoft.com/office/drawing/2014/main" id="{5288B171-33BF-3F44-926E-2DBD2A8BE218}"/>
              </a:ext>
            </a:extLst>
          </p:cNvPr>
          <p:cNvSpPr txBox="1"/>
          <p:nvPr/>
        </p:nvSpPr>
        <p:spPr>
          <a:xfrm>
            <a:off x="7217886" y="149941"/>
            <a:ext cx="5972537" cy="461665"/>
          </a:xfrm>
          <a:prstGeom prst="rect">
            <a:avLst/>
          </a:prstGeom>
          <a:noFill/>
        </p:spPr>
        <p:txBody>
          <a:bodyPr wrap="square" rtlCol="0">
            <a:spAutoFit/>
          </a:bodyPr>
          <a:lstStyle/>
          <a:p>
            <a:r>
              <a:rPr lang="fi-FI" sz="2400" dirty="0">
                <a:solidFill>
                  <a:schemeClr val="bg1"/>
                </a:solidFill>
                <a:latin typeface="Bradley Hand" pitchFamily="2" charset="77"/>
              </a:rPr>
              <a:t>LÄHISUHDEVÄKIVALTA</a:t>
            </a:r>
          </a:p>
        </p:txBody>
      </p:sp>
      <p:sp>
        <p:nvSpPr>
          <p:cNvPr id="77" name="Tekstiruutu 76">
            <a:extLst>
              <a:ext uri="{FF2B5EF4-FFF2-40B4-BE49-F238E27FC236}">
                <a16:creationId xmlns:a16="http://schemas.microsoft.com/office/drawing/2014/main" id="{255EA758-1AF3-E146-80C9-661FA9C64A5F}"/>
              </a:ext>
            </a:extLst>
          </p:cNvPr>
          <p:cNvSpPr txBox="1"/>
          <p:nvPr/>
        </p:nvSpPr>
        <p:spPr>
          <a:xfrm>
            <a:off x="4207397" y="170648"/>
            <a:ext cx="3680749" cy="984885"/>
          </a:xfrm>
          <a:prstGeom prst="rect">
            <a:avLst/>
          </a:prstGeom>
          <a:noFill/>
        </p:spPr>
        <p:txBody>
          <a:bodyPr wrap="square" rtlCol="0">
            <a:spAutoFit/>
          </a:bodyPr>
          <a:lstStyle/>
          <a:p>
            <a:r>
              <a:rPr lang="fi-FI" sz="1600" dirty="0">
                <a:solidFill>
                  <a:schemeClr val="bg1"/>
                </a:solidFill>
                <a:latin typeface="Bradley Hand" pitchFamily="2" charset="77"/>
                <a:cs typeface="Arial" panose="020B0604020202020204" pitchFamily="34" charset="0"/>
              </a:rPr>
              <a:t>Väkivalta tulee ilmi</a:t>
            </a:r>
          </a:p>
          <a:p>
            <a:pPr marL="285750" indent="-285750">
              <a:buFontTx/>
              <a:buChar char="-"/>
            </a:pPr>
            <a:r>
              <a:rPr lang="fi-FI" sz="1400" dirty="0">
                <a:solidFill>
                  <a:schemeClr val="bg1"/>
                </a:solidFill>
                <a:latin typeface="Calibri" panose="020F0502020204030204" pitchFamily="34" charset="0"/>
                <a:cs typeface="Calibri" panose="020F0502020204030204" pitchFamily="34" charset="0"/>
              </a:rPr>
              <a:t>Virkavallan puuttuminen </a:t>
            </a:r>
          </a:p>
          <a:p>
            <a:pPr marL="285750" indent="-285750">
              <a:buFontTx/>
              <a:buChar char="-"/>
            </a:pPr>
            <a:r>
              <a:rPr lang="fi-FI" sz="1400" dirty="0">
                <a:solidFill>
                  <a:schemeClr val="bg1"/>
                </a:solidFill>
                <a:latin typeface="Calibri" panose="020F0502020204030204" pitchFamily="34" charset="0"/>
                <a:cs typeface="Calibri" panose="020F0502020204030204" pitchFamily="34" charset="0"/>
              </a:rPr>
              <a:t>Pakeneminen tilanteesta </a:t>
            </a:r>
          </a:p>
          <a:p>
            <a:pPr marL="285750" indent="-285750">
              <a:buFontTx/>
              <a:buChar char="-"/>
            </a:pPr>
            <a:r>
              <a:rPr lang="fi-FI" sz="1400" dirty="0">
                <a:solidFill>
                  <a:schemeClr val="bg1"/>
                </a:solidFill>
                <a:latin typeface="Calibri" panose="020F0502020204030204" pitchFamily="34" charset="0"/>
                <a:cs typeface="Calibri" panose="020F0502020204030204" pitchFamily="34" charset="0"/>
              </a:rPr>
              <a:t>Kokija saa tarpeekseen väkivallasta</a:t>
            </a:r>
          </a:p>
        </p:txBody>
      </p:sp>
      <p:sp>
        <p:nvSpPr>
          <p:cNvPr id="78" name="Tekstiruutu 77">
            <a:extLst>
              <a:ext uri="{FF2B5EF4-FFF2-40B4-BE49-F238E27FC236}">
                <a16:creationId xmlns:a16="http://schemas.microsoft.com/office/drawing/2014/main" id="{EE720055-CF24-AC44-B558-4B77FABA6D24}"/>
              </a:ext>
            </a:extLst>
          </p:cNvPr>
          <p:cNvSpPr txBox="1"/>
          <p:nvPr/>
        </p:nvSpPr>
        <p:spPr>
          <a:xfrm>
            <a:off x="908736" y="177382"/>
            <a:ext cx="2702688" cy="984885"/>
          </a:xfrm>
          <a:prstGeom prst="rect">
            <a:avLst/>
          </a:prstGeom>
          <a:noFill/>
        </p:spPr>
        <p:txBody>
          <a:bodyPr wrap="square" rtlCol="0">
            <a:spAutoFit/>
          </a:bodyPr>
          <a:lstStyle/>
          <a:p>
            <a:r>
              <a:rPr lang="fi-FI" sz="1600" dirty="0">
                <a:solidFill>
                  <a:schemeClr val="bg1"/>
                </a:solidFill>
                <a:latin typeface="Bradley Hand" pitchFamily="2" charset="77"/>
                <a:cs typeface="Arial" panose="020B0604020202020204" pitchFamily="34" charset="0"/>
              </a:rPr>
              <a:t>Väkivallan eskaloituminen</a:t>
            </a:r>
          </a:p>
          <a:p>
            <a:pPr marL="285750" indent="-285750">
              <a:buFontTx/>
              <a:buChar char="-"/>
            </a:pPr>
            <a:r>
              <a:rPr lang="fi-FI" sz="1400" dirty="0">
                <a:solidFill>
                  <a:schemeClr val="bg1"/>
                </a:solidFill>
                <a:latin typeface="Calibri" panose="020F0502020204030204" pitchFamily="34" charset="0"/>
                <a:cs typeface="Calibri" panose="020F0502020204030204" pitchFamily="34" charset="0"/>
              </a:rPr>
              <a:t>Fyysinen</a:t>
            </a:r>
          </a:p>
          <a:p>
            <a:pPr marL="285750" indent="-285750">
              <a:buFontTx/>
              <a:buChar char="-"/>
            </a:pPr>
            <a:r>
              <a:rPr lang="fi-FI" sz="1400" dirty="0">
                <a:solidFill>
                  <a:schemeClr val="bg1"/>
                </a:solidFill>
                <a:latin typeface="Calibri" panose="020F0502020204030204" pitchFamily="34" charset="0"/>
                <a:cs typeface="Calibri" panose="020F0502020204030204" pitchFamily="34" charset="0"/>
              </a:rPr>
              <a:t>Väkivalta muuttuu vakavammaksi</a:t>
            </a:r>
          </a:p>
        </p:txBody>
      </p:sp>
      <p:sp>
        <p:nvSpPr>
          <p:cNvPr id="79" name="Tekstiruutu 78">
            <a:extLst>
              <a:ext uri="{FF2B5EF4-FFF2-40B4-BE49-F238E27FC236}">
                <a16:creationId xmlns:a16="http://schemas.microsoft.com/office/drawing/2014/main" id="{E24CDAD4-1E5C-2849-B55C-DB6FEC87C760}"/>
              </a:ext>
            </a:extLst>
          </p:cNvPr>
          <p:cNvSpPr txBox="1"/>
          <p:nvPr/>
        </p:nvSpPr>
        <p:spPr>
          <a:xfrm>
            <a:off x="6627406" y="2244182"/>
            <a:ext cx="3298786" cy="369332"/>
          </a:xfrm>
          <a:prstGeom prst="rect">
            <a:avLst/>
          </a:prstGeom>
          <a:noFill/>
        </p:spPr>
        <p:txBody>
          <a:bodyPr wrap="square" rtlCol="0">
            <a:spAutoFit/>
          </a:bodyPr>
          <a:lstStyle/>
          <a:p>
            <a:r>
              <a:rPr lang="fi-FI" dirty="0">
                <a:solidFill>
                  <a:schemeClr val="bg1"/>
                </a:solidFill>
                <a:latin typeface="Bradley Hand" pitchFamily="2" charset="77"/>
                <a:cs typeface="Arial" panose="020B0604020202020204" pitchFamily="34" charset="0"/>
              </a:rPr>
              <a:t>Pinnan alle jäävä väkivalta </a:t>
            </a:r>
          </a:p>
        </p:txBody>
      </p:sp>
      <p:sp>
        <p:nvSpPr>
          <p:cNvPr id="80" name="Tekstiruutu 79">
            <a:extLst>
              <a:ext uri="{FF2B5EF4-FFF2-40B4-BE49-F238E27FC236}">
                <a16:creationId xmlns:a16="http://schemas.microsoft.com/office/drawing/2014/main" id="{636EDF82-F2A5-FF43-8F6A-CB2558D1DE00}"/>
              </a:ext>
            </a:extLst>
          </p:cNvPr>
          <p:cNvSpPr txBox="1"/>
          <p:nvPr/>
        </p:nvSpPr>
        <p:spPr>
          <a:xfrm>
            <a:off x="2146203" y="3316353"/>
            <a:ext cx="1747777" cy="307777"/>
          </a:xfrm>
          <a:prstGeom prst="rect">
            <a:avLst/>
          </a:prstGeom>
          <a:noFill/>
        </p:spPr>
        <p:txBody>
          <a:bodyPr wrap="square" rtlCol="0">
            <a:spAutoFit/>
          </a:bodyPr>
          <a:lstStyle/>
          <a:p>
            <a:r>
              <a:rPr lang="fi-FI" sz="1400" dirty="0">
                <a:solidFill>
                  <a:schemeClr val="bg1"/>
                </a:solidFill>
                <a:latin typeface="Calibri" panose="020F0502020204030204" pitchFamily="34" charset="0"/>
                <a:cs typeface="Calibri" panose="020F0502020204030204" pitchFamily="34" charset="0"/>
              </a:rPr>
              <a:t>Henkinen väkivalta</a:t>
            </a:r>
          </a:p>
        </p:txBody>
      </p:sp>
      <p:sp>
        <p:nvSpPr>
          <p:cNvPr id="81" name="Tekstiruutu 80">
            <a:extLst>
              <a:ext uri="{FF2B5EF4-FFF2-40B4-BE49-F238E27FC236}">
                <a16:creationId xmlns:a16="http://schemas.microsoft.com/office/drawing/2014/main" id="{38909CDB-8309-3C40-8007-C7EED86B2EDF}"/>
              </a:ext>
            </a:extLst>
          </p:cNvPr>
          <p:cNvSpPr txBox="1"/>
          <p:nvPr/>
        </p:nvSpPr>
        <p:spPr>
          <a:xfrm>
            <a:off x="2146326" y="1811879"/>
            <a:ext cx="1747777" cy="307777"/>
          </a:xfrm>
          <a:prstGeom prst="rect">
            <a:avLst/>
          </a:prstGeom>
          <a:noFill/>
        </p:spPr>
        <p:txBody>
          <a:bodyPr wrap="square" rtlCol="0">
            <a:spAutoFit/>
          </a:bodyPr>
          <a:lstStyle/>
          <a:p>
            <a:r>
              <a:rPr lang="fi-FI" sz="1400" dirty="0">
                <a:solidFill>
                  <a:schemeClr val="bg1"/>
                </a:solidFill>
                <a:latin typeface="Calibri" panose="020F0502020204030204" pitchFamily="34" charset="0"/>
                <a:cs typeface="Calibri" panose="020F0502020204030204" pitchFamily="34" charset="0"/>
              </a:rPr>
              <a:t>Fyysinen</a:t>
            </a:r>
            <a:r>
              <a:rPr lang="fi-FI" sz="1400" dirty="0">
                <a:solidFill>
                  <a:schemeClr val="bg1"/>
                </a:solidFill>
                <a:latin typeface="Arial" panose="020B0604020202020204" pitchFamily="34" charset="0"/>
                <a:cs typeface="Arial" panose="020B0604020202020204" pitchFamily="34" charset="0"/>
              </a:rPr>
              <a:t> väkivalta</a:t>
            </a:r>
          </a:p>
        </p:txBody>
      </p:sp>
      <p:sp>
        <p:nvSpPr>
          <p:cNvPr id="82" name="Tekstiruutu 81">
            <a:extLst>
              <a:ext uri="{FF2B5EF4-FFF2-40B4-BE49-F238E27FC236}">
                <a16:creationId xmlns:a16="http://schemas.microsoft.com/office/drawing/2014/main" id="{EC89B3FD-BF77-7147-B4DC-326ABEDF0188}"/>
              </a:ext>
            </a:extLst>
          </p:cNvPr>
          <p:cNvSpPr txBox="1"/>
          <p:nvPr/>
        </p:nvSpPr>
        <p:spPr>
          <a:xfrm>
            <a:off x="3611424" y="3624130"/>
            <a:ext cx="1747777" cy="523220"/>
          </a:xfrm>
          <a:prstGeom prst="rect">
            <a:avLst/>
          </a:prstGeom>
          <a:noFill/>
        </p:spPr>
        <p:txBody>
          <a:bodyPr wrap="square" rtlCol="0">
            <a:spAutoFit/>
          </a:bodyPr>
          <a:lstStyle/>
          <a:p>
            <a:r>
              <a:rPr lang="fi-FI" sz="1400" dirty="0">
                <a:solidFill>
                  <a:schemeClr val="bg1"/>
                </a:solidFill>
                <a:latin typeface="Calibri" panose="020F0502020204030204" pitchFamily="34" charset="0"/>
                <a:cs typeface="Calibri" panose="020F0502020204030204" pitchFamily="34" charset="0"/>
              </a:rPr>
              <a:t>Väkivallalta puolustautuminen</a:t>
            </a:r>
          </a:p>
        </p:txBody>
      </p:sp>
      <p:sp>
        <p:nvSpPr>
          <p:cNvPr id="83" name="Tekstiruutu 82">
            <a:extLst>
              <a:ext uri="{FF2B5EF4-FFF2-40B4-BE49-F238E27FC236}">
                <a16:creationId xmlns:a16="http://schemas.microsoft.com/office/drawing/2014/main" id="{74B0D919-1A29-BC44-B4F7-4E617EF10721}"/>
              </a:ext>
            </a:extLst>
          </p:cNvPr>
          <p:cNvSpPr txBox="1"/>
          <p:nvPr/>
        </p:nvSpPr>
        <p:spPr>
          <a:xfrm>
            <a:off x="3747074" y="4061749"/>
            <a:ext cx="1747777" cy="307777"/>
          </a:xfrm>
          <a:prstGeom prst="rect">
            <a:avLst/>
          </a:prstGeom>
          <a:noFill/>
        </p:spPr>
        <p:txBody>
          <a:bodyPr wrap="square" rtlCol="0">
            <a:spAutoFit/>
          </a:bodyPr>
          <a:lstStyle/>
          <a:p>
            <a:r>
              <a:rPr lang="fi-FI" sz="1400" dirty="0">
                <a:solidFill>
                  <a:schemeClr val="bg1"/>
                </a:solidFill>
                <a:latin typeface="Calibri" panose="020F0502020204030204" pitchFamily="34" charset="0"/>
                <a:cs typeface="Calibri" panose="020F0502020204030204" pitchFamily="34" charset="0"/>
              </a:rPr>
              <a:t>Keinottomuus</a:t>
            </a:r>
          </a:p>
        </p:txBody>
      </p:sp>
      <p:sp>
        <p:nvSpPr>
          <p:cNvPr id="84" name="Tekstiruutu 83">
            <a:extLst>
              <a:ext uri="{FF2B5EF4-FFF2-40B4-BE49-F238E27FC236}">
                <a16:creationId xmlns:a16="http://schemas.microsoft.com/office/drawing/2014/main" id="{98CF6F69-EC4B-3B4C-B46F-2269DDB9F56D}"/>
              </a:ext>
            </a:extLst>
          </p:cNvPr>
          <p:cNvSpPr txBox="1"/>
          <p:nvPr/>
        </p:nvSpPr>
        <p:spPr>
          <a:xfrm>
            <a:off x="1951084" y="3588873"/>
            <a:ext cx="1747777" cy="307777"/>
          </a:xfrm>
          <a:prstGeom prst="rect">
            <a:avLst/>
          </a:prstGeom>
          <a:noFill/>
        </p:spPr>
        <p:txBody>
          <a:bodyPr wrap="square" rtlCol="0">
            <a:spAutoFit/>
          </a:bodyPr>
          <a:lstStyle/>
          <a:p>
            <a:r>
              <a:rPr lang="fi-FI" sz="1400" dirty="0">
                <a:solidFill>
                  <a:schemeClr val="bg1"/>
                </a:solidFill>
                <a:latin typeface="Calibri" panose="020F0502020204030204" pitchFamily="34" charset="0"/>
                <a:cs typeface="Calibri" panose="020F0502020204030204" pitchFamily="34" charset="0"/>
              </a:rPr>
              <a:t>Laiminlyönti</a:t>
            </a:r>
          </a:p>
        </p:txBody>
      </p:sp>
      <p:sp>
        <p:nvSpPr>
          <p:cNvPr id="85" name="Tekstiruutu 84">
            <a:extLst>
              <a:ext uri="{FF2B5EF4-FFF2-40B4-BE49-F238E27FC236}">
                <a16:creationId xmlns:a16="http://schemas.microsoft.com/office/drawing/2014/main" id="{0052F3E8-7AA3-5841-9A55-0423E8A3D6E0}"/>
              </a:ext>
            </a:extLst>
          </p:cNvPr>
          <p:cNvSpPr txBox="1"/>
          <p:nvPr/>
        </p:nvSpPr>
        <p:spPr>
          <a:xfrm>
            <a:off x="1897023" y="3800139"/>
            <a:ext cx="1747777" cy="307777"/>
          </a:xfrm>
          <a:prstGeom prst="rect">
            <a:avLst/>
          </a:prstGeom>
          <a:noFill/>
        </p:spPr>
        <p:txBody>
          <a:bodyPr wrap="square" rtlCol="0">
            <a:spAutoFit/>
          </a:bodyPr>
          <a:lstStyle/>
          <a:p>
            <a:r>
              <a:rPr lang="fi-FI" sz="1400" dirty="0">
                <a:solidFill>
                  <a:schemeClr val="bg1"/>
                </a:solidFill>
                <a:latin typeface="Calibri" panose="020F0502020204030204" pitchFamily="34" charset="0"/>
                <a:cs typeface="Calibri" panose="020F0502020204030204" pitchFamily="34" charset="0"/>
              </a:rPr>
              <a:t>Arvostelu</a:t>
            </a:r>
          </a:p>
        </p:txBody>
      </p:sp>
      <p:sp>
        <p:nvSpPr>
          <p:cNvPr id="86" name="Tekstiruutu 85">
            <a:extLst>
              <a:ext uri="{FF2B5EF4-FFF2-40B4-BE49-F238E27FC236}">
                <a16:creationId xmlns:a16="http://schemas.microsoft.com/office/drawing/2014/main" id="{C86A1B96-C883-3F48-AC3D-5F9C19FEBFA8}"/>
              </a:ext>
            </a:extLst>
          </p:cNvPr>
          <p:cNvSpPr txBox="1"/>
          <p:nvPr/>
        </p:nvSpPr>
        <p:spPr>
          <a:xfrm>
            <a:off x="1964848" y="4015582"/>
            <a:ext cx="1747777" cy="307777"/>
          </a:xfrm>
          <a:prstGeom prst="rect">
            <a:avLst/>
          </a:prstGeom>
          <a:noFill/>
        </p:spPr>
        <p:txBody>
          <a:bodyPr wrap="square" rtlCol="0">
            <a:spAutoFit/>
          </a:bodyPr>
          <a:lstStyle/>
          <a:p>
            <a:r>
              <a:rPr lang="fi-FI" sz="1400" dirty="0">
                <a:solidFill>
                  <a:schemeClr val="bg1"/>
                </a:solidFill>
                <a:latin typeface="Calibri" panose="020F0502020204030204" pitchFamily="34" charset="0"/>
                <a:cs typeface="Calibri" panose="020F0502020204030204" pitchFamily="34" charset="0"/>
              </a:rPr>
              <a:t>Kontrollointi</a:t>
            </a:r>
          </a:p>
        </p:txBody>
      </p:sp>
      <p:sp>
        <p:nvSpPr>
          <p:cNvPr id="87" name="Tekstiruutu 86">
            <a:extLst>
              <a:ext uri="{FF2B5EF4-FFF2-40B4-BE49-F238E27FC236}">
                <a16:creationId xmlns:a16="http://schemas.microsoft.com/office/drawing/2014/main" id="{4D51FC91-9B3B-694D-8CBF-0898195A30E0}"/>
              </a:ext>
            </a:extLst>
          </p:cNvPr>
          <p:cNvSpPr txBox="1"/>
          <p:nvPr/>
        </p:nvSpPr>
        <p:spPr>
          <a:xfrm>
            <a:off x="2168661" y="4274281"/>
            <a:ext cx="1747777" cy="307777"/>
          </a:xfrm>
          <a:prstGeom prst="rect">
            <a:avLst/>
          </a:prstGeom>
          <a:noFill/>
        </p:spPr>
        <p:txBody>
          <a:bodyPr wrap="square" rtlCol="0">
            <a:spAutoFit/>
          </a:bodyPr>
          <a:lstStyle/>
          <a:p>
            <a:r>
              <a:rPr lang="fi-FI" sz="1400" dirty="0">
                <a:solidFill>
                  <a:schemeClr val="bg1"/>
                </a:solidFill>
                <a:latin typeface="Calibri" panose="020F0502020204030204" pitchFamily="34" charset="0"/>
                <a:cs typeface="Calibri" panose="020F0502020204030204" pitchFamily="34" charset="0"/>
              </a:rPr>
              <a:t>Pelottelu</a:t>
            </a:r>
          </a:p>
        </p:txBody>
      </p:sp>
      <p:sp>
        <p:nvSpPr>
          <p:cNvPr id="88" name="Tekstiruutu 87">
            <a:extLst>
              <a:ext uri="{FF2B5EF4-FFF2-40B4-BE49-F238E27FC236}">
                <a16:creationId xmlns:a16="http://schemas.microsoft.com/office/drawing/2014/main" id="{33C26FE0-C1DD-C84A-BC08-1D3167C9A89A}"/>
              </a:ext>
            </a:extLst>
          </p:cNvPr>
          <p:cNvSpPr txBox="1"/>
          <p:nvPr/>
        </p:nvSpPr>
        <p:spPr>
          <a:xfrm>
            <a:off x="3487726" y="4531128"/>
            <a:ext cx="1747777" cy="307777"/>
          </a:xfrm>
          <a:prstGeom prst="rect">
            <a:avLst/>
          </a:prstGeom>
          <a:noFill/>
        </p:spPr>
        <p:txBody>
          <a:bodyPr wrap="square" rtlCol="0">
            <a:spAutoFit/>
          </a:bodyPr>
          <a:lstStyle/>
          <a:p>
            <a:r>
              <a:rPr lang="fi-FI" sz="1400" dirty="0">
                <a:solidFill>
                  <a:schemeClr val="bg1"/>
                </a:solidFill>
                <a:latin typeface="Calibri" panose="020F0502020204030204" pitchFamily="34" charset="0"/>
                <a:cs typeface="Calibri" panose="020F0502020204030204" pitchFamily="34" charset="0"/>
              </a:rPr>
              <a:t>Sulkeutuminen</a:t>
            </a:r>
          </a:p>
        </p:txBody>
      </p:sp>
      <p:sp>
        <p:nvSpPr>
          <p:cNvPr id="89" name="Tekstiruutu 88">
            <a:extLst>
              <a:ext uri="{FF2B5EF4-FFF2-40B4-BE49-F238E27FC236}">
                <a16:creationId xmlns:a16="http://schemas.microsoft.com/office/drawing/2014/main" id="{31F6422C-982D-D743-BDC5-F13863AC4BB1}"/>
              </a:ext>
            </a:extLst>
          </p:cNvPr>
          <p:cNvSpPr txBox="1"/>
          <p:nvPr/>
        </p:nvSpPr>
        <p:spPr>
          <a:xfrm>
            <a:off x="4311569" y="4763950"/>
            <a:ext cx="1747777" cy="307777"/>
          </a:xfrm>
          <a:prstGeom prst="rect">
            <a:avLst/>
          </a:prstGeom>
          <a:noFill/>
        </p:spPr>
        <p:txBody>
          <a:bodyPr wrap="square" rtlCol="0">
            <a:spAutoFit/>
          </a:bodyPr>
          <a:lstStyle/>
          <a:p>
            <a:r>
              <a:rPr lang="fi-FI" sz="1400" dirty="0">
                <a:solidFill>
                  <a:schemeClr val="bg1"/>
                </a:solidFill>
                <a:latin typeface="Calibri" panose="020F0502020204030204" pitchFamily="34" charset="0"/>
                <a:cs typeface="Calibri" panose="020F0502020204030204" pitchFamily="34" charset="0"/>
              </a:rPr>
              <a:t>Välttely</a:t>
            </a:r>
          </a:p>
        </p:txBody>
      </p:sp>
      <p:sp>
        <p:nvSpPr>
          <p:cNvPr id="90" name="Tekstiruutu 89">
            <a:extLst>
              <a:ext uri="{FF2B5EF4-FFF2-40B4-BE49-F238E27FC236}">
                <a16:creationId xmlns:a16="http://schemas.microsoft.com/office/drawing/2014/main" id="{A30CAAB3-7680-0845-9E68-DFAC82D0D57D}"/>
              </a:ext>
            </a:extLst>
          </p:cNvPr>
          <p:cNvSpPr txBox="1"/>
          <p:nvPr/>
        </p:nvSpPr>
        <p:spPr>
          <a:xfrm>
            <a:off x="3373498" y="4270961"/>
            <a:ext cx="2223627" cy="307777"/>
          </a:xfrm>
          <a:prstGeom prst="rect">
            <a:avLst/>
          </a:prstGeom>
          <a:noFill/>
        </p:spPr>
        <p:txBody>
          <a:bodyPr wrap="square" rtlCol="0">
            <a:spAutoFit/>
          </a:bodyPr>
          <a:lstStyle/>
          <a:p>
            <a:r>
              <a:rPr lang="fi-FI" sz="1400" dirty="0">
                <a:solidFill>
                  <a:schemeClr val="bg1"/>
                </a:solidFill>
                <a:latin typeface="Calibri" panose="020F0502020204030204" pitchFamily="34" charset="0"/>
                <a:cs typeface="Calibri" panose="020F0502020204030204" pitchFamily="34" charset="0"/>
              </a:rPr>
              <a:t>Samalla mitalla takaisin</a:t>
            </a:r>
          </a:p>
        </p:txBody>
      </p:sp>
      <p:sp>
        <p:nvSpPr>
          <p:cNvPr id="91" name="Tekstiruutu 90">
            <a:extLst>
              <a:ext uri="{FF2B5EF4-FFF2-40B4-BE49-F238E27FC236}">
                <a16:creationId xmlns:a16="http://schemas.microsoft.com/office/drawing/2014/main" id="{0273BE56-745F-504F-B663-1BFC5AFD4DCD}"/>
              </a:ext>
            </a:extLst>
          </p:cNvPr>
          <p:cNvSpPr txBox="1"/>
          <p:nvPr/>
        </p:nvSpPr>
        <p:spPr>
          <a:xfrm>
            <a:off x="3504130" y="2511205"/>
            <a:ext cx="1747777" cy="307777"/>
          </a:xfrm>
          <a:prstGeom prst="rect">
            <a:avLst/>
          </a:prstGeom>
          <a:noFill/>
        </p:spPr>
        <p:txBody>
          <a:bodyPr wrap="square" rtlCol="0">
            <a:spAutoFit/>
          </a:bodyPr>
          <a:lstStyle/>
          <a:p>
            <a:r>
              <a:rPr lang="fi-FI" sz="1400" dirty="0">
                <a:solidFill>
                  <a:schemeClr val="bg1"/>
                </a:solidFill>
                <a:latin typeface="Calibri" panose="020F0502020204030204" pitchFamily="34" charset="0"/>
                <a:cs typeface="Calibri" panose="020F0502020204030204" pitchFamily="34" charset="0"/>
              </a:rPr>
              <a:t>Repiminen</a:t>
            </a:r>
          </a:p>
        </p:txBody>
      </p:sp>
      <p:sp>
        <p:nvSpPr>
          <p:cNvPr id="92" name="Tekstiruutu 91">
            <a:extLst>
              <a:ext uri="{FF2B5EF4-FFF2-40B4-BE49-F238E27FC236}">
                <a16:creationId xmlns:a16="http://schemas.microsoft.com/office/drawing/2014/main" id="{F665E08F-4F2E-E146-B5A9-BFE0B209E8EC}"/>
              </a:ext>
            </a:extLst>
          </p:cNvPr>
          <p:cNvSpPr txBox="1"/>
          <p:nvPr/>
        </p:nvSpPr>
        <p:spPr>
          <a:xfrm>
            <a:off x="3517562" y="2734877"/>
            <a:ext cx="1747777" cy="307777"/>
          </a:xfrm>
          <a:prstGeom prst="rect">
            <a:avLst/>
          </a:prstGeom>
          <a:noFill/>
        </p:spPr>
        <p:txBody>
          <a:bodyPr wrap="square" rtlCol="0">
            <a:spAutoFit/>
          </a:bodyPr>
          <a:lstStyle/>
          <a:p>
            <a:r>
              <a:rPr lang="fi-FI" sz="1400" dirty="0">
                <a:solidFill>
                  <a:schemeClr val="bg1"/>
                </a:solidFill>
                <a:latin typeface="Calibri" panose="020F0502020204030204" pitchFamily="34" charset="0"/>
                <a:cs typeface="Calibri" panose="020F0502020204030204" pitchFamily="34" charset="0"/>
              </a:rPr>
              <a:t>Kiinni pitäminen</a:t>
            </a:r>
          </a:p>
        </p:txBody>
      </p:sp>
      <p:sp>
        <p:nvSpPr>
          <p:cNvPr id="93" name="Tekstiruutu 92">
            <a:extLst>
              <a:ext uri="{FF2B5EF4-FFF2-40B4-BE49-F238E27FC236}">
                <a16:creationId xmlns:a16="http://schemas.microsoft.com/office/drawing/2014/main" id="{2E9A07FF-A194-9E46-A2FE-7B280C918DB3}"/>
              </a:ext>
            </a:extLst>
          </p:cNvPr>
          <p:cNvSpPr txBox="1"/>
          <p:nvPr/>
        </p:nvSpPr>
        <p:spPr>
          <a:xfrm>
            <a:off x="3451113" y="2924369"/>
            <a:ext cx="1747777" cy="307777"/>
          </a:xfrm>
          <a:prstGeom prst="rect">
            <a:avLst/>
          </a:prstGeom>
          <a:noFill/>
        </p:spPr>
        <p:txBody>
          <a:bodyPr wrap="square" rtlCol="0">
            <a:spAutoFit/>
          </a:bodyPr>
          <a:lstStyle/>
          <a:p>
            <a:r>
              <a:rPr lang="fi-FI" sz="1400" dirty="0">
                <a:solidFill>
                  <a:schemeClr val="bg1"/>
                </a:solidFill>
                <a:latin typeface="Calibri" panose="020F0502020204030204" pitchFamily="34" charset="0"/>
                <a:cs typeface="Calibri" panose="020F0502020204030204" pitchFamily="34" charset="0"/>
              </a:rPr>
              <a:t>Läpsiminen </a:t>
            </a:r>
          </a:p>
        </p:txBody>
      </p:sp>
      <p:sp>
        <p:nvSpPr>
          <p:cNvPr id="94" name="Tekstiruutu 93">
            <a:extLst>
              <a:ext uri="{FF2B5EF4-FFF2-40B4-BE49-F238E27FC236}">
                <a16:creationId xmlns:a16="http://schemas.microsoft.com/office/drawing/2014/main" id="{C01A98E6-136A-CA4F-8FDE-731FEB4905E0}"/>
              </a:ext>
            </a:extLst>
          </p:cNvPr>
          <p:cNvSpPr txBox="1"/>
          <p:nvPr/>
        </p:nvSpPr>
        <p:spPr>
          <a:xfrm>
            <a:off x="2360513" y="4645823"/>
            <a:ext cx="1747777" cy="307777"/>
          </a:xfrm>
          <a:prstGeom prst="rect">
            <a:avLst/>
          </a:prstGeom>
          <a:noFill/>
        </p:spPr>
        <p:txBody>
          <a:bodyPr wrap="square" rtlCol="0">
            <a:spAutoFit/>
          </a:bodyPr>
          <a:lstStyle/>
          <a:p>
            <a:r>
              <a:rPr lang="fi-FI" sz="1400" dirty="0">
                <a:solidFill>
                  <a:schemeClr val="bg1"/>
                </a:solidFill>
                <a:latin typeface="Calibri" panose="020F0502020204030204" pitchFamily="34" charset="0"/>
                <a:cs typeface="Calibri" panose="020F0502020204030204" pitchFamily="34" charset="0"/>
              </a:rPr>
              <a:t>Syyttäminen</a:t>
            </a:r>
          </a:p>
        </p:txBody>
      </p:sp>
      <p:sp>
        <p:nvSpPr>
          <p:cNvPr id="95" name="Tekstiruutu 94">
            <a:extLst>
              <a:ext uri="{FF2B5EF4-FFF2-40B4-BE49-F238E27FC236}">
                <a16:creationId xmlns:a16="http://schemas.microsoft.com/office/drawing/2014/main" id="{3D4812B2-59DB-AF44-977A-B82085DBFD9C}"/>
              </a:ext>
            </a:extLst>
          </p:cNvPr>
          <p:cNvSpPr txBox="1"/>
          <p:nvPr/>
        </p:nvSpPr>
        <p:spPr>
          <a:xfrm>
            <a:off x="3024886" y="4913145"/>
            <a:ext cx="1747777" cy="307777"/>
          </a:xfrm>
          <a:prstGeom prst="rect">
            <a:avLst/>
          </a:prstGeom>
          <a:noFill/>
        </p:spPr>
        <p:txBody>
          <a:bodyPr wrap="square" rtlCol="0">
            <a:spAutoFit/>
          </a:bodyPr>
          <a:lstStyle/>
          <a:p>
            <a:r>
              <a:rPr lang="fi-FI" sz="1400" dirty="0">
                <a:solidFill>
                  <a:schemeClr val="bg1"/>
                </a:solidFill>
                <a:latin typeface="Calibri" panose="020F0502020204030204" pitchFamily="34" charset="0"/>
                <a:cs typeface="Calibri" panose="020F0502020204030204" pitchFamily="34" charset="0"/>
              </a:rPr>
              <a:t>Vähättely</a:t>
            </a:r>
          </a:p>
        </p:txBody>
      </p:sp>
      <p:sp>
        <p:nvSpPr>
          <p:cNvPr id="96" name="Tekstiruutu 95">
            <a:extLst>
              <a:ext uri="{FF2B5EF4-FFF2-40B4-BE49-F238E27FC236}">
                <a16:creationId xmlns:a16="http://schemas.microsoft.com/office/drawing/2014/main" id="{716DF84C-1332-854E-80EC-CE9E1188C983}"/>
              </a:ext>
            </a:extLst>
          </p:cNvPr>
          <p:cNvSpPr txBox="1"/>
          <p:nvPr/>
        </p:nvSpPr>
        <p:spPr>
          <a:xfrm>
            <a:off x="2437253" y="5180467"/>
            <a:ext cx="2100945" cy="307777"/>
          </a:xfrm>
          <a:prstGeom prst="rect">
            <a:avLst/>
          </a:prstGeom>
          <a:noFill/>
        </p:spPr>
        <p:txBody>
          <a:bodyPr wrap="square" rtlCol="0">
            <a:spAutoFit/>
          </a:bodyPr>
          <a:lstStyle/>
          <a:p>
            <a:r>
              <a:rPr lang="fi-FI" sz="1400" dirty="0">
                <a:solidFill>
                  <a:schemeClr val="bg1"/>
                </a:solidFill>
                <a:latin typeface="Calibri" panose="020F0502020204030204" pitchFamily="34" charset="0"/>
                <a:cs typeface="Calibri" panose="020F0502020204030204" pitchFamily="34" charset="0"/>
              </a:rPr>
              <a:t>Taloudellinen väkivalta</a:t>
            </a:r>
          </a:p>
        </p:txBody>
      </p:sp>
      <p:sp>
        <p:nvSpPr>
          <p:cNvPr id="97" name="Tekstiruutu 96">
            <a:extLst>
              <a:ext uri="{FF2B5EF4-FFF2-40B4-BE49-F238E27FC236}">
                <a16:creationId xmlns:a16="http://schemas.microsoft.com/office/drawing/2014/main" id="{CDE06FA2-679A-F54B-84E2-24E5CDC3A08E}"/>
              </a:ext>
            </a:extLst>
          </p:cNvPr>
          <p:cNvSpPr txBox="1"/>
          <p:nvPr/>
        </p:nvSpPr>
        <p:spPr>
          <a:xfrm>
            <a:off x="2453657" y="5426571"/>
            <a:ext cx="2100945" cy="307777"/>
          </a:xfrm>
          <a:prstGeom prst="rect">
            <a:avLst/>
          </a:prstGeom>
          <a:noFill/>
        </p:spPr>
        <p:txBody>
          <a:bodyPr wrap="square" rtlCol="0">
            <a:spAutoFit/>
          </a:bodyPr>
          <a:lstStyle/>
          <a:p>
            <a:r>
              <a:rPr lang="fi-FI" sz="1400" dirty="0">
                <a:solidFill>
                  <a:schemeClr val="bg1"/>
                </a:solidFill>
                <a:latin typeface="Calibri" panose="020F0502020204030204" pitchFamily="34" charset="0"/>
                <a:cs typeface="Calibri" panose="020F0502020204030204" pitchFamily="34" charset="0"/>
              </a:rPr>
              <a:t>Digitaalinen väkivalta</a:t>
            </a:r>
          </a:p>
        </p:txBody>
      </p:sp>
      <p:sp>
        <p:nvSpPr>
          <p:cNvPr id="98" name="Tekstiruutu 97">
            <a:extLst>
              <a:ext uri="{FF2B5EF4-FFF2-40B4-BE49-F238E27FC236}">
                <a16:creationId xmlns:a16="http://schemas.microsoft.com/office/drawing/2014/main" id="{DD137604-790B-5B49-BE76-832953AADD74}"/>
              </a:ext>
            </a:extLst>
          </p:cNvPr>
          <p:cNvSpPr txBox="1"/>
          <p:nvPr/>
        </p:nvSpPr>
        <p:spPr>
          <a:xfrm>
            <a:off x="1964848" y="2017639"/>
            <a:ext cx="1747777" cy="307777"/>
          </a:xfrm>
          <a:prstGeom prst="rect">
            <a:avLst/>
          </a:prstGeom>
          <a:noFill/>
        </p:spPr>
        <p:txBody>
          <a:bodyPr wrap="square" rtlCol="0">
            <a:spAutoFit/>
          </a:bodyPr>
          <a:lstStyle/>
          <a:p>
            <a:r>
              <a:rPr lang="fi-FI" sz="1400" dirty="0">
                <a:solidFill>
                  <a:schemeClr val="bg1"/>
                </a:solidFill>
                <a:latin typeface="Calibri" panose="020F0502020204030204" pitchFamily="34" charset="0"/>
                <a:cs typeface="Calibri" panose="020F0502020204030204" pitchFamily="34" charset="0"/>
              </a:rPr>
              <a:t>Kuristaminen</a:t>
            </a:r>
          </a:p>
        </p:txBody>
      </p:sp>
      <p:sp>
        <p:nvSpPr>
          <p:cNvPr id="99" name="Tekstiruutu 98">
            <a:extLst>
              <a:ext uri="{FF2B5EF4-FFF2-40B4-BE49-F238E27FC236}">
                <a16:creationId xmlns:a16="http://schemas.microsoft.com/office/drawing/2014/main" id="{DACB120A-CFB6-B34E-85EF-329486D5ADD4}"/>
              </a:ext>
            </a:extLst>
          </p:cNvPr>
          <p:cNvSpPr txBox="1"/>
          <p:nvPr/>
        </p:nvSpPr>
        <p:spPr>
          <a:xfrm>
            <a:off x="1964848" y="2216137"/>
            <a:ext cx="2545909" cy="307777"/>
          </a:xfrm>
          <a:prstGeom prst="rect">
            <a:avLst/>
          </a:prstGeom>
          <a:noFill/>
        </p:spPr>
        <p:txBody>
          <a:bodyPr wrap="square" rtlCol="0">
            <a:spAutoFit/>
          </a:bodyPr>
          <a:lstStyle/>
          <a:p>
            <a:r>
              <a:rPr lang="fi-FI" sz="1400" dirty="0">
                <a:solidFill>
                  <a:schemeClr val="bg1"/>
                </a:solidFill>
                <a:latin typeface="Calibri" panose="020F0502020204030204" pitchFamily="34" charset="0"/>
                <a:cs typeface="Calibri" panose="020F0502020204030204" pitchFamily="34" charset="0"/>
              </a:rPr>
              <a:t>Pahoinpitely aseella tai ilman </a:t>
            </a:r>
          </a:p>
        </p:txBody>
      </p:sp>
      <p:sp>
        <p:nvSpPr>
          <p:cNvPr id="100" name="Tekstiruutu 99">
            <a:extLst>
              <a:ext uri="{FF2B5EF4-FFF2-40B4-BE49-F238E27FC236}">
                <a16:creationId xmlns:a16="http://schemas.microsoft.com/office/drawing/2014/main" id="{1390F98D-613E-B14B-91D8-9DDC4B77B970}"/>
              </a:ext>
            </a:extLst>
          </p:cNvPr>
          <p:cNvSpPr txBox="1"/>
          <p:nvPr/>
        </p:nvSpPr>
        <p:spPr>
          <a:xfrm>
            <a:off x="3849348" y="3183808"/>
            <a:ext cx="1747777" cy="307777"/>
          </a:xfrm>
          <a:prstGeom prst="rect">
            <a:avLst/>
          </a:prstGeom>
          <a:noFill/>
        </p:spPr>
        <p:txBody>
          <a:bodyPr wrap="square" rtlCol="0">
            <a:spAutoFit/>
          </a:bodyPr>
          <a:lstStyle/>
          <a:p>
            <a:r>
              <a:rPr lang="fi-FI" sz="1400" dirty="0">
                <a:solidFill>
                  <a:schemeClr val="bg1"/>
                </a:solidFill>
                <a:latin typeface="Calibri" panose="020F0502020204030204" pitchFamily="34" charset="0"/>
                <a:cs typeface="Calibri" panose="020F0502020204030204" pitchFamily="34" charset="0"/>
              </a:rPr>
              <a:t>Uhkailu</a:t>
            </a:r>
          </a:p>
        </p:txBody>
      </p:sp>
      <p:sp>
        <p:nvSpPr>
          <p:cNvPr id="101" name="Tekstiruutu 100">
            <a:extLst>
              <a:ext uri="{FF2B5EF4-FFF2-40B4-BE49-F238E27FC236}">
                <a16:creationId xmlns:a16="http://schemas.microsoft.com/office/drawing/2014/main" id="{CF0334B2-A70D-5B41-BDA2-64FA50C03429}"/>
              </a:ext>
            </a:extLst>
          </p:cNvPr>
          <p:cNvSpPr txBox="1"/>
          <p:nvPr/>
        </p:nvSpPr>
        <p:spPr>
          <a:xfrm>
            <a:off x="6476935" y="2756177"/>
            <a:ext cx="4310670" cy="2462213"/>
          </a:xfrm>
          <a:prstGeom prst="rect">
            <a:avLst/>
          </a:prstGeom>
          <a:noFill/>
        </p:spPr>
        <p:txBody>
          <a:bodyPr wrap="square" rtlCol="0">
            <a:spAutoFit/>
          </a:bodyPr>
          <a:lstStyle/>
          <a:p>
            <a:r>
              <a:rPr lang="fi-FI" sz="1400" dirty="0">
                <a:solidFill>
                  <a:schemeClr val="bg1"/>
                </a:solidFill>
                <a:latin typeface="Calibri" panose="020F0502020204030204" pitchFamily="34" charset="0"/>
                <a:cs typeface="Calibri" panose="020F0502020204030204" pitchFamily="34" charset="0"/>
              </a:rPr>
              <a:t>Lähisuhdeväkivalta on moninainen ilmiö, joten sen todellisuutta ei voida kuvata yksinkertaisella tekijä-uhri-asetelmalla. Asian tunnustaminen ei tarkoita kuitenkaan sitä, että tekijän vastuu väkivallasta poistuu ja siirtyisi kokijalle, vaan tilanne tulee nähdä moniulotteisesti. Väkivallan moninaisuuden tunnistaminen on ongelmallista, sillä esimerkiksi rikosoikeusjärjestelmä keskittyy tarkastelemaan yksittäistä tilannetta, jossa on käytetty väkivaltaa. Toisin sanoen tapaus käsitellään yksittäistapauksena, jolloin väkivallan koko konteksti ei tule huomioiduksi. (Lidman 2015, 65–67.)  </a:t>
            </a:r>
          </a:p>
        </p:txBody>
      </p:sp>
    </p:spTree>
    <p:extLst>
      <p:ext uri="{BB962C8B-B14F-4D97-AF65-F5344CB8AC3E}">
        <p14:creationId xmlns:p14="http://schemas.microsoft.com/office/powerpoint/2010/main" val="1036824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1"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42" presetClass="entr" presetSubtype="0" fill="hold" grpId="1"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par>
                                <p:cTn id="15" presetID="42" presetClass="entr" presetSubtype="0" fill="hold" grpId="1"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1000"/>
                                        <p:tgtEl>
                                          <p:spTgt spid="21"/>
                                        </p:tgtEl>
                                      </p:cBhvr>
                                    </p:animEffect>
                                    <p:anim calcmode="lin" valueType="num">
                                      <p:cBhvr>
                                        <p:cTn id="18" dur="1000" fill="hold"/>
                                        <p:tgtEl>
                                          <p:spTgt spid="21"/>
                                        </p:tgtEl>
                                        <p:attrNameLst>
                                          <p:attrName>ppt_x</p:attrName>
                                        </p:attrNameLst>
                                      </p:cBhvr>
                                      <p:tavLst>
                                        <p:tav tm="0">
                                          <p:val>
                                            <p:strVal val="#ppt_x"/>
                                          </p:val>
                                        </p:tav>
                                        <p:tav tm="100000">
                                          <p:val>
                                            <p:strVal val="#ppt_x"/>
                                          </p:val>
                                        </p:tav>
                                      </p:tavLst>
                                    </p:anim>
                                    <p:anim calcmode="lin" valueType="num">
                                      <p:cBhvr>
                                        <p:cTn id="19" dur="1000" fill="hold"/>
                                        <p:tgtEl>
                                          <p:spTgt spid="21"/>
                                        </p:tgtEl>
                                        <p:attrNameLst>
                                          <p:attrName>ppt_y</p:attrName>
                                        </p:attrNameLst>
                                      </p:cBhvr>
                                      <p:tavLst>
                                        <p:tav tm="0">
                                          <p:val>
                                            <p:strVal val="#ppt_y+.1"/>
                                          </p:val>
                                        </p:tav>
                                        <p:tav tm="100000">
                                          <p:val>
                                            <p:strVal val="#ppt_y"/>
                                          </p:val>
                                        </p:tav>
                                      </p:tavLst>
                                    </p:anim>
                                  </p:childTnLst>
                                </p:cTn>
                              </p:par>
                              <p:par>
                                <p:cTn id="20" presetID="42" presetClass="entr" presetSubtype="0" fill="hold" grpId="1"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1000"/>
                                        <p:tgtEl>
                                          <p:spTgt spid="23"/>
                                        </p:tgtEl>
                                      </p:cBhvr>
                                    </p:animEffect>
                                    <p:anim calcmode="lin" valueType="num">
                                      <p:cBhvr>
                                        <p:cTn id="23" dur="1000" fill="hold"/>
                                        <p:tgtEl>
                                          <p:spTgt spid="23"/>
                                        </p:tgtEl>
                                        <p:attrNameLst>
                                          <p:attrName>ppt_x</p:attrName>
                                        </p:attrNameLst>
                                      </p:cBhvr>
                                      <p:tavLst>
                                        <p:tav tm="0">
                                          <p:val>
                                            <p:strVal val="#ppt_x"/>
                                          </p:val>
                                        </p:tav>
                                        <p:tav tm="100000">
                                          <p:val>
                                            <p:strVal val="#ppt_x"/>
                                          </p:val>
                                        </p:tav>
                                      </p:tavLst>
                                    </p:anim>
                                    <p:anim calcmode="lin" valueType="num">
                                      <p:cBhvr>
                                        <p:cTn id="24" dur="1000" fill="hold"/>
                                        <p:tgtEl>
                                          <p:spTgt spid="23"/>
                                        </p:tgtEl>
                                        <p:attrNameLst>
                                          <p:attrName>ppt_y</p:attrName>
                                        </p:attrNameLst>
                                      </p:cBhvr>
                                      <p:tavLst>
                                        <p:tav tm="0">
                                          <p:val>
                                            <p:strVal val="#ppt_y+.1"/>
                                          </p:val>
                                        </p:tav>
                                        <p:tav tm="100000">
                                          <p:val>
                                            <p:strVal val="#ppt_y"/>
                                          </p:val>
                                        </p:tav>
                                      </p:tavLst>
                                    </p:anim>
                                  </p:childTnLst>
                                </p:cTn>
                              </p:par>
                              <p:par>
                                <p:cTn id="25" presetID="42" presetClass="entr" presetSubtype="0" fill="hold" grpId="1"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par>
                                <p:cTn id="30" presetID="42" presetClass="entr" presetSubtype="0" fill="hold" grpId="1" nodeType="with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2" presetClass="emph" presetSubtype="0" fill="hold" grpId="0" nodeType="clickEffect">
                                  <p:stCondLst>
                                    <p:cond delay="0"/>
                                  </p:stCondLst>
                                  <p:childTnLst>
                                    <p:animRot by="120000">
                                      <p:cBhvr>
                                        <p:cTn id="38" dur="100" fill="hold">
                                          <p:stCondLst>
                                            <p:cond delay="0"/>
                                          </p:stCondLst>
                                        </p:cTn>
                                        <p:tgtEl>
                                          <p:spTgt spid="21"/>
                                        </p:tgtEl>
                                        <p:attrNameLst>
                                          <p:attrName>r</p:attrName>
                                        </p:attrNameLst>
                                      </p:cBhvr>
                                    </p:animRot>
                                    <p:animRot by="-240000">
                                      <p:cBhvr>
                                        <p:cTn id="39" dur="200" fill="hold">
                                          <p:stCondLst>
                                            <p:cond delay="200"/>
                                          </p:stCondLst>
                                        </p:cTn>
                                        <p:tgtEl>
                                          <p:spTgt spid="21"/>
                                        </p:tgtEl>
                                        <p:attrNameLst>
                                          <p:attrName>r</p:attrName>
                                        </p:attrNameLst>
                                      </p:cBhvr>
                                    </p:animRot>
                                    <p:animRot by="240000">
                                      <p:cBhvr>
                                        <p:cTn id="40" dur="200" fill="hold">
                                          <p:stCondLst>
                                            <p:cond delay="400"/>
                                          </p:stCondLst>
                                        </p:cTn>
                                        <p:tgtEl>
                                          <p:spTgt spid="21"/>
                                        </p:tgtEl>
                                        <p:attrNameLst>
                                          <p:attrName>r</p:attrName>
                                        </p:attrNameLst>
                                      </p:cBhvr>
                                    </p:animRot>
                                    <p:animRot by="-240000">
                                      <p:cBhvr>
                                        <p:cTn id="41" dur="200" fill="hold">
                                          <p:stCondLst>
                                            <p:cond delay="600"/>
                                          </p:stCondLst>
                                        </p:cTn>
                                        <p:tgtEl>
                                          <p:spTgt spid="21"/>
                                        </p:tgtEl>
                                        <p:attrNameLst>
                                          <p:attrName>r</p:attrName>
                                        </p:attrNameLst>
                                      </p:cBhvr>
                                    </p:animRot>
                                    <p:animRot by="120000">
                                      <p:cBhvr>
                                        <p:cTn id="42" dur="200" fill="hold">
                                          <p:stCondLst>
                                            <p:cond delay="800"/>
                                          </p:stCondLst>
                                        </p:cTn>
                                        <p:tgtEl>
                                          <p:spTgt spid="21"/>
                                        </p:tgtEl>
                                        <p:attrNameLst>
                                          <p:attrName>r</p:attrName>
                                        </p:attrNameLst>
                                      </p:cBhvr>
                                    </p:animRot>
                                  </p:childTnLst>
                                </p:cTn>
                              </p:par>
                              <p:par>
                                <p:cTn id="43" presetID="32" presetClass="emph" presetSubtype="0" fill="hold" grpId="0" nodeType="withEffect">
                                  <p:stCondLst>
                                    <p:cond delay="0"/>
                                  </p:stCondLst>
                                  <p:childTnLst>
                                    <p:animRot by="120000">
                                      <p:cBhvr>
                                        <p:cTn id="44" dur="100" fill="hold">
                                          <p:stCondLst>
                                            <p:cond delay="0"/>
                                          </p:stCondLst>
                                        </p:cTn>
                                        <p:tgtEl>
                                          <p:spTgt spid="23"/>
                                        </p:tgtEl>
                                        <p:attrNameLst>
                                          <p:attrName>r</p:attrName>
                                        </p:attrNameLst>
                                      </p:cBhvr>
                                    </p:animRot>
                                    <p:animRot by="-240000">
                                      <p:cBhvr>
                                        <p:cTn id="45" dur="200" fill="hold">
                                          <p:stCondLst>
                                            <p:cond delay="200"/>
                                          </p:stCondLst>
                                        </p:cTn>
                                        <p:tgtEl>
                                          <p:spTgt spid="23"/>
                                        </p:tgtEl>
                                        <p:attrNameLst>
                                          <p:attrName>r</p:attrName>
                                        </p:attrNameLst>
                                      </p:cBhvr>
                                    </p:animRot>
                                    <p:animRot by="240000">
                                      <p:cBhvr>
                                        <p:cTn id="46" dur="200" fill="hold">
                                          <p:stCondLst>
                                            <p:cond delay="400"/>
                                          </p:stCondLst>
                                        </p:cTn>
                                        <p:tgtEl>
                                          <p:spTgt spid="23"/>
                                        </p:tgtEl>
                                        <p:attrNameLst>
                                          <p:attrName>r</p:attrName>
                                        </p:attrNameLst>
                                      </p:cBhvr>
                                    </p:animRot>
                                    <p:animRot by="-240000">
                                      <p:cBhvr>
                                        <p:cTn id="47" dur="200" fill="hold">
                                          <p:stCondLst>
                                            <p:cond delay="600"/>
                                          </p:stCondLst>
                                        </p:cTn>
                                        <p:tgtEl>
                                          <p:spTgt spid="23"/>
                                        </p:tgtEl>
                                        <p:attrNameLst>
                                          <p:attrName>r</p:attrName>
                                        </p:attrNameLst>
                                      </p:cBhvr>
                                    </p:animRot>
                                    <p:animRot by="120000">
                                      <p:cBhvr>
                                        <p:cTn id="48" dur="200" fill="hold">
                                          <p:stCondLst>
                                            <p:cond delay="800"/>
                                          </p:stCondLst>
                                        </p:cTn>
                                        <p:tgtEl>
                                          <p:spTgt spid="23"/>
                                        </p:tgtEl>
                                        <p:attrNameLst>
                                          <p:attrName>r</p:attrName>
                                        </p:attrNameLst>
                                      </p:cBhvr>
                                    </p:animRot>
                                  </p:childTnLst>
                                </p:cTn>
                              </p:par>
                              <p:par>
                                <p:cTn id="49" presetID="32" presetClass="emph" presetSubtype="0" fill="hold" grpId="0" nodeType="withEffect">
                                  <p:stCondLst>
                                    <p:cond delay="0"/>
                                  </p:stCondLst>
                                  <p:childTnLst>
                                    <p:animRot by="120000">
                                      <p:cBhvr>
                                        <p:cTn id="50" dur="100" fill="hold">
                                          <p:stCondLst>
                                            <p:cond delay="0"/>
                                          </p:stCondLst>
                                        </p:cTn>
                                        <p:tgtEl>
                                          <p:spTgt spid="19"/>
                                        </p:tgtEl>
                                        <p:attrNameLst>
                                          <p:attrName>r</p:attrName>
                                        </p:attrNameLst>
                                      </p:cBhvr>
                                    </p:animRot>
                                    <p:animRot by="-240000">
                                      <p:cBhvr>
                                        <p:cTn id="51" dur="200" fill="hold">
                                          <p:stCondLst>
                                            <p:cond delay="200"/>
                                          </p:stCondLst>
                                        </p:cTn>
                                        <p:tgtEl>
                                          <p:spTgt spid="19"/>
                                        </p:tgtEl>
                                        <p:attrNameLst>
                                          <p:attrName>r</p:attrName>
                                        </p:attrNameLst>
                                      </p:cBhvr>
                                    </p:animRot>
                                    <p:animRot by="240000">
                                      <p:cBhvr>
                                        <p:cTn id="52" dur="200" fill="hold">
                                          <p:stCondLst>
                                            <p:cond delay="400"/>
                                          </p:stCondLst>
                                        </p:cTn>
                                        <p:tgtEl>
                                          <p:spTgt spid="19"/>
                                        </p:tgtEl>
                                        <p:attrNameLst>
                                          <p:attrName>r</p:attrName>
                                        </p:attrNameLst>
                                      </p:cBhvr>
                                    </p:animRot>
                                    <p:animRot by="-240000">
                                      <p:cBhvr>
                                        <p:cTn id="53" dur="200" fill="hold">
                                          <p:stCondLst>
                                            <p:cond delay="600"/>
                                          </p:stCondLst>
                                        </p:cTn>
                                        <p:tgtEl>
                                          <p:spTgt spid="19"/>
                                        </p:tgtEl>
                                        <p:attrNameLst>
                                          <p:attrName>r</p:attrName>
                                        </p:attrNameLst>
                                      </p:cBhvr>
                                    </p:animRot>
                                    <p:animRot by="120000">
                                      <p:cBhvr>
                                        <p:cTn id="54" dur="200" fill="hold">
                                          <p:stCondLst>
                                            <p:cond delay="800"/>
                                          </p:stCondLst>
                                        </p:cTn>
                                        <p:tgtEl>
                                          <p:spTgt spid="19"/>
                                        </p:tgtEl>
                                        <p:attrNameLst>
                                          <p:attrName>r</p:attrName>
                                        </p:attrNameLst>
                                      </p:cBhvr>
                                    </p:animRot>
                                  </p:childTnLst>
                                </p:cTn>
                              </p:par>
                            </p:childTnLst>
                          </p:cTn>
                        </p:par>
                      </p:childTnLst>
                    </p:cTn>
                  </p:par>
                  <p:par>
                    <p:cTn id="55" fill="hold">
                      <p:stCondLst>
                        <p:cond delay="indefinite"/>
                      </p:stCondLst>
                      <p:childTnLst>
                        <p:par>
                          <p:cTn id="56" fill="hold">
                            <p:stCondLst>
                              <p:cond delay="0"/>
                            </p:stCondLst>
                            <p:childTnLst>
                              <p:par>
                                <p:cTn id="57" presetID="32" presetClass="emph" presetSubtype="0" fill="hold" grpId="0" nodeType="clickEffect">
                                  <p:stCondLst>
                                    <p:cond delay="0"/>
                                  </p:stCondLst>
                                  <p:childTnLst>
                                    <p:animRot by="120000">
                                      <p:cBhvr>
                                        <p:cTn id="58" dur="100" fill="hold">
                                          <p:stCondLst>
                                            <p:cond delay="0"/>
                                          </p:stCondLst>
                                        </p:cTn>
                                        <p:tgtEl>
                                          <p:spTgt spid="20"/>
                                        </p:tgtEl>
                                        <p:attrNameLst>
                                          <p:attrName>r</p:attrName>
                                        </p:attrNameLst>
                                      </p:cBhvr>
                                    </p:animRot>
                                    <p:animRot by="-240000">
                                      <p:cBhvr>
                                        <p:cTn id="59" dur="200" fill="hold">
                                          <p:stCondLst>
                                            <p:cond delay="200"/>
                                          </p:stCondLst>
                                        </p:cTn>
                                        <p:tgtEl>
                                          <p:spTgt spid="20"/>
                                        </p:tgtEl>
                                        <p:attrNameLst>
                                          <p:attrName>r</p:attrName>
                                        </p:attrNameLst>
                                      </p:cBhvr>
                                    </p:animRot>
                                    <p:animRot by="240000">
                                      <p:cBhvr>
                                        <p:cTn id="60" dur="200" fill="hold">
                                          <p:stCondLst>
                                            <p:cond delay="400"/>
                                          </p:stCondLst>
                                        </p:cTn>
                                        <p:tgtEl>
                                          <p:spTgt spid="20"/>
                                        </p:tgtEl>
                                        <p:attrNameLst>
                                          <p:attrName>r</p:attrName>
                                        </p:attrNameLst>
                                      </p:cBhvr>
                                    </p:animRot>
                                    <p:animRot by="-240000">
                                      <p:cBhvr>
                                        <p:cTn id="61" dur="200" fill="hold">
                                          <p:stCondLst>
                                            <p:cond delay="600"/>
                                          </p:stCondLst>
                                        </p:cTn>
                                        <p:tgtEl>
                                          <p:spTgt spid="20"/>
                                        </p:tgtEl>
                                        <p:attrNameLst>
                                          <p:attrName>r</p:attrName>
                                        </p:attrNameLst>
                                      </p:cBhvr>
                                    </p:animRot>
                                    <p:animRot by="120000">
                                      <p:cBhvr>
                                        <p:cTn id="62" dur="200" fill="hold">
                                          <p:stCondLst>
                                            <p:cond delay="800"/>
                                          </p:stCondLst>
                                        </p:cTn>
                                        <p:tgtEl>
                                          <p:spTgt spid="20"/>
                                        </p:tgtEl>
                                        <p:attrNameLst>
                                          <p:attrName>r</p:attrName>
                                        </p:attrNameLst>
                                      </p:cBhvr>
                                    </p:animRot>
                                  </p:childTnLst>
                                </p:cTn>
                              </p:par>
                              <p:par>
                                <p:cTn id="63" presetID="32" presetClass="emph" presetSubtype="0" fill="hold" grpId="0" nodeType="withEffect">
                                  <p:stCondLst>
                                    <p:cond delay="0"/>
                                  </p:stCondLst>
                                  <p:childTnLst>
                                    <p:animRot by="120000">
                                      <p:cBhvr>
                                        <p:cTn id="64" dur="100" fill="hold">
                                          <p:stCondLst>
                                            <p:cond delay="0"/>
                                          </p:stCondLst>
                                        </p:cTn>
                                        <p:tgtEl>
                                          <p:spTgt spid="25"/>
                                        </p:tgtEl>
                                        <p:attrNameLst>
                                          <p:attrName>r</p:attrName>
                                        </p:attrNameLst>
                                      </p:cBhvr>
                                    </p:animRot>
                                    <p:animRot by="-240000">
                                      <p:cBhvr>
                                        <p:cTn id="65" dur="200" fill="hold">
                                          <p:stCondLst>
                                            <p:cond delay="200"/>
                                          </p:stCondLst>
                                        </p:cTn>
                                        <p:tgtEl>
                                          <p:spTgt spid="25"/>
                                        </p:tgtEl>
                                        <p:attrNameLst>
                                          <p:attrName>r</p:attrName>
                                        </p:attrNameLst>
                                      </p:cBhvr>
                                    </p:animRot>
                                    <p:animRot by="240000">
                                      <p:cBhvr>
                                        <p:cTn id="66" dur="200" fill="hold">
                                          <p:stCondLst>
                                            <p:cond delay="400"/>
                                          </p:stCondLst>
                                        </p:cTn>
                                        <p:tgtEl>
                                          <p:spTgt spid="25"/>
                                        </p:tgtEl>
                                        <p:attrNameLst>
                                          <p:attrName>r</p:attrName>
                                        </p:attrNameLst>
                                      </p:cBhvr>
                                    </p:animRot>
                                    <p:animRot by="-240000">
                                      <p:cBhvr>
                                        <p:cTn id="67" dur="200" fill="hold">
                                          <p:stCondLst>
                                            <p:cond delay="600"/>
                                          </p:stCondLst>
                                        </p:cTn>
                                        <p:tgtEl>
                                          <p:spTgt spid="25"/>
                                        </p:tgtEl>
                                        <p:attrNameLst>
                                          <p:attrName>r</p:attrName>
                                        </p:attrNameLst>
                                      </p:cBhvr>
                                    </p:animRot>
                                    <p:animRot by="120000">
                                      <p:cBhvr>
                                        <p:cTn id="68" dur="200" fill="hold">
                                          <p:stCondLst>
                                            <p:cond delay="800"/>
                                          </p:stCondLst>
                                        </p:cTn>
                                        <p:tgtEl>
                                          <p:spTgt spid="25"/>
                                        </p:tgtEl>
                                        <p:attrNameLst>
                                          <p:attrName>r</p:attrName>
                                        </p:attrNameLst>
                                      </p:cBhvr>
                                    </p:animRot>
                                  </p:childTnLst>
                                </p:cTn>
                              </p:par>
                              <p:par>
                                <p:cTn id="69" presetID="32" presetClass="emph" presetSubtype="0" fill="hold" grpId="0" nodeType="withEffect">
                                  <p:stCondLst>
                                    <p:cond delay="0"/>
                                  </p:stCondLst>
                                  <p:childTnLst>
                                    <p:animRot by="120000">
                                      <p:cBhvr>
                                        <p:cTn id="70" dur="100" fill="hold">
                                          <p:stCondLst>
                                            <p:cond delay="0"/>
                                          </p:stCondLst>
                                        </p:cTn>
                                        <p:tgtEl>
                                          <p:spTgt spid="26"/>
                                        </p:tgtEl>
                                        <p:attrNameLst>
                                          <p:attrName>r</p:attrName>
                                        </p:attrNameLst>
                                      </p:cBhvr>
                                    </p:animRot>
                                    <p:animRot by="-240000">
                                      <p:cBhvr>
                                        <p:cTn id="71" dur="200" fill="hold">
                                          <p:stCondLst>
                                            <p:cond delay="200"/>
                                          </p:stCondLst>
                                        </p:cTn>
                                        <p:tgtEl>
                                          <p:spTgt spid="26"/>
                                        </p:tgtEl>
                                        <p:attrNameLst>
                                          <p:attrName>r</p:attrName>
                                        </p:attrNameLst>
                                      </p:cBhvr>
                                    </p:animRot>
                                    <p:animRot by="240000">
                                      <p:cBhvr>
                                        <p:cTn id="72" dur="200" fill="hold">
                                          <p:stCondLst>
                                            <p:cond delay="400"/>
                                          </p:stCondLst>
                                        </p:cTn>
                                        <p:tgtEl>
                                          <p:spTgt spid="26"/>
                                        </p:tgtEl>
                                        <p:attrNameLst>
                                          <p:attrName>r</p:attrName>
                                        </p:attrNameLst>
                                      </p:cBhvr>
                                    </p:animRot>
                                    <p:animRot by="-240000">
                                      <p:cBhvr>
                                        <p:cTn id="73" dur="200" fill="hold">
                                          <p:stCondLst>
                                            <p:cond delay="600"/>
                                          </p:stCondLst>
                                        </p:cTn>
                                        <p:tgtEl>
                                          <p:spTgt spid="26"/>
                                        </p:tgtEl>
                                        <p:attrNameLst>
                                          <p:attrName>r</p:attrName>
                                        </p:attrNameLst>
                                      </p:cBhvr>
                                    </p:animRot>
                                    <p:animRot by="120000">
                                      <p:cBhvr>
                                        <p:cTn id="74" dur="200" fill="hold">
                                          <p:stCondLst>
                                            <p:cond delay="800"/>
                                          </p:stCondLst>
                                        </p:cTn>
                                        <p:tgtEl>
                                          <p:spTgt spid="26"/>
                                        </p:tgtEl>
                                        <p:attrNameLst>
                                          <p:attrName>r</p:attrName>
                                        </p:attrNameLst>
                                      </p:cBhvr>
                                    </p:animRot>
                                  </p:childTnLst>
                                </p:cTn>
                              </p:par>
                              <p:par>
                                <p:cTn id="75" presetID="42" presetClass="entr" presetSubtype="0" fill="hold" nodeType="withEffect">
                                  <p:stCondLst>
                                    <p:cond delay="0"/>
                                  </p:stCondLst>
                                  <p:childTnLst>
                                    <p:set>
                                      <p:cBhvr>
                                        <p:cTn id="76" dur="1" fill="hold">
                                          <p:stCondLst>
                                            <p:cond delay="0"/>
                                          </p:stCondLst>
                                        </p:cTn>
                                        <p:tgtEl>
                                          <p:spTgt spid="74"/>
                                        </p:tgtEl>
                                        <p:attrNameLst>
                                          <p:attrName>style.visibility</p:attrName>
                                        </p:attrNameLst>
                                      </p:cBhvr>
                                      <p:to>
                                        <p:strVal val="visible"/>
                                      </p:to>
                                    </p:set>
                                    <p:animEffect transition="in" filter="fade">
                                      <p:cBhvr>
                                        <p:cTn id="77" dur="1000"/>
                                        <p:tgtEl>
                                          <p:spTgt spid="74"/>
                                        </p:tgtEl>
                                      </p:cBhvr>
                                    </p:animEffect>
                                    <p:anim calcmode="lin" valueType="num">
                                      <p:cBhvr>
                                        <p:cTn id="78" dur="1000" fill="hold"/>
                                        <p:tgtEl>
                                          <p:spTgt spid="74"/>
                                        </p:tgtEl>
                                        <p:attrNameLst>
                                          <p:attrName>ppt_x</p:attrName>
                                        </p:attrNameLst>
                                      </p:cBhvr>
                                      <p:tavLst>
                                        <p:tav tm="0">
                                          <p:val>
                                            <p:strVal val="#ppt_x"/>
                                          </p:val>
                                        </p:tav>
                                        <p:tav tm="100000">
                                          <p:val>
                                            <p:strVal val="#ppt_x"/>
                                          </p:val>
                                        </p:tav>
                                      </p:tavLst>
                                    </p:anim>
                                    <p:anim calcmode="lin" valueType="num">
                                      <p:cBhvr>
                                        <p:cTn id="79"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32" presetClass="emph" presetSubtype="0" fill="hold" nodeType="clickEffect">
                                  <p:stCondLst>
                                    <p:cond delay="0"/>
                                  </p:stCondLst>
                                  <p:childTnLst>
                                    <p:animRot by="120000">
                                      <p:cBhvr>
                                        <p:cTn id="83" dur="100" fill="hold">
                                          <p:stCondLst>
                                            <p:cond delay="0"/>
                                          </p:stCondLst>
                                        </p:cTn>
                                        <p:tgtEl>
                                          <p:spTgt spid="74"/>
                                        </p:tgtEl>
                                        <p:attrNameLst>
                                          <p:attrName>r</p:attrName>
                                        </p:attrNameLst>
                                      </p:cBhvr>
                                    </p:animRot>
                                    <p:animRot by="-240000">
                                      <p:cBhvr>
                                        <p:cTn id="84" dur="200" fill="hold">
                                          <p:stCondLst>
                                            <p:cond delay="200"/>
                                          </p:stCondLst>
                                        </p:cTn>
                                        <p:tgtEl>
                                          <p:spTgt spid="74"/>
                                        </p:tgtEl>
                                        <p:attrNameLst>
                                          <p:attrName>r</p:attrName>
                                        </p:attrNameLst>
                                      </p:cBhvr>
                                    </p:animRot>
                                    <p:animRot by="240000">
                                      <p:cBhvr>
                                        <p:cTn id="85" dur="200" fill="hold">
                                          <p:stCondLst>
                                            <p:cond delay="400"/>
                                          </p:stCondLst>
                                        </p:cTn>
                                        <p:tgtEl>
                                          <p:spTgt spid="74"/>
                                        </p:tgtEl>
                                        <p:attrNameLst>
                                          <p:attrName>r</p:attrName>
                                        </p:attrNameLst>
                                      </p:cBhvr>
                                    </p:animRot>
                                    <p:animRot by="-240000">
                                      <p:cBhvr>
                                        <p:cTn id="86" dur="200" fill="hold">
                                          <p:stCondLst>
                                            <p:cond delay="600"/>
                                          </p:stCondLst>
                                        </p:cTn>
                                        <p:tgtEl>
                                          <p:spTgt spid="74"/>
                                        </p:tgtEl>
                                        <p:attrNameLst>
                                          <p:attrName>r</p:attrName>
                                        </p:attrNameLst>
                                      </p:cBhvr>
                                    </p:animRot>
                                    <p:animRot by="120000">
                                      <p:cBhvr>
                                        <p:cTn id="87" dur="200" fill="hold">
                                          <p:stCondLst>
                                            <p:cond delay="800"/>
                                          </p:stCondLst>
                                        </p:cTn>
                                        <p:tgtEl>
                                          <p:spTgt spid="74"/>
                                        </p:tgtEl>
                                        <p:attrNameLst>
                                          <p:attrName>r</p:attrName>
                                        </p:attrNameLst>
                                      </p:cBhvr>
                                    </p:animRot>
                                  </p:childTnLst>
                                </p:cTn>
                              </p:par>
                            </p:childTnLst>
                          </p:cTn>
                        </p:par>
                      </p:childTnLst>
                    </p:cTn>
                  </p:par>
                  <p:par>
                    <p:cTn id="88" fill="hold">
                      <p:stCondLst>
                        <p:cond delay="indefinite"/>
                      </p:stCondLst>
                      <p:childTnLst>
                        <p:par>
                          <p:cTn id="89" fill="hold">
                            <p:stCondLst>
                              <p:cond delay="0"/>
                            </p:stCondLst>
                            <p:childTnLst>
                              <p:par>
                                <p:cTn id="90" presetID="12" presetClass="entr" presetSubtype="4" fill="hold" grpId="0" nodeType="clickEffect">
                                  <p:stCondLst>
                                    <p:cond delay="0"/>
                                  </p:stCondLst>
                                  <p:childTnLst>
                                    <p:set>
                                      <p:cBhvr>
                                        <p:cTn id="91" dur="1" fill="hold">
                                          <p:stCondLst>
                                            <p:cond delay="0"/>
                                          </p:stCondLst>
                                        </p:cTn>
                                        <p:tgtEl>
                                          <p:spTgt spid="76"/>
                                        </p:tgtEl>
                                        <p:attrNameLst>
                                          <p:attrName>style.visibility</p:attrName>
                                        </p:attrNameLst>
                                      </p:cBhvr>
                                      <p:to>
                                        <p:strVal val="visible"/>
                                      </p:to>
                                    </p:set>
                                    <p:anim calcmode="lin" valueType="num">
                                      <p:cBhvr additive="base">
                                        <p:cTn id="92" dur="500"/>
                                        <p:tgtEl>
                                          <p:spTgt spid="76"/>
                                        </p:tgtEl>
                                        <p:attrNameLst>
                                          <p:attrName>ppt_y</p:attrName>
                                        </p:attrNameLst>
                                      </p:cBhvr>
                                      <p:tavLst>
                                        <p:tav tm="0">
                                          <p:val>
                                            <p:strVal val="#ppt_y+#ppt_h*1.125000"/>
                                          </p:val>
                                        </p:tav>
                                        <p:tav tm="100000">
                                          <p:val>
                                            <p:strVal val="#ppt_y"/>
                                          </p:val>
                                        </p:tav>
                                      </p:tavLst>
                                    </p:anim>
                                    <p:animEffect transition="in" filter="wipe(up)">
                                      <p:cBhvr>
                                        <p:cTn id="93" dur="500"/>
                                        <p:tgtEl>
                                          <p:spTgt spid="76"/>
                                        </p:tgtEl>
                                      </p:cBhvr>
                                    </p:animEffect>
                                  </p:childTnLst>
                                </p:cTn>
                              </p:par>
                            </p:childTnLst>
                          </p:cTn>
                        </p:par>
                      </p:childTnLst>
                    </p:cTn>
                  </p:par>
                  <p:par>
                    <p:cTn id="94" fill="hold">
                      <p:stCondLst>
                        <p:cond delay="indefinite"/>
                      </p:stCondLst>
                      <p:childTnLst>
                        <p:par>
                          <p:cTn id="95" fill="hold">
                            <p:stCondLst>
                              <p:cond delay="0"/>
                            </p:stCondLst>
                            <p:childTnLst>
                              <p:par>
                                <p:cTn id="96" presetID="12" presetClass="entr" presetSubtype="4" fill="hold" grpId="0" nodeType="clickEffect">
                                  <p:stCondLst>
                                    <p:cond delay="0"/>
                                  </p:stCondLst>
                                  <p:childTnLst>
                                    <p:set>
                                      <p:cBhvr>
                                        <p:cTn id="97" dur="1" fill="hold">
                                          <p:stCondLst>
                                            <p:cond delay="0"/>
                                          </p:stCondLst>
                                        </p:cTn>
                                        <p:tgtEl>
                                          <p:spTgt spid="79"/>
                                        </p:tgtEl>
                                        <p:attrNameLst>
                                          <p:attrName>style.visibility</p:attrName>
                                        </p:attrNameLst>
                                      </p:cBhvr>
                                      <p:to>
                                        <p:strVal val="visible"/>
                                      </p:to>
                                    </p:set>
                                    <p:anim calcmode="lin" valueType="num">
                                      <p:cBhvr additive="base">
                                        <p:cTn id="98" dur="500"/>
                                        <p:tgtEl>
                                          <p:spTgt spid="79"/>
                                        </p:tgtEl>
                                        <p:attrNameLst>
                                          <p:attrName>ppt_y</p:attrName>
                                        </p:attrNameLst>
                                      </p:cBhvr>
                                      <p:tavLst>
                                        <p:tav tm="0">
                                          <p:val>
                                            <p:strVal val="#ppt_y+#ppt_h*1.125000"/>
                                          </p:val>
                                        </p:tav>
                                        <p:tav tm="100000">
                                          <p:val>
                                            <p:strVal val="#ppt_y"/>
                                          </p:val>
                                        </p:tav>
                                      </p:tavLst>
                                    </p:anim>
                                    <p:animEffect transition="in" filter="wipe(up)">
                                      <p:cBhvr>
                                        <p:cTn id="99" dur="500"/>
                                        <p:tgtEl>
                                          <p:spTgt spid="79"/>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4" fill="hold" grpId="0" nodeType="clickEffect">
                                  <p:stCondLst>
                                    <p:cond delay="0"/>
                                  </p:stCondLst>
                                  <p:childTnLst>
                                    <p:set>
                                      <p:cBhvr>
                                        <p:cTn id="103" dur="1" fill="hold">
                                          <p:stCondLst>
                                            <p:cond delay="0"/>
                                          </p:stCondLst>
                                        </p:cTn>
                                        <p:tgtEl>
                                          <p:spTgt spid="80"/>
                                        </p:tgtEl>
                                        <p:attrNameLst>
                                          <p:attrName>style.visibility</p:attrName>
                                        </p:attrNameLst>
                                      </p:cBhvr>
                                      <p:to>
                                        <p:strVal val="visible"/>
                                      </p:to>
                                    </p:set>
                                    <p:animEffect transition="in" filter="wipe(down)">
                                      <p:cBhvr>
                                        <p:cTn id="104" dur="500"/>
                                        <p:tgtEl>
                                          <p:spTgt spid="80"/>
                                        </p:tgtEl>
                                      </p:cBhvr>
                                    </p:animEffect>
                                  </p:childTnLst>
                                </p:cTn>
                              </p:par>
                            </p:childTnLst>
                          </p:cTn>
                        </p:par>
                      </p:childTnLst>
                    </p:cTn>
                  </p:par>
                  <p:par>
                    <p:cTn id="105" fill="hold">
                      <p:stCondLst>
                        <p:cond delay="indefinite"/>
                      </p:stCondLst>
                      <p:childTnLst>
                        <p:par>
                          <p:cTn id="106" fill="hold">
                            <p:stCondLst>
                              <p:cond delay="0"/>
                            </p:stCondLst>
                            <p:childTnLst>
                              <p:par>
                                <p:cTn id="107" presetID="42" presetClass="entr" presetSubtype="0" fill="hold" grpId="0" nodeType="clickEffect">
                                  <p:stCondLst>
                                    <p:cond delay="0"/>
                                  </p:stCondLst>
                                  <p:childTnLst>
                                    <p:set>
                                      <p:cBhvr>
                                        <p:cTn id="108" dur="1" fill="hold">
                                          <p:stCondLst>
                                            <p:cond delay="0"/>
                                          </p:stCondLst>
                                        </p:cTn>
                                        <p:tgtEl>
                                          <p:spTgt spid="84"/>
                                        </p:tgtEl>
                                        <p:attrNameLst>
                                          <p:attrName>style.visibility</p:attrName>
                                        </p:attrNameLst>
                                      </p:cBhvr>
                                      <p:to>
                                        <p:strVal val="visible"/>
                                      </p:to>
                                    </p:set>
                                    <p:animEffect transition="in" filter="fade">
                                      <p:cBhvr>
                                        <p:cTn id="109" dur="1000"/>
                                        <p:tgtEl>
                                          <p:spTgt spid="84"/>
                                        </p:tgtEl>
                                      </p:cBhvr>
                                    </p:animEffect>
                                    <p:anim calcmode="lin" valueType="num">
                                      <p:cBhvr>
                                        <p:cTn id="110" dur="1000" fill="hold"/>
                                        <p:tgtEl>
                                          <p:spTgt spid="84"/>
                                        </p:tgtEl>
                                        <p:attrNameLst>
                                          <p:attrName>ppt_x</p:attrName>
                                        </p:attrNameLst>
                                      </p:cBhvr>
                                      <p:tavLst>
                                        <p:tav tm="0">
                                          <p:val>
                                            <p:strVal val="#ppt_x"/>
                                          </p:val>
                                        </p:tav>
                                        <p:tav tm="100000">
                                          <p:val>
                                            <p:strVal val="#ppt_x"/>
                                          </p:val>
                                        </p:tav>
                                      </p:tavLst>
                                    </p:anim>
                                    <p:anim calcmode="lin" valueType="num">
                                      <p:cBhvr>
                                        <p:cTn id="111"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par>
                    <p:cTn id="112" fill="hold">
                      <p:stCondLst>
                        <p:cond delay="indefinite"/>
                      </p:stCondLst>
                      <p:childTnLst>
                        <p:par>
                          <p:cTn id="113" fill="hold">
                            <p:stCondLst>
                              <p:cond delay="0"/>
                            </p:stCondLst>
                            <p:childTnLst>
                              <p:par>
                                <p:cTn id="114" presetID="42" presetClass="entr" presetSubtype="0" fill="hold" grpId="0" nodeType="clickEffect">
                                  <p:stCondLst>
                                    <p:cond delay="0"/>
                                  </p:stCondLst>
                                  <p:childTnLst>
                                    <p:set>
                                      <p:cBhvr>
                                        <p:cTn id="115" dur="1" fill="hold">
                                          <p:stCondLst>
                                            <p:cond delay="0"/>
                                          </p:stCondLst>
                                        </p:cTn>
                                        <p:tgtEl>
                                          <p:spTgt spid="85"/>
                                        </p:tgtEl>
                                        <p:attrNameLst>
                                          <p:attrName>style.visibility</p:attrName>
                                        </p:attrNameLst>
                                      </p:cBhvr>
                                      <p:to>
                                        <p:strVal val="visible"/>
                                      </p:to>
                                    </p:set>
                                    <p:animEffect transition="in" filter="fade">
                                      <p:cBhvr>
                                        <p:cTn id="116" dur="1000"/>
                                        <p:tgtEl>
                                          <p:spTgt spid="85"/>
                                        </p:tgtEl>
                                      </p:cBhvr>
                                    </p:animEffect>
                                    <p:anim calcmode="lin" valueType="num">
                                      <p:cBhvr>
                                        <p:cTn id="117" dur="1000" fill="hold"/>
                                        <p:tgtEl>
                                          <p:spTgt spid="85"/>
                                        </p:tgtEl>
                                        <p:attrNameLst>
                                          <p:attrName>ppt_x</p:attrName>
                                        </p:attrNameLst>
                                      </p:cBhvr>
                                      <p:tavLst>
                                        <p:tav tm="0">
                                          <p:val>
                                            <p:strVal val="#ppt_x"/>
                                          </p:val>
                                        </p:tav>
                                        <p:tav tm="100000">
                                          <p:val>
                                            <p:strVal val="#ppt_x"/>
                                          </p:val>
                                        </p:tav>
                                      </p:tavLst>
                                    </p:anim>
                                    <p:anim calcmode="lin" valueType="num">
                                      <p:cBhvr>
                                        <p:cTn id="118" dur="1000" fill="hold"/>
                                        <p:tgtEl>
                                          <p:spTgt spid="85"/>
                                        </p:tgtEl>
                                        <p:attrNameLst>
                                          <p:attrName>ppt_y</p:attrName>
                                        </p:attrNameLst>
                                      </p:cBhvr>
                                      <p:tavLst>
                                        <p:tav tm="0">
                                          <p:val>
                                            <p:strVal val="#ppt_y+.1"/>
                                          </p:val>
                                        </p:tav>
                                        <p:tav tm="100000">
                                          <p:val>
                                            <p:strVal val="#ppt_y"/>
                                          </p:val>
                                        </p:tav>
                                      </p:tavLst>
                                    </p:anim>
                                  </p:childTnLst>
                                </p:cTn>
                              </p:par>
                            </p:childTnLst>
                          </p:cTn>
                        </p:par>
                      </p:childTnLst>
                    </p:cTn>
                  </p:par>
                  <p:par>
                    <p:cTn id="119" fill="hold">
                      <p:stCondLst>
                        <p:cond delay="indefinite"/>
                      </p:stCondLst>
                      <p:childTnLst>
                        <p:par>
                          <p:cTn id="120" fill="hold">
                            <p:stCondLst>
                              <p:cond delay="0"/>
                            </p:stCondLst>
                            <p:childTnLst>
                              <p:par>
                                <p:cTn id="121" presetID="12" presetClass="entr" presetSubtype="4" fill="hold" grpId="0" nodeType="clickEffect">
                                  <p:stCondLst>
                                    <p:cond delay="0"/>
                                  </p:stCondLst>
                                  <p:childTnLst>
                                    <p:set>
                                      <p:cBhvr>
                                        <p:cTn id="122" dur="1" fill="hold">
                                          <p:stCondLst>
                                            <p:cond delay="0"/>
                                          </p:stCondLst>
                                        </p:cTn>
                                        <p:tgtEl>
                                          <p:spTgt spid="86"/>
                                        </p:tgtEl>
                                        <p:attrNameLst>
                                          <p:attrName>style.visibility</p:attrName>
                                        </p:attrNameLst>
                                      </p:cBhvr>
                                      <p:to>
                                        <p:strVal val="visible"/>
                                      </p:to>
                                    </p:set>
                                    <p:anim calcmode="lin" valueType="num">
                                      <p:cBhvr additive="base">
                                        <p:cTn id="123" dur="500"/>
                                        <p:tgtEl>
                                          <p:spTgt spid="86"/>
                                        </p:tgtEl>
                                        <p:attrNameLst>
                                          <p:attrName>ppt_y</p:attrName>
                                        </p:attrNameLst>
                                      </p:cBhvr>
                                      <p:tavLst>
                                        <p:tav tm="0">
                                          <p:val>
                                            <p:strVal val="#ppt_y+#ppt_h*1.125000"/>
                                          </p:val>
                                        </p:tav>
                                        <p:tav tm="100000">
                                          <p:val>
                                            <p:strVal val="#ppt_y"/>
                                          </p:val>
                                        </p:tav>
                                      </p:tavLst>
                                    </p:anim>
                                    <p:animEffect transition="in" filter="wipe(up)">
                                      <p:cBhvr>
                                        <p:cTn id="124" dur="500"/>
                                        <p:tgtEl>
                                          <p:spTgt spid="86"/>
                                        </p:tgtEl>
                                      </p:cBhvr>
                                    </p:animEffect>
                                  </p:childTnLst>
                                </p:cTn>
                              </p:par>
                            </p:childTnLst>
                          </p:cTn>
                        </p:par>
                      </p:childTnLst>
                    </p:cTn>
                  </p:par>
                  <p:par>
                    <p:cTn id="125" fill="hold">
                      <p:stCondLst>
                        <p:cond delay="indefinite"/>
                      </p:stCondLst>
                      <p:childTnLst>
                        <p:par>
                          <p:cTn id="126" fill="hold">
                            <p:stCondLst>
                              <p:cond delay="0"/>
                            </p:stCondLst>
                            <p:childTnLst>
                              <p:par>
                                <p:cTn id="127" presetID="12" presetClass="entr" presetSubtype="4" fill="hold" grpId="0" nodeType="clickEffect">
                                  <p:stCondLst>
                                    <p:cond delay="0"/>
                                  </p:stCondLst>
                                  <p:childTnLst>
                                    <p:set>
                                      <p:cBhvr>
                                        <p:cTn id="128" dur="1" fill="hold">
                                          <p:stCondLst>
                                            <p:cond delay="0"/>
                                          </p:stCondLst>
                                        </p:cTn>
                                        <p:tgtEl>
                                          <p:spTgt spid="87"/>
                                        </p:tgtEl>
                                        <p:attrNameLst>
                                          <p:attrName>style.visibility</p:attrName>
                                        </p:attrNameLst>
                                      </p:cBhvr>
                                      <p:to>
                                        <p:strVal val="visible"/>
                                      </p:to>
                                    </p:set>
                                    <p:anim calcmode="lin" valueType="num">
                                      <p:cBhvr additive="base">
                                        <p:cTn id="129" dur="500"/>
                                        <p:tgtEl>
                                          <p:spTgt spid="87"/>
                                        </p:tgtEl>
                                        <p:attrNameLst>
                                          <p:attrName>ppt_y</p:attrName>
                                        </p:attrNameLst>
                                      </p:cBhvr>
                                      <p:tavLst>
                                        <p:tav tm="0">
                                          <p:val>
                                            <p:strVal val="#ppt_y+#ppt_h*1.125000"/>
                                          </p:val>
                                        </p:tav>
                                        <p:tav tm="100000">
                                          <p:val>
                                            <p:strVal val="#ppt_y"/>
                                          </p:val>
                                        </p:tav>
                                      </p:tavLst>
                                    </p:anim>
                                    <p:animEffect transition="in" filter="wipe(up)">
                                      <p:cBhvr>
                                        <p:cTn id="130" dur="500"/>
                                        <p:tgtEl>
                                          <p:spTgt spid="87"/>
                                        </p:tgtEl>
                                      </p:cBhvr>
                                    </p:animEffect>
                                  </p:childTnLst>
                                </p:cTn>
                              </p:par>
                            </p:childTnLst>
                          </p:cTn>
                        </p:par>
                      </p:childTnLst>
                    </p:cTn>
                  </p:par>
                  <p:par>
                    <p:cTn id="131" fill="hold">
                      <p:stCondLst>
                        <p:cond delay="indefinite"/>
                      </p:stCondLst>
                      <p:childTnLst>
                        <p:par>
                          <p:cTn id="132" fill="hold">
                            <p:stCondLst>
                              <p:cond delay="0"/>
                            </p:stCondLst>
                            <p:childTnLst>
                              <p:par>
                                <p:cTn id="133" presetID="12" presetClass="entr" presetSubtype="4" fill="hold" grpId="0" nodeType="clickEffect">
                                  <p:stCondLst>
                                    <p:cond delay="0"/>
                                  </p:stCondLst>
                                  <p:childTnLst>
                                    <p:set>
                                      <p:cBhvr>
                                        <p:cTn id="134" dur="1" fill="hold">
                                          <p:stCondLst>
                                            <p:cond delay="0"/>
                                          </p:stCondLst>
                                        </p:cTn>
                                        <p:tgtEl>
                                          <p:spTgt spid="94"/>
                                        </p:tgtEl>
                                        <p:attrNameLst>
                                          <p:attrName>style.visibility</p:attrName>
                                        </p:attrNameLst>
                                      </p:cBhvr>
                                      <p:to>
                                        <p:strVal val="visible"/>
                                      </p:to>
                                    </p:set>
                                    <p:anim calcmode="lin" valueType="num">
                                      <p:cBhvr additive="base">
                                        <p:cTn id="135" dur="500"/>
                                        <p:tgtEl>
                                          <p:spTgt spid="94"/>
                                        </p:tgtEl>
                                        <p:attrNameLst>
                                          <p:attrName>ppt_y</p:attrName>
                                        </p:attrNameLst>
                                      </p:cBhvr>
                                      <p:tavLst>
                                        <p:tav tm="0">
                                          <p:val>
                                            <p:strVal val="#ppt_y+#ppt_h*1.125000"/>
                                          </p:val>
                                        </p:tav>
                                        <p:tav tm="100000">
                                          <p:val>
                                            <p:strVal val="#ppt_y"/>
                                          </p:val>
                                        </p:tav>
                                      </p:tavLst>
                                    </p:anim>
                                    <p:animEffect transition="in" filter="wipe(up)">
                                      <p:cBhvr>
                                        <p:cTn id="136" dur="500"/>
                                        <p:tgtEl>
                                          <p:spTgt spid="94"/>
                                        </p:tgtEl>
                                      </p:cBhvr>
                                    </p:animEffect>
                                  </p:childTnLst>
                                </p:cTn>
                              </p:par>
                            </p:childTnLst>
                          </p:cTn>
                        </p:par>
                      </p:childTnLst>
                    </p:cTn>
                  </p:par>
                  <p:par>
                    <p:cTn id="137" fill="hold">
                      <p:stCondLst>
                        <p:cond delay="indefinite"/>
                      </p:stCondLst>
                      <p:childTnLst>
                        <p:par>
                          <p:cTn id="138" fill="hold">
                            <p:stCondLst>
                              <p:cond delay="0"/>
                            </p:stCondLst>
                            <p:childTnLst>
                              <p:par>
                                <p:cTn id="139" presetID="12" presetClass="entr" presetSubtype="4" fill="hold" grpId="0" nodeType="clickEffect">
                                  <p:stCondLst>
                                    <p:cond delay="0"/>
                                  </p:stCondLst>
                                  <p:childTnLst>
                                    <p:set>
                                      <p:cBhvr>
                                        <p:cTn id="140" dur="1" fill="hold">
                                          <p:stCondLst>
                                            <p:cond delay="0"/>
                                          </p:stCondLst>
                                        </p:cTn>
                                        <p:tgtEl>
                                          <p:spTgt spid="95"/>
                                        </p:tgtEl>
                                        <p:attrNameLst>
                                          <p:attrName>style.visibility</p:attrName>
                                        </p:attrNameLst>
                                      </p:cBhvr>
                                      <p:to>
                                        <p:strVal val="visible"/>
                                      </p:to>
                                    </p:set>
                                    <p:anim calcmode="lin" valueType="num">
                                      <p:cBhvr additive="base">
                                        <p:cTn id="141" dur="500"/>
                                        <p:tgtEl>
                                          <p:spTgt spid="95"/>
                                        </p:tgtEl>
                                        <p:attrNameLst>
                                          <p:attrName>ppt_y</p:attrName>
                                        </p:attrNameLst>
                                      </p:cBhvr>
                                      <p:tavLst>
                                        <p:tav tm="0">
                                          <p:val>
                                            <p:strVal val="#ppt_y+#ppt_h*1.125000"/>
                                          </p:val>
                                        </p:tav>
                                        <p:tav tm="100000">
                                          <p:val>
                                            <p:strVal val="#ppt_y"/>
                                          </p:val>
                                        </p:tav>
                                      </p:tavLst>
                                    </p:anim>
                                    <p:animEffect transition="in" filter="wipe(up)">
                                      <p:cBhvr>
                                        <p:cTn id="142" dur="500"/>
                                        <p:tgtEl>
                                          <p:spTgt spid="95"/>
                                        </p:tgtEl>
                                      </p:cBhvr>
                                    </p:animEffect>
                                  </p:childTnLst>
                                </p:cTn>
                              </p:par>
                            </p:childTnLst>
                          </p:cTn>
                        </p:par>
                      </p:childTnLst>
                    </p:cTn>
                  </p:par>
                  <p:par>
                    <p:cTn id="143" fill="hold">
                      <p:stCondLst>
                        <p:cond delay="indefinite"/>
                      </p:stCondLst>
                      <p:childTnLst>
                        <p:par>
                          <p:cTn id="144" fill="hold">
                            <p:stCondLst>
                              <p:cond delay="0"/>
                            </p:stCondLst>
                            <p:childTnLst>
                              <p:par>
                                <p:cTn id="145" presetID="12" presetClass="entr" presetSubtype="4" fill="hold" grpId="0" nodeType="clickEffect">
                                  <p:stCondLst>
                                    <p:cond delay="0"/>
                                  </p:stCondLst>
                                  <p:childTnLst>
                                    <p:set>
                                      <p:cBhvr>
                                        <p:cTn id="146" dur="1" fill="hold">
                                          <p:stCondLst>
                                            <p:cond delay="0"/>
                                          </p:stCondLst>
                                        </p:cTn>
                                        <p:tgtEl>
                                          <p:spTgt spid="96"/>
                                        </p:tgtEl>
                                        <p:attrNameLst>
                                          <p:attrName>style.visibility</p:attrName>
                                        </p:attrNameLst>
                                      </p:cBhvr>
                                      <p:to>
                                        <p:strVal val="visible"/>
                                      </p:to>
                                    </p:set>
                                    <p:anim calcmode="lin" valueType="num">
                                      <p:cBhvr additive="base">
                                        <p:cTn id="147" dur="500"/>
                                        <p:tgtEl>
                                          <p:spTgt spid="96"/>
                                        </p:tgtEl>
                                        <p:attrNameLst>
                                          <p:attrName>ppt_y</p:attrName>
                                        </p:attrNameLst>
                                      </p:cBhvr>
                                      <p:tavLst>
                                        <p:tav tm="0">
                                          <p:val>
                                            <p:strVal val="#ppt_y+#ppt_h*1.125000"/>
                                          </p:val>
                                        </p:tav>
                                        <p:tav tm="100000">
                                          <p:val>
                                            <p:strVal val="#ppt_y"/>
                                          </p:val>
                                        </p:tav>
                                      </p:tavLst>
                                    </p:anim>
                                    <p:animEffect transition="in" filter="wipe(up)">
                                      <p:cBhvr>
                                        <p:cTn id="148" dur="500"/>
                                        <p:tgtEl>
                                          <p:spTgt spid="96"/>
                                        </p:tgtEl>
                                      </p:cBhvr>
                                    </p:animEffect>
                                  </p:childTnLst>
                                </p:cTn>
                              </p:par>
                            </p:childTnLst>
                          </p:cTn>
                        </p:par>
                      </p:childTnLst>
                    </p:cTn>
                  </p:par>
                  <p:par>
                    <p:cTn id="149" fill="hold">
                      <p:stCondLst>
                        <p:cond delay="indefinite"/>
                      </p:stCondLst>
                      <p:childTnLst>
                        <p:par>
                          <p:cTn id="150" fill="hold">
                            <p:stCondLst>
                              <p:cond delay="0"/>
                            </p:stCondLst>
                            <p:childTnLst>
                              <p:par>
                                <p:cTn id="151" presetID="12" presetClass="entr" presetSubtype="4" fill="hold" grpId="0" nodeType="clickEffect">
                                  <p:stCondLst>
                                    <p:cond delay="0"/>
                                  </p:stCondLst>
                                  <p:childTnLst>
                                    <p:set>
                                      <p:cBhvr>
                                        <p:cTn id="152" dur="1" fill="hold">
                                          <p:stCondLst>
                                            <p:cond delay="0"/>
                                          </p:stCondLst>
                                        </p:cTn>
                                        <p:tgtEl>
                                          <p:spTgt spid="97"/>
                                        </p:tgtEl>
                                        <p:attrNameLst>
                                          <p:attrName>style.visibility</p:attrName>
                                        </p:attrNameLst>
                                      </p:cBhvr>
                                      <p:to>
                                        <p:strVal val="visible"/>
                                      </p:to>
                                    </p:set>
                                    <p:anim calcmode="lin" valueType="num">
                                      <p:cBhvr additive="base">
                                        <p:cTn id="153" dur="500"/>
                                        <p:tgtEl>
                                          <p:spTgt spid="97"/>
                                        </p:tgtEl>
                                        <p:attrNameLst>
                                          <p:attrName>ppt_y</p:attrName>
                                        </p:attrNameLst>
                                      </p:cBhvr>
                                      <p:tavLst>
                                        <p:tav tm="0">
                                          <p:val>
                                            <p:strVal val="#ppt_y+#ppt_h*1.125000"/>
                                          </p:val>
                                        </p:tav>
                                        <p:tav tm="100000">
                                          <p:val>
                                            <p:strVal val="#ppt_y"/>
                                          </p:val>
                                        </p:tav>
                                      </p:tavLst>
                                    </p:anim>
                                    <p:animEffect transition="in" filter="wipe(up)">
                                      <p:cBhvr>
                                        <p:cTn id="154" dur="500"/>
                                        <p:tgtEl>
                                          <p:spTgt spid="97"/>
                                        </p:tgtEl>
                                      </p:cBhvr>
                                    </p:animEffect>
                                  </p:childTnLst>
                                </p:cTn>
                              </p:par>
                            </p:childTnLst>
                          </p:cTn>
                        </p:par>
                      </p:childTnLst>
                    </p:cTn>
                  </p:par>
                  <p:par>
                    <p:cTn id="155" fill="hold">
                      <p:stCondLst>
                        <p:cond delay="indefinite"/>
                      </p:stCondLst>
                      <p:childTnLst>
                        <p:par>
                          <p:cTn id="156" fill="hold">
                            <p:stCondLst>
                              <p:cond delay="0"/>
                            </p:stCondLst>
                            <p:childTnLst>
                              <p:par>
                                <p:cTn id="157" presetID="2" presetClass="entr" presetSubtype="4" fill="hold" grpId="0" nodeType="clickEffect">
                                  <p:stCondLst>
                                    <p:cond delay="0"/>
                                  </p:stCondLst>
                                  <p:childTnLst>
                                    <p:set>
                                      <p:cBhvr>
                                        <p:cTn id="158" dur="1" fill="hold">
                                          <p:stCondLst>
                                            <p:cond delay="0"/>
                                          </p:stCondLst>
                                        </p:cTn>
                                        <p:tgtEl>
                                          <p:spTgt spid="81"/>
                                        </p:tgtEl>
                                        <p:attrNameLst>
                                          <p:attrName>style.visibility</p:attrName>
                                        </p:attrNameLst>
                                      </p:cBhvr>
                                      <p:to>
                                        <p:strVal val="visible"/>
                                      </p:to>
                                    </p:set>
                                    <p:anim calcmode="lin" valueType="num">
                                      <p:cBhvr additive="base">
                                        <p:cTn id="159" dur="500" fill="hold"/>
                                        <p:tgtEl>
                                          <p:spTgt spid="81"/>
                                        </p:tgtEl>
                                        <p:attrNameLst>
                                          <p:attrName>ppt_x</p:attrName>
                                        </p:attrNameLst>
                                      </p:cBhvr>
                                      <p:tavLst>
                                        <p:tav tm="0">
                                          <p:val>
                                            <p:strVal val="#ppt_x"/>
                                          </p:val>
                                        </p:tav>
                                        <p:tav tm="100000">
                                          <p:val>
                                            <p:strVal val="#ppt_x"/>
                                          </p:val>
                                        </p:tav>
                                      </p:tavLst>
                                    </p:anim>
                                    <p:anim calcmode="lin" valueType="num">
                                      <p:cBhvr additive="base">
                                        <p:cTn id="160" dur="500" fill="hold"/>
                                        <p:tgtEl>
                                          <p:spTgt spid="81"/>
                                        </p:tgtEl>
                                        <p:attrNameLst>
                                          <p:attrName>ppt_y</p:attrName>
                                        </p:attrNameLst>
                                      </p:cBhvr>
                                      <p:tavLst>
                                        <p:tav tm="0">
                                          <p:val>
                                            <p:strVal val="1+#ppt_h/2"/>
                                          </p:val>
                                        </p:tav>
                                        <p:tav tm="100000">
                                          <p:val>
                                            <p:strVal val="#ppt_y"/>
                                          </p:val>
                                        </p:tav>
                                      </p:tavLst>
                                    </p:anim>
                                  </p:childTnLst>
                                </p:cTn>
                              </p:par>
                            </p:childTnLst>
                          </p:cTn>
                        </p:par>
                      </p:childTnLst>
                    </p:cTn>
                  </p:par>
                  <p:par>
                    <p:cTn id="161" fill="hold">
                      <p:stCondLst>
                        <p:cond delay="indefinite"/>
                      </p:stCondLst>
                      <p:childTnLst>
                        <p:par>
                          <p:cTn id="162" fill="hold">
                            <p:stCondLst>
                              <p:cond delay="0"/>
                            </p:stCondLst>
                            <p:childTnLst>
                              <p:par>
                                <p:cTn id="163" presetID="12" presetClass="entr" presetSubtype="4" fill="hold" grpId="0" nodeType="clickEffect">
                                  <p:stCondLst>
                                    <p:cond delay="0"/>
                                  </p:stCondLst>
                                  <p:childTnLst>
                                    <p:set>
                                      <p:cBhvr>
                                        <p:cTn id="164" dur="1" fill="hold">
                                          <p:stCondLst>
                                            <p:cond delay="0"/>
                                          </p:stCondLst>
                                        </p:cTn>
                                        <p:tgtEl>
                                          <p:spTgt spid="98"/>
                                        </p:tgtEl>
                                        <p:attrNameLst>
                                          <p:attrName>style.visibility</p:attrName>
                                        </p:attrNameLst>
                                      </p:cBhvr>
                                      <p:to>
                                        <p:strVal val="visible"/>
                                      </p:to>
                                    </p:set>
                                    <p:anim calcmode="lin" valueType="num">
                                      <p:cBhvr additive="base">
                                        <p:cTn id="165" dur="500"/>
                                        <p:tgtEl>
                                          <p:spTgt spid="98"/>
                                        </p:tgtEl>
                                        <p:attrNameLst>
                                          <p:attrName>ppt_y</p:attrName>
                                        </p:attrNameLst>
                                      </p:cBhvr>
                                      <p:tavLst>
                                        <p:tav tm="0">
                                          <p:val>
                                            <p:strVal val="#ppt_y+#ppt_h*1.125000"/>
                                          </p:val>
                                        </p:tav>
                                        <p:tav tm="100000">
                                          <p:val>
                                            <p:strVal val="#ppt_y"/>
                                          </p:val>
                                        </p:tav>
                                      </p:tavLst>
                                    </p:anim>
                                    <p:animEffect transition="in" filter="wipe(up)">
                                      <p:cBhvr>
                                        <p:cTn id="166" dur="500"/>
                                        <p:tgtEl>
                                          <p:spTgt spid="98"/>
                                        </p:tgtEl>
                                      </p:cBhvr>
                                    </p:animEffect>
                                  </p:childTnLst>
                                </p:cTn>
                              </p:par>
                            </p:childTnLst>
                          </p:cTn>
                        </p:par>
                      </p:childTnLst>
                    </p:cTn>
                  </p:par>
                  <p:par>
                    <p:cTn id="167" fill="hold">
                      <p:stCondLst>
                        <p:cond delay="indefinite"/>
                      </p:stCondLst>
                      <p:childTnLst>
                        <p:par>
                          <p:cTn id="168" fill="hold">
                            <p:stCondLst>
                              <p:cond delay="0"/>
                            </p:stCondLst>
                            <p:childTnLst>
                              <p:par>
                                <p:cTn id="169" presetID="12" presetClass="entr" presetSubtype="4" fill="hold" grpId="0" nodeType="clickEffect">
                                  <p:stCondLst>
                                    <p:cond delay="0"/>
                                  </p:stCondLst>
                                  <p:childTnLst>
                                    <p:set>
                                      <p:cBhvr>
                                        <p:cTn id="170" dur="1" fill="hold">
                                          <p:stCondLst>
                                            <p:cond delay="0"/>
                                          </p:stCondLst>
                                        </p:cTn>
                                        <p:tgtEl>
                                          <p:spTgt spid="99"/>
                                        </p:tgtEl>
                                        <p:attrNameLst>
                                          <p:attrName>style.visibility</p:attrName>
                                        </p:attrNameLst>
                                      </p:cBhvr>
                                      <p:to>
                                        <p:strVal val="visible"/>
                                      </p:to>
                                    </p:set>
                                    <p:anim calcmode="lin" valueType="num">
                                      <p:cBhvr additive="base">
                                        <p:cTn id="171" dur="500"/>
                                        <p:tgtEl>
                                          <p:spTgt spid="99"/>
                                        </p:tgtEl>
                                        <p:attrNameLst>
                                          <p:attrName>ppt_y</p:attrName>
                                        </p:attrNameLst>
                                      </p:cBhvr>
                                      <p:tavLst>
                                        <p:tav tm="0">
                                          <p:val>
                                            <p:strVal val="#ppt_y+#ppt_h*1.125000"/>
                                          </p:val>
                                        </p:tav>
                                        <p:tav tm="100000">
                                          <p:val>
                                            <p:strVal val="#ppt_y"/>
                                          </p:val>
                                        </p:tav>
                                      </p:tavLst>
                                    </p:anim>
                                    <p:animEffect transition="in" filter="wipe(up)">
                                      <p:cBhvr>
                                        <p:cTn id="172" dur="500"/>
                                        <p:tgtEl>
                                          <p:spTgt spid="99"/>
                                        </p:tgtEl>
                                      </p:cBhvr>
                                    </p:animEffect>
                                  </p:childTnLst>
                                </p:cTn>
                              </p:par>
                            </p:childTnLst>
                          </p:cTn>
                        </p:par>
                      </p:childTnLst>
                    </p:cTn>
                  </p:par>
                  <p:par>
                    <p:cTn id="173" fill="hold">
                      <p:stCondLst>
                        <p:cond delay="indefinite"/>
                      </p:stCondLst>
                      <p:childTnLst>
                        <p:par>
                          <p:cTn id="174" fill="hold">
                            <p:stCondLst>
                              <p:cond delay="0"/>
                            </p:stCondLst>
                            <p:childTnLst>
                              <p:par>
                                <p:cTn id="175" presetID="12" presetClass="entr" presetSubtype="4" fill="hold" grpId="0" nodeType="clickEffect">
                                  <p:stCondLst>
                                    <p:cond delay="0"/>
                                  </p:stCondLst>
                                  <p:childTnLst>
                                    <p:set>
                                      <p:cBhvr>
                                        <p:cTn id="176" dur="1" fill="hold">
                                          <p:stCondLst>
                                            <p:cond delay="0"/>
                                          </p:stCondLst>
                                        </p:cTn>
                                        <p:tgtEl>
                                          <p:spTgt spid="91"/>
                                        </p:tgtEl>
                                        <p:attrNameLst>
                                          <p:attrName>style.visibility</p:attrName>
                                        </p:attrNameLst>
                                      </p:cBhvr>
                                      <p:to>
                                        <p:strVal val="visible"/>
                                      </p:to>
                                    </p:set>
                                    <p:anim calcmode="lin" valueType="num">
                                      <p:cBhvr additive="base">
                                        <p:cTn id="177" dur="500"/>
                                        <p:tgtEl>
                                          <p:spTgt spid="91"/>
                                        </p:tgtEl>
                                        <p:attrNameLst>
                                          <p:attrName>ppt_y</p:attrName>
                                        </p:attrNameLst>
                                      </p:cBhvr>
                                      <p:tavLst>
                                        <p:tav tm="0">
                                          <p:val>
                                            <p:strVal val="#ppt_y+#ppt_h*1.125000"/>
                                          </p:val>
                                        </p:tav>
                                        <p:tav tm="100000">
                                          <p:val>
                                            <p:strVal val="#ppt_y"/>
                                          </p:val>
                                        </p:tav>
                                      </p:tavLst>
                                    </p:anim>
                                    <p:animEffect transition="in" filter="wipe(up)">
                                      <p:cBhvr>
                                        <p:cTn id="178" dur="500"/>
                                        <p:tgtEl>
                                          <p:spTgt spid="91"/>
                                        </p:tgtEl>
                                      </p:cBhvr>
                                    </p:animEffect>
                                  </p:childTnLst>
                                </p:cTn>
                              </p:par>
                            </p:childTnLst>
                          </p:cTn>
                        </p:par>
                      </p:childTnLst>
                    </p:cTn>
                  </p:par>
                  <p:par>
                    <p:cTn id="179" fill="hold">
                      <p:stCondLst>
                        <p:cond delay="indefinite"/>
                      </p:stCondLst>
                      <p:childTnLst>
                        <p:par>
                          <p:cTn id="180" fill="hold">
                            <p:stCondLst>
                              <p:cond delay="0"/>
                            </p:stCondLst>
                            <p:childTnLst>
                              <p:par>
                                <p:cTn id="181" presetID="12" presetClass="entr" presetSubtype="4" fill="hold" grpId="0" nodeType="clickEffect">
                                  <p:stCondLst>
                                    <p:cond delay="0"/>
                                  </p:stCondLst>
                                  <p:childTnLst>
                                    <p:set>
                                      <p:cBhvr>
                                        <p:cTn id="182" dur="1" fill="hold">
                                          <p:stCondLst>
                                            <p:cond delay="0"/>
                                          </p:stCondLst>
                                        </p:cTn>
                                        <p:tgtEl>
                                          <p:spTgt spid="92"/>
                                        </p:tgtEl>
                                        <p:attrNameLst>
                                          <p:attrName>style.visibility</p:attrName>
                                        </p:attrNameLst>
                                      </p:cBhvr>
                                      <p:to>
                                        <p:strVal val="visible"/>
                                      </p:to>
                                    </p:set>
                                    <p:anim calcmode="lin" valueType="num">
                                      <p:cBhvr additive="base">
                                        <p:cTn id="183" dur="500"/>
                                        <p:tgtEl>
                                          <p:spTgt spid="92"/>
                                        </p:tgtEl>
                                        <p:attrNameLst>
                                          <p:attrName>ppt_y</p:attrName>
                                        </p:attrNameLst>
                                      </p:cBhvr>
                                      <p:tavLst>
                                        <p:tav tm="0">
                                          <p:val>
                                            <p:strVal val="#ppt_y+#ppt_h*1.125000"/>
                                          </p:val>
                                        </p:tav>
                                        <p:tav tm="100000">
                                          <p:val>
                                            <p:strVal val="#ppt_y"/>
                                          </p:val>
                                        </p:tav>
                                      </p:tavLst>
                                    </p:anim>
                                    <p:animEffect transition="in" filter="wipe(up)">
                                      <p:cBhvr>
                                        <p:cTn id="184" dur="500"/>
                                        <p:tgtEl>
                                          <p:spTgt spid="92"/>
                                        </p:tgtEl>
                                      </p:cBhvr>
                                    </p:animEffect>
                                  </p:childTnLst>
                                </p:cTn>
                              </p:par>
                            </p:childTnLst>
                          </p:cTn>
                        </p:par>
                      </p:childTnLst>
                    </p:cTn>
                  </p:par>
                  <p:par>
                    <p:cTn id="185" fill="hold">
                      <p:stCondLst>
                        <p:cond delay="indefinite"/>
                      </p:stCondLst>
                      <p:childTnLst>
                        <p:par>
                          <p:cTn id="186" fill="hold">
                            <p:stCondLst>
                              <p:cond delay="0"/>
                            </p:stCondLst>
                            <p:childTnLst>
                              <p:par>
                                <p:cTn id="187" presetID="12" presetClass="entr" presetSubtype="4" fill="hold" grpId="0" nodeType="clickEffect">
                                  <p:stCondLst>
                                    <p:cond delay="0"/>
                                  </p:stCondLst>
                                  <p:childTnLst>
                                    <p:set>
                                      <p:cBhvr>
                                        <p:cTn id="188" dur="1" fill="hold">
                                          <p:stCondLst>
                                            <p:cond delay="0"/>
                                          </p:stCondLst>
                                        </p:cTn>
                                        <p:tgtEl>
                                          <p:spTgt spid="93"/>
                                        </p:tgtEl>
                                        <p:attrNameLst>
                                          <p:attrName>style.visibility</p:attrName>
                                        </p:attrNameLst>
                                      </p:cBhvr>
                                      <p:to>
                                        <p:strVal val="visible"/>
                                      </p:to>
                                    </p:set>
                                    <p:anim calcmode="lin" valueType="num">
                                      <p:cBhvr additive="base">
                                        <p:cTn id="189" dur="500"/>
                                        <p:tgtEl>
                                          <p:spTgt spid="93"/>
                                        </p:tgtEl>
                                        <p:attrNameLst>
                                          <p:attrName>ppt_y</p:attrName>
                                        </p:attrNameLst>
                                      </p:cBhvr>
                                      <p:tavLst>
                                        <p:tav tm="0">
                                          <p:val>
                                            <p:strVal val="#ppt_y+#ppt_h*1.125000"/>
                                          </p:val>
                                        </p:tav>
                                        <p:tav tm="100000">
                                          <p:val>
                                            <p:strVal val="#ppt_y"/>
                                          </p:val>
                                        </p:tav>
                                      </p:tavLst>
                                    </p:anim>
                                    <p:animEffect transition="in" filter="wipe(up)">
                                      <p:cBhvr>
                                        <p:cTn id="190" dur="500"/>
                                        <p:tgtEl>
                                          <p:spTgt spid="93"/>
                                        </p:tgtEl>
                                      </p:cBhvr>
                                    </p:animEffect>
                                  </p:childTnLst>
                                </p:cTn>
                              </p:par>
                            </p:childTnLst>
                          </p:cTn>
                        </p:par>
                      </p:childTnLst>
                    </p:cTn>
                  </p:par>
                  <p:par>
                    <p:cTn id="191" fill="hold">
                      <p:stCondLst>
                        <p:cond delay="indefinite"/>
                      </p:stCondLst>
                      <p:childTnLst>
                        <p:par>
                          <p:cTn id="192" fill="hold">
                            <p:stCondLst>
                              <p:cond delay="0"/>
                            </p:stCondLst>
                            <p:childTnLst>
                              <p:par>
                                <p:cTn id="193" presetID="12" presetClass="entr" presetSubtype="4" fill="hold" grpId="0" nodeType="clickEffect">
                                  <p:stCondLst>
                                    <p:cond delay="0"/>
                                  </p:stCondLst>
                                  <p:childTnLst>
                                    <p:set>
                                      <p:cBhvr>
                                        <p:cTn id="194" dur="1" fill="hold">
                                          <p:stCondLst>
                                            <p:cond delay="0"/>
                                          </p:stCondLst>
                                        </p:cTn>
                                        <p:tgtEl>
                                          <p:spTgt spid="100"/>
                                        </p:tgtEl>
                                        <p:attrNameLst>
                                          <p:attrName>style.visibility</p:attrName>
                                        </p:attrNameLst>
                                      </p:cBhvr>
                                      <p:to>
                                        <p:strVal val="visible"/>
                                      </p:to>
                                    </p:set>
                                    <p:anim calcmode="lin" valueType="num">
                                      <p:cBhvr additive="base">
                                        <p:cTn id="195" dur="500"/>
                                        <p:tgtEl>
                                          <p:spTgt spid="100"/>
                                        </p:tgtEl>
                                        <p:attrNameLst>
                                          <p:attrName>ppt_y</p:attrName>
                                        </p:attrNameLst>
                                      </p:cBhvr>
                                      <p:tavLst>
                                        <p:tav tm="0">
                                          <p:val>
                                            <p:strVal val="#ppt_y+#ppt_h*1.125000"/>
                                          </p:val>
                                        </p:tav>
                                        <p:tav tm="100000">
                                          <p:val>
                                            <p:strVal val="#ppt_y"/>
                                          </p:val>
                                        </p:tav>
                                      </p:tavLst>
                                    </p:anim>
                                    <p:animEffect transition="in" filter="wipe(up)">
                                      <p:cBhvr>
                                        <p:cTn id="196" dur="500"/>
                                        <p:tgtEl>
                                          <p:spTgt spid="100"/>
                                        </p:tgtEl>
                                      </p:cBhvr>
                                    </p:animEffect>
                                  </p:childTnLst>
                                </p:cTn>
                              </p:par>
                            </p:childTnLst>
                          </p:cTn>
                        </p:par>
                      </p:childTnLst>
                    </p:cTn>
                  </p:par>
                  <p:par>
                    <p:cTn id="197" fill="hold">
                      <p:stCondLst>
                        <p:cond delay="indefinite"/>
                      </p:stCondLst>
                      <p:childTnLst>
                        <p:par>
                          <p:cTn id="198" fill="hold">
                            <p:stCondLst>
                              <p:cond delay="0"/>
                            </p:stCondLst>
                            <p:childTnLst>
                              <p:par>
                                <p:cTn id="199" presetID="2" presetClass="entr" presetSubtype="4" fill="hold" grpId="0" nodeType="clickEffect">
                                  <p:stCondLst>
                                    <p:cond delay="0"/>
                                  </p:stCondLst>
                                  <p:childTnLst>
                                    <p:set>
                                      <p:cBhvr>
                                        <p:cTn id="200" dur="1" fill="hold">
                                          <p:stCondLst>
                                            <p:cond delay="0"/>
                                          </p:stCondLst>
                                        </p:cTn>
                                        <p:tgtEl>
                                          <p:spTgt spid="82"/>
                                        </p:tgtEl>
                                        <p:attrNameLst>
                                          <p:attrName>style.visibility</p:attrName>
                                        </p:attrNameLst>
                                      </p:cBhvr>
                                      <p:to>
                                        <p:strVal val="visible"/>
                                      </p:to>
                                    </p:set>
                                    <p:anim calcmode="lin" valueType="num">
                                      <p:cBhvr additive="base">
                                        <p:cTn id="201" dur="500" fill="hold"/>
                                        <p:tgtEl>
                                          <p:spTgt spid="82"/>
                                        </p:tgtEl>
                                        <p:attrNameLst>
                                          <p:attrName>ppt_x</p:attrName>
                                        </p:attrNameLst>
                                      </p:cBhvr>
                                      <p:tavLst>
                                        <p:tav tm="0">
                                          <p:val>
                                            <p:strVal val="#ppt_x"/>
                                          </p:val>
                                        </p:tav>
                                        <p:tav tm="100000">
                                          <p:val>
                                            <p:strVal val="#ppt_x"/>
                                          </p:val>
                                        </p:tav>
                                      </p:tavLst>
                                    </p:anim>
                                    <p:anim calcmode="lin" valueType="num">
                                      <p:cBhvr additive="base">
                                        <p:cTn id="202" dur="500" fill="hold"/>
                                        <p:tgtEl>
                                          <p:spTgt spid="82"/>
                                        </p:tgtEl>
                                        <p:attrNameLst>
                                          <p:attrName>ppt_y</p:attrName>
                                        </p:attrNameLst>
                                      </p:cBhvr>
                                      <p:tavLst>
                                        <p:tav tm="0">
                                          <p:val>
                                            <p:strVal val="1+#ppt_h/2"/>
                                          </p:val>
                                        </p:tav>
                                        <p:tav tm="100000">
                                          <p:val>
                                            <p:strVal val="#ppt_y"/>
                                          </p:val>
                                        </p:tav>
                                      </p:tavLst>
                                    </p:anim>
                                  </p:childTnLst>
                                </p:cTn>
                              </p:par>
                            </p:childTnLst>
                          </p:cTn>
                        </p:par>
                      </p:childTnLst>
                    </p:cTn>
                  </p:par>
                  <p:par>
                    <p:cTn id="203" fill="hold">
                      <p:stCondLst>
                        <p:cond delay="indefinite"/>
                      </p:stCondLst>
                      <p:childTnLst>
                        <p:par>
                          <p:cTn id="204" fill="hold">
                            <p:stCondLst>
                              <p:cond delay="0"/>
                            </p:stCondLst>
                            <p:childTnLst>
                              <p:par>
                                <p:cTn id="205" presetID="12" presetClass="entr" presetSubtype="4" fill="hold" grpId="0" nodeType="clickEffect">
                                  <p:stCondLst>
                                    <p:cond delay="0"/>
                                  </p:stCondLst>
                                  <p:childTnLst>
                                    <p:set>
                                      <p:cBhvr>
                                        <p:cTn id="206" dur="1" fill="hold">
                                          <p:stCondLst>
                                            <p:cond delay="0"/>
                                          </p:stCondLst>
                                        </p:cTn>
                                        <p:tgtEl>
                                          <p:spTgt spid="83"/>
                                        </p:tgtEl>
                                        <p:attrNameLst>
                                          <p:attrName>style.visibility</p:attrName>
                                        </p:attrNameLst>
                                      </p:cBhvr>
                                      <p:to>
                                        <p:strVal val="visible"/>
                                      </p:to>
                                    </p:set>
                                    <p:anim calcmode="lin" valueType="num">
                                      <p:cBhvr additive="base">
                                        <p:cTn id="207" dur="500"/>
                                        <p:tgtEl>
                                          <p:spTgt spid="83"/>
                                        </p:tgtEl>
                                        <p:attrNameLst>
                                          <p:attrName>ppt_y</p:attrName>
                                        </p:attrNameLst>
                                      </p:cBhvr>
                                      <p:tavLst>
                                        <p:tav tm="0">
                                          <p:val>
                                            <p:strVal val="#ppt_y+#ppt_h*1.125000"/>
                                          </p:val>
                                        </p:tav>
                                        <p:tav tm="100000">
                                          <p:val>
                                            <p:strVal val="#ppt_y"/>
                                          </p:val>
                                        </p:tav>
                                      </p:tavLst>
                                    </p:anim>
                                    <p:animEffect transition="in" filter="wipe(up)">
                                      <p:cBhvr>
                                        <p:cTn id="208" dur="500"/>
                                        <p:tgtEl>
                                          <p:spTgt spid="83"/>
                                        </p:tgtEl>
                                      </p:cBhvr>
                                    </p:animEffect>
                                  </p:childTnLst>
                                </p:cTn>
                              </p:par>
                            </p:childTnLst>
                          </p:cTn>
                        </p:par>
                      </p:childTnLst>
                    </p:cTn>
                  </p:par>
                  <p:par>
                    <p:cTn id="209" fill="hold">
                      <p:stCondLst>
                        <p:cond delay="indefinite"/>
                      </p:stCondLst>
                      <p:childTnLst>
                        <p:par>
                          <p:cTn id="210" fill="hold">
                            <p:stCondLst>
                              <p:cond delay="0"/>
                            </p:stCondLst>
                            <p:childTnLst>
                              <p:par>
                                <p:cTn id="211" presetID="12" presetClass="entr" presetSubtype="4" fill="hold" nodeType="clickEffect">
                                  <p:stCondLst>
                                    <p:cond delay="0"/>
                                  </p:stCondLst>
                                  <p:childTnLst>
                                    <p:set>
                                      <p:cBhvr>
                                        <p:cTn id="212" dur="1" fill="hold">
                                          <p:stCondLst>
                                            <p:cond delay="0"/>
                                          </p:stCondLst>
                                        </p:cTn>
                                        <p:tgtEl>
                                          <p:spTgt spid="90">
                                            <p:txEl>
                                              <p:pRg st="0" end="0"/>
                                            </p:txEl>
                                          </p:spTgt>
                                        </p:tgtEl>
                                        <p:attrNameLst>
                                          <p:attrName>style.visibility</p:attrName>
                                        </p:attrNameLst>
                                      </p:cBhvr>
                                      <p:to>
                                        <p:strVal val="visible"/>
                                      </p:to>
                                    </p:set>
                                    <p:anim calcmode="lin" valueType="num">
                                      <p:cBhvr additive="base">
                                        <p:cTn id="213" dur="500"/>
                                        <p:tgtEl>
                                          <p:spTgt spid="90">
                                            <p:txEl>
                                              <p:pRg st="0" end="0"/>
                                            </p:txEl>
                                          </p:spTgt>
                                        </p:tgtEl>
                                        <p:attrNameLst>
                                          <p:attrName>ppt_y</p:attrName>
                                        </p:attrNameLst>
                                      </p:cBhvr>
                                      <p:tavLst>
                                        <p:tav tm="0">
                                          <p:val>
                                            <p:strVal val="#ppt_y+#ppt_h*1.125000"/>
                                          </p:val>
                                        </p:tav>
                                        <p:tav tm="100000">
                                          <p:val>
                                            <p:strVal val="#ppt_y"/>
                                          </p:val>
                                        </p:tav>
                                      </p:tavLst>
                                    </p:anim>
                                    <p:animEffect transition="in" filter="wipe(up)">
                                      <p:cBhvr>
                                        <p:cTn id="214" dur="500"/>
                                        <p:tgtEl>
                                          <p:spTgt spid="90">
                                            <p:txEl>
                                              <p:pRg st="0" end="0"/>
                                            </p:txEl>
                                          </p:spTgt>
                                        </p:tgtEl>
                                      </p:cBhvr>
                                    </p:animEffect>
                                  </p:childTnLst>
                                </p:cTn>
                              </p:par>
                            </p:childTnLst>
                          </p:cTn>
                        </p:par>
                      </p:childTnLst>
                    </p:cTn>
                  </p:par>
                  <p:par>
                    <p:cTn id="215" fill="hold">
                      <p:stCondLst>
                        <p:cond delay="indefinite"/>
                      </p:stCondLst>
                      <p:childTnLst>
                        <p:par>
                          <p:cTn id="216" fill="hold">
                            <p:stCondLst>
                              <p:cond delay="0"/>
                            </p:stCondLst>
                            <p:childTnLst>
                              <p:par>
                                <p:cTn id="217" presetID="12" presetClass="entr" presetSubtype="4" fill="hold" grpId="0" nodeType="clickEffect">
                                  <p:stCondLst>
                                    <p:cond delay="0"/>
                                  </p:stCondLst>
                                  <p:childTnLst>
                                    <p:set>
                                      <p:cBhvr>
                                        <p:cTn id="218" dur="1" fill="hold">
                                          <p:stCondLst>
                                            <p:cond delay="0"/>
                                          </p:stCondLst>
                                        </p:cTn>
                                        <p:tgtEl>
                                          <p:spTgt spid="88"/>
                                        </p:tgtEl>
                                        <p:attrNameLst>
                                          <p:attrName>style.visibility</p:attrName>
                                        </p:attrNameLst>
                                      </p:cBhvr>
                                      <p:to>
                                        <p:strVal val="visible"/>
                                      </p:to>
                                    </p:set>
                                    <p:anim calcmode="lin" valueType="num">
                                      <p:cBhvr additive="base">
                                        <p:cTn id="219" dur="500"/>
                                        <p:tgtEl>
                                          <p:spTgt spid="88"/>
                                        </p:tgtEl>
                                        <p:attrNameLst>
                                          <p:attrName>ppt_y</p:attrName>
                                        </p:attrNameLst>
                                      </p:cBhvr>
                                      <p:tavLst>
                                        <p:tav tm="0">
                                          <p:val>
                                            <p:strVal val="#ppt_y+#ppt_h*1.125000"/>
                                          </p:val>
                                        </p:tav>
                                        <p:tav tm="100000">
                                          <p:val>
                                            <p:strVal val="#ppt_y"/>
                                          </p:val>
                                        </p:tav>
                                      </p:tavLst>
                                    </p:anim>
                                    <p:animEffect transition="in" filter="wipe(up)">
                                      <p:cBhvr>
                                        <p:cTn id="220" dur="500"/>
                                        <p:tgtEl>
                                          <p:spTgt spid="88"/>
                                        </p:tgtEl>
                                      </p:cBhvr>
                                    </p:animEffect>
                                  </p:childTnLst>
                                </p:cTn>
                              </p:par>
                            </p:childTnLst>
                          </p:cTn>
                        </p:par>
                      </p:childTnLst>
                    </p:cTn>
                  </p:par>
                  <p:par>
                    <p:cTn id="221" fill="hold">
                      <p:stCondLst>
                        <p:cond delay="indefinite"/>
                      </p:stCondLst>
                      <p:childTnLst>
                        <p:par>
                          <p:cTn id="222" fill="hold">
                            <p:stCondLst>
                              <p:cond delay="0"/>
                            </p:stCondLst>
                            <p:childTnLst>
                              <p:par>
                                <p:cTn id="223" presetID="12" presetClass="entr" presetSubtype="4" fill="hold" grpId="0" nodeType="clickEffect">
                                  <p:stCondLst>
                                    <p:cond delay="0"/>
                                  </p:stCondLst>
                                  <p:childTnLst>
                                    <p:set>
                                      <p:cBhvr>
                                        <p:cTn id="224" dur="1" fill="hold">
                                          <p:stCondLst>
                                            <p:cond delay="0"/>
                                          </p:stCondLst>
                                        </p:cTn>
                                        <p:tgtEl>
                                          <p:spTgt spid="89"/>
                                        </p:tgtEl>
                                        <p:attrNameLst>
                                          <p:attrName>style.visibility</p:attrName>
                                        </p:attrNameLst>
                                      </p:cBhvr>
                                      <p:to>
                                        <p:strVal val="visible"/>
                                      </p:to>
                                    </p:set>
                                    <p:anim calcmode="lin" valueType="num">
                                      <p:cBhvr additive="base">
                                        <p:cTn id="225" dur="500"/>
                                        <p:tgtEl>
                                          <p:spTgt spid="89"/>
                                        </p:tgtEl>
                                        <p:attrNameLst>
                                          <p:attrName>ppt_y</p:attrName>
                                        </p:attrNameLst>
                                      </p:cBhvr>
                                      <p:tavLst>
                                        <p:tav tm="0">
                                          <p:val>
                                            <p:strVal val="#ppt_y+#ppt_h*1.125000"/>
                                          </p:val>
                                        </p:tav>
                                        <p:tav tm="100000">
                                          <p:val>
                                            <p:strVal val="#ppt_y"/>
                                          </p:val>
                                        </p:tav>
                                      </p:tavLst>
                                    </p:anim>
                                    <p:animEffect transition="in" filter="wipe(up)">
                                      <p:cBhvr>
                                        <p:cTn id="226" dur="500"/>
                                        <p:tgtEl>
                                          <p:spTgt spid="89"/>
                                        </p:tgtEl>
                                      </p:cBhvr>
                                    </p:animEffect>
                                  </p:childTnLst>
                                </p:cTn>
                              </p:par>
                            </p:childTnLst>
                          </p:cTn>
                        </p:par>
                      </p:childTnLst>
                    </p:cTn>
                  </p:par>
                  <p:par>
                    <p:cTn id="227" fill="hold">
                      <p:stCondLst>
                        <p:cond delay="indefinite"/>
                      </p:stCondLst>
                      <p:childTnLst>
                        <p:par>
                          <p:cTn id="228" fill="hold">
                            <p:stCondLst>
                              <p:cond delay="0"/>
                            </p:stCondLst>
                            <p:childTnLst>
                              <p:par>
                                <p:cTn id="229" presetID="42" presetClass="entr" presetSubtype="0" fill="hold" grpId="0" nodeType="clickEffect">
                                  <p:stCondLst>
                                    <p:cond delay="0"/>
                                  </p:stCondLst>
                                  <p:childTnLst>
                                    <p:set>
                                      <p:cBhvr>
                                        <p:cTn id="230" dur="1" fill="hold">
                                          <p:stCondLst>
                                            <p:cond delay="0"/>
                                          </p:stCondLst>
                                        </p:cTn>
                                        <p:tgtEl>
                                          <p:spTgt spid="78"/>
                                        </p:tgtEl>
                                        <p:attrNameLst>
                                          <p:attrName>style.visibility</p:attrName>
                                        </p:attrNameLst>
                                      </p:cBhvr>
                                      <p:to>
                                        <p:strVal val="visible"/>
                                      </p:to>
                                    </p:set>
                                    <p:animEffect transition="in" filter="fade">
                                      <p:cBhvr>
                                        <p:cTn id="231" dur="1000"/>
                                        <p:tgtEl>
                                          <p:spTgt spid="78"/>
                                        </p:tgtEl>
                                      </p:cBhvr>
                                    </p:animEffect>
                                    <p:anim calcmode="lin" valueType="num">
                                      <p:cBhvr>
                                        <p:cTn id="232" dur="1000" fill="hold"/>
                                        <p:tgtEl>
                                          <p:spTgt spid="78"/>
                                        </p:tgtEl>
                                        <p:attrNameLst>
                                          <p:attrName>ppt_x</p:attrName>
                                        </p:attrNameLst>
                                      </p:cBhvr>
                                      <p:tavLst>
                                        <p:tav tm="0">
                                          <p:val>
                                            <p:strVal val="#ppt_x"/>
                                          </p:val>
                                        </p:tav>
                                        <p:tav tm="100000">
                                          <p:val>
                                            <p:strVal val="#ppt_x"/>
                                          </p:val>
                                        </p:tav>
                                      </p:tavLst>
                                    </p:anim>
                                    <p:anim calcmode="lin" valueType="num">
                                      <p:cBhvr>
                                        <p:cTn id="233"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par>
                    <p:cTn id="234" fill="hold">
                      <p:stCondLst>
                        <p:cond delay="indefinite"/>
                      </p:stCondLst>
                      <p:childTnLst>
                        <p:par>
                          <p:cTn id="235" fill="hold">
                            <p:stCondLst>
                              <p:cond delay="0"/>
                            </p:stCondLst>
                            <p:childTnLst>
                              <p:par>
                                <p:cTn id="236" presetID="42" presetClass="entr" presetSubtype="0" fill="hold" grpId="0" nodeType="clickEffect">
                                  <p:stCondLst>
                                    <p:cond delay="0"/>
                                  </p:stCondLst>
                                  <p:childTnLst>
                                    <p:set>
                                      <p:cBhvr>
                                        <p:cTn id="237" dur="1" fill="hold">
                                          <p:stCondLst>
                                            <p:cond delay="0"/>
                                          </p:stCondLst>
                                        </p:cTn>
                                        <p:tgtEl>
                                          <p:spTgt spid="77"/>
                                        </p:tgtEl>
                                        <p:attrNameLst>
                                          <p:attrName>style.visibility</p:attrName>
                                        </p:attrNameLst>
                                      </p:cBhvr>
                                      <p:to>
                                        <p:strVal val="visible"/>
                                      </p:to>
                                    </p:set>
                                    <p:animEffect transition="in" filter="fade">
                                      <p:cBhvr>
                                        <p:cTn id="238" dur="1000"/>
                                        <p:tgtEl>
                                          <p:spTgt spid="77"/>
                                        </p:tgtEl>
                                      </p:cBhvr>
                                    </p:animEffect>
                                    <p:anim calcmode="lin" valueType="num">
                                      <p:cBhvr>
                                        <p:cTn id="239" dur="1000" fill="hold"/>
                                        <p:tgtEl>
                                          <p:spTgt spid="77"/>
                                        </p:tgtEl>
                                        <p:attrNameLst>
                                          <p:attrName>ppt_x</p:attrName>
                                        </p:attrNameLst>
                                      </p:cBhvr>
                                      <p:tavLst>
                                        <p:tav tm="0">
                                          <p:val>
                                            <p:strVal val="#ppt_x"/>
                                          </p:val>
                                        </p:tav>
                                        <p:tav tm="100000">
                                          <p:val>
                                            <p:strVal val="#ppt_x"/>
                                          </p:val>
                                        </p:tav>
                                      </p:tavLst>
                                    </p:anim>
                                    <p:anim calcmode="lin" valueType="num">
                                      <p:cBhvr>
                                        <p:cTn id="240" dur="1000" fill="hold"/>
                                        <p:tgtEl>
                                          <p:spTgt spid="77"/>
                                        </p:tgtEl>
                                        <p:attrNameLst>
                                          <p:attrName>ppt_y</p:attrName>
                                        </p:attrNameLst>
                                      </p:cBhvr>
                                      <p:tavLst>
                                        <p:tav tm="0">
                                          <p:val>
                                            <p:strVal val="#ppt_y+.1"/>
                                          </p:val>
                                        </p:tav>
                                        <p:tav tm="100000">
                                          <p:val>
                                            <p:strVal val="#ppt_y"/>
                                          </p:val>
                                        </p:tav>
                                      </p:tavLst>
                                    </p:anim>
                                  </p:childTnLst>
                                </p:cTn>
                              </p:par>
                            </p:childTnLst>
                          </p:cTn>
                        </p:par>
                      </p:childTnLst>
                    </p:cTn>
                  </p:par>
                  <p:par>
                    <p:cTn id="241" fill="hold">
                      <p:stCondLst>
                        <p:cond delay="indefinite"/>
                      </p:stCondLst>
                      <p:childTnLst>
                        <p:par>
                          <p:cTn id="242" fill="hold">
                            <p:stCondLst>
                              <p:cond delay="0"/>
                            </p:stCondLst>
                            <p:childTnLst>
                              <p:par>
                                <p:cTn id="243" presetID="42" presetClass="entr" presetSubtype="0" fill="hold" grpId="0" nodeType="clickEffect">
                                  <p:stCondLst>
                                    <p:cond delay="0"/>
                                  </p:stCondLst>
                                  <p:childTnLst>
                                    <p:set>
                                      <p:cBhvr>
                                        <p:cTn id="244" dur="1" fill="hold">
                                          <p:stCondLst>
                                            <p:cond delay="0"/>
                                          </p:stCondLst>
                                        </p:cTn>
                                        <p:tgtEl>
                                          <p:spTgt spid="101"/>
                                        </p:tgtEl>
                                        <p:attrNameLst>
                                          <p:attrName>style.visibility</p:attrName>
                                        </p:attrNameLst>
                                      </p:cBhvr>
                                      <p:to>
                                        <p:strVal val="visible"/>
                                      </p:to>
                                    </p:set>
                                    <p:animEffect transition="in" filter="fade">
                                      <p:cBhvr>
                                        <p:cTn id="245" dur="1000"/>
                                        <p:tgtEl>
                                          <p:spTgt spid="101"/>
                                        </p:tgtEl>
                                      </p:cBhvr>
                                    </p:animEffect>
                                    <p:anim calcmode="lin" valueType="num">
                                      <p:cBhvr>
                                        <p:cTn id="246" dur="1000" fill="hold"/>
                                        <p:tgtEl>
                                          <p:spTgt spid="101"/>
                                        </p:tgtEl>
                                        <p:attrNameLst>
                                          <p:attrName>ppt_x</p:attrName>
                                        </p:attrNameLst>
                                      </p:cBhvr>
                                      <p:tavLst>
                                        <p:tav tm="0">
                                          <p:val>
                                            <p:strVal val="#ppt_x"/>
                                          </p:val>
                                        </p:tav>
                                        <p:tav tm="100000">
                                          <p:val>
                                            <p:strVal val="#ppt_x"/>
                                          </p:val>
                                        </p:tav>
                                      </p:tavLst>
                                    </p:anim>
                                    <p:anim calcmode="lin" valueType="num">
                                      <p:cBhvr>
                                        <p:cTn id="247" dur="1000" fill="hold"/>
                                        <p:tgtEl>
                                          <p:spTgt spid="10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9" grpId="1" animBg="1"/>
      <p:bldP spid="20" grpId="0" animBg="1"/>
      <p:bldP spid="20" grpId="1" animBg="1"/>
      <p:bldP spid="21" grpId="0" animBg="1"/>
      <p:bldP spid="21" grpId="1" animBg="1"/>
      <p:bldP spid="23" grpId="0" animBg="1"/>
      <p:bldP spid="23" grpId="1" animBg="1"/>
      <p:bldP spid="25" grpId="0" animBg="1"/>
      <p:bldP spid="25" grpId="1" animBg="1"/>
      <p:bldP spid="26" grpId="0" animBg="1"/>
      <p:bldP spid="26" grpId="1" animBg="1"/>
      <p:bldP spid="76" grpId="0"/>
      <p:bldP spid="77" grpId="0"/>
      <p:bldP spid="78" grpId="0"/>
      <p:bldP spid="79" grpId="0"/>
      <p:bldP spid="80" grpId="0"/>
      <p:bldP spid="81" grpId="0"/>
      <p:bldP spid="82" grpId="0"/>
      <p:bldP spid="83" grpId="0"/>
      <p:bldP spid="84" grpId="0"/>
      <p:bldP spid="85" grpId="0"/>
      <p:bldP spid="86" grpId="0"/>
      <p:bldP spid="87" grpId="0"/>
      <p:bldP spid="88" grpId="0"/>
      <p:bldP spid="89" grpId="0"/>
      <p:bldP spid="91" grpId="0"/>
      <p:bldP spid="92" grpId="0"/>
      <p:bldP spid="93" grpId="0"/>
      <p:bldP spid="94" grpId="0"/>
      <p:bldP spid="95" grpId="0"/>
      <p:bldP spid="96" grpId="0"/>
      <p:bldP spid="97" grpId="0"/>
      <p:bldP spid="98" grpId="0"/>
      <p:bldP spid="99" grpId="0"/>
      <p:bldP spid="100" grpId="0"/>
      <p:bldP spid="101"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rotWithShape="1">
          <a:blip r:embed="rId3">
            <a:duotone>
              <a:prstClr val="black"/>
              <a:schemeClr val="accent4">
                <a:tint val="45000"/>
                <a:satMod val="400000"/>
              </a:schemeClr>
            </a:duotone>
            <a:extLst>
              <a:ext uri="{BEBA8EAE-BF5A-486C-A8C5-ECC9F3942E4B}">
                <a14:imgProps xmlns:a14="http://schemas.microsoft.com/office/drawing/2010/main">
                  <a14:imgLayer r:embed="rId4">
                    <a14:imgEffect>
                      <a14:sharpenSoften amount="50000"/>
                    </a14:imgEffect>
                    <a14:imgEffect>
                      <a14:saturation sat="0"/>
                    </a14:imgEffect>
                    <a14:imgEffect>
                      <a14:brightnessContrast bright="-40000" contrast="40000"/>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pic>
        <p:nvPicPr>
          <p:cNvPr id="8" name="Kuva 7" descr="Kuva, joka sisältää kohteen henkilö, sisä, mies, pitäminen&#10;&#10;Kuvaus luotu automaattisesti">
            <a:extLst>
              <a:ext uri="{FF2B5EF4-FFF2-40B4-BE49-F238E27FC236}">
                <a16:creationId xmlns:a16="http://schemas.microsoft.com/office/drawing/2014/main" id="{9BD28A61-209D-5546-A212-20B9362045CD}"/>
              </a:ext>
            </a:extLst>
          </p:cNvPr>
          <p:cNvPicPr>
            <a:picLocks noChangeAspect="1"/>
          </p:cNvPicPr>
          <p:nvPr/>
        </p:nvPicPr>
        <p:blipFill rotWithShape="1">
          <a:blip r:embed="rId5">
            <a:alphaModFix amt="20000"/>
          </a:blip>
          <a:srcRect l="11712" r="32521"/>
          <a:stretch/>
        </p:blipFill>
        <p:spPr>
          <a:xfrm>
            <a:off x="5078970" y="586830"/>
            <a:ext cx="7096273" cy="6235200"/>
          </a:xfrm>
          <a:custGeom>
            <a:avLst/>
            <a:gdLst/>
            <a:ahLst/>
            <a:cxnLst/>
            <a:rect l="l" t="t" r="r" b="b"/>
            <a:pathLst>
              <a:path w="7100454" h="6238874">
                <a:moveTo>
                  <a:pt x="5221938" y="783"/>
                </a:moveTo>
                <a:cubicBezTo>
                  <a:pt x="5784158" y="15914"/>
                  <a:pt x="6301398" y="253541"/>
                  <a:pt x="6756828" y="979302"/>
                </a:cubicBezTo>
                <a:cubicBezTo>
                  <a:pt x="6870382" y="1160214"/>
                  <a:pt x="6969391" y="1352970"/>
                  <a:pt x="7057114" y="1554417"/>
                </a:cubicBezTo>
                <a:lnTo>
                  <a:pt x="7100454" y="1659685"/>
                </a:lnTo>
                <a:lnTo>
                  <a:pt x="7100454" y="6238874"/>
                </a:lnTo>
                <a:lnTo>
                  <a:pt x="0" y="6238874"/>
                </a:lnTo>
                <a:lnTo>
                  <a:pt x="14064" y="6003370"/>
                </a:lnTo>
                <a:cubicBezTo>
                  <a:pt x="69537" y="5262783"/>
                  <a:pt x="191580" y="4496548"/>
                  <a:pt x="334789" y="3724830"/>
                </a:cubicBezTo>
                <a:cubicBezTo>
                  <a:pt x="778352" y="1333290"/>
                  <a:pt x="2184944" y="696602"/>
                  <a:pt x="3836378" y="244282"/>
                </a:cubicBezTo>
                <a:cubicBezTo>
                  <a:pt x="4320163" y="111842"/>
                  <a:pt x="4784656" y="-10986"/>
                  <a:pt x="5221938" y="783"/>
                </a:cubicBezTo>
                <a:close/>
              </a:path>
            </a:pathLst>
          </a:custGeom>
        </p:spPr>
      </p:pic>
      <p:sp>
        <p:nvSpPr>
          <p:cNvPr id="2" name="Otsikko 1">
            <a:extLst>
              <a:ext uri="{FF2B5EF4-FFF2-40B4-BE49-F238E27FC236}">
                <a16:creationId xmlns:a16="http://schemas.microsoft.com/office/drawing/2014/main" id="{3AC99C5A-48B2-314F-AE44-665FC5B5DFF9}"/>
              </a:ext>
            </a:extLst>
          </p:cNvPr>
          <p:cNvSpPr>
            <a:spLocks noGrp="1"/>
          </p:cNvSpPr>
          <p:nvPr>
            <p:ph type="title"/>
          </p:nvPr>
        </p:nvSpPr>
        <p:spPr>
          <a:xfrm>
            <a:off x="646111" y="452718"/>
            <a:ext cx="9404723" cy="990599"/>
          </a:xfrm>
        </p:spPr>
        <p:txBody>
          <a:bodyPr/>
          <a:lstStyle/>
          <a:p>
            <a:r>
              <a:rPr lang="fi-FI" spc="300" dirty="0">
                <a:latin typeface="Calibri" panose="020F0502020204030204" pitchFamily="34" charset="0"/>
                <a:cs typeface="Calibri" panose="020F0502020204030204" pitchFamily="34" charset="0"/>
              </a:rPr>
              <a:t>VÄKIVALLAN KEHÄ</a:t>
            </a:r>
          </a:p>
        </p:txBody>
      </p:sp>
      <p:pic>
        <p:nvPicPr>
          <p:cNvPr id="10" name="Kuva 9">
            <a:extLst>
              <a:ext uri="{FF2B5EF4-FFF2-40B4-BE49-F238E27FC236}">
                <a16:creationId xmlns:a16="http://schemas.microsoft.com/office/drawing/2014/main" id="{EAC0EB58-5CBB-8C4C-BBE1-3DE8D6EE2337}"/>
              </a:ext>
            </a:extLst>
          </p:cNvPr>
          <p:cNvPicPr>
            <a:picLocks noChangeAspect="1"/>
          </p:cNvPicPr>
          <p:nvPr/>
        </p:nvPicPr>
        <p:blipFill>
          <a:blip r:embed="rId6"/>
          <a:stretch>
            <a:fillRect/>
          </a:stretch>
        </p:blipFill>
        <p:spPr>
          <a:xfrm>
            <a:off x="158750" y="5675168"/>
            <a:ext cx="1983397" cy="1074802"/>
          </a:xfrm>
          <a:prstGeom prst="rect">
            <a:avLst/>
          </a:prstGeom>
        </p:spPr>
      </p:pic>
      <p:pic>
        <p:nvPicPr>
          <p:cNvPr id="11" name="Kuva 10" descr="Kuva, joka sisältää kohteen peli&#10;&#10;Kuvaus luotu automaattisesti">
            <a:extLst>
              <a:ext uri="{FF2B5EF4-FFF2-40B4-BE49-F238E27FC236}">
                <a16:creationId xmlns:a16="http://schemas.microsoft.com/office/drawing/2014/main" id="{BE082120-8D9F-484F-AD1B-A970397B61EE}"/>
              </a:ext>
            </a:extLst>
          </p:cNvPr>
          <p:cNvPicPr>
            <a:picLocks noChangeAspect="1"/>
          </p:cNvPicPr>
          <p:nvPr/>
        </p:nvPicPr>
        <p:blipFill>
          <a:blip r:embed="rId7"/>
          <a:stretch>
            <a:fillRect/>
          </a:stretch>
        </p:blipFill>
        <p:spPr>
          <a:xfrm>
            <a:off x="2276131" y="6166744"/>
            <a:ext cx="1425714" cy="691255"/>
          </a:xfrm>
          <a:prstGeom prst="rect">
            <a:avLst/>
          </a:prstGeom>
        </p:spPr>
      </p:pic>
      <p:sp>
        <p:nvSpPr>
          <p:cNvPr id="4" name="Pilvi 3">
            <a:extLst>
              <a:ext uri="{FF2B5EF4-FFF2-40B4-BE49-F238E27FC236}">
                <a16:creationId xmlns:a16="http://schemas.microsoft.com/office/drawing/2014/main" id="{79A668E3-1E3B-3447-B457-33130549BA39}"/>
              </a:ext>
            </a:extLst>
          </p:cNvPr>
          <p:cNvSpPr/>
          <p:nvPr/>
        </p:nvSpPr>
        <p:spPr>
          <a:xfrm>
            <a:off x="4415118" y="1070932"/>
            <a:ext cx="3075709" cy="1878310"/>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p>
        </p:txBody>
      </p:sp>
      <p:sp>
        <p:nvSpPr>
          <p:cNvPr id="5" name="Tekstiruutu 4">
            <a:extLst>
              <a:ext uri="{FF2B5EF4-FFF2-40B4-BE49-F238E27FC236}">
                <a16:creationId xmlns:a16="http://schemas.microsoft.com/office/drawing/2014/main" id="{08BBB479-96FC-6C41-A011-47C61C183C04}"/>
              </a:ext>
            </a:extLst>
          </p:cNvPr>
          <p:cNvSpPr txBox="1"/>
          <p:nvPr/>
        </p:nvSpPr>
        <p:spPr>
          <a:xfrm>
            <a:off x="4560590" y="1572635"/>
            <a:ext cx="2823359" cy="1077218"/>
          </a:xfrm>
          <a:prstGeom prst="rect">
            <a:avLst/>
          </a:prstGeom>
          <a:noFill/>
        </p:spPr>
        <p:txBody>
          <a:bodyPr wrap="square" rtlCol="0">
            <a:spAutoFit/>
          </a:bodyPr>
          <a:lstStyle/>
          <a:p>
            <a:pPr algn="ctr"/>
            <a:r>
              <a:rPr lang="fi-FI" sz="1600" dirty="0">
                <a:solidFill>
                  <a:sysClr val="windowText" lastClr="000000"/>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Väkivallan tekijä selittelee, vähättelee tekoaan pyytelee anteeksi, lupaukset, avuttomuus </a:t>
            </a:r>
          </a:p>
        </p:txBody>
      </p:sp>
      <p:sp>
        <p:nvSpPr>
          <p:cNvPr id="6" name="Hertta 5">
            <a:extLst>
              <a:ext uri="{FF2B5EF4-FFF2-40B4-BE49-F238E27FC236}">
                <a16:creationId xmlns:a16="http://schemas.microsoft.com/office/drawing/2014/main" id="{35F5EB5B-6920-8040-BC72-FAE24120125E}"/>
              </a:ext>
            </a:extLst>
          </p:cNvPr>
          <p:cNvSpPr/>
          <p:nvPr/>
        </p:nvSpPr>
        <p:spPr>
          <a:xfrm>
            <a:off x="9171214" y="2963126"/>
            <a:ext cx="2846615" cy="2309518"/>
          </a:xfrm>
          <a:prstGeom prst="hear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p>
        </p:txBody>
      </p:sp>
      <p:sp>
        <p:nvSpPr>
          <p:cNvPr id="7" name="Tekstiruutu 6">
            <a:extLst>
              <a:ext uri="{FF2B5EF4-FFF2-40B4-BE49-F238E27FC236}">
                <a16:creationId xmlns:a16="http://schemas.microsoft.com/office/drawing/2014/main" id="{A672ADE7-4737-AE43-808C-3EDEE330BCA0}"/>
              </a:ext>
            </a:extLst>
          </p:cNvPr>
          <p:cNvSpPr txBox="1"/>
          <p:nvPr/>
        </p:nvSpPr>
        <p:spPr>
          <a:xfrm>
            <a:off x="9452758" y="3616670"/>
            <a:ext cx="2291938" cy="1169551"/>
          </a:xfrm>
          <a:prstGeom prst="rect">
            <a:avLst/>
          </a:prstGeom>
          <a:noFill/>
        </p:spPr>
        <p:txBody>
          <a:bodyPr wrap="square" rtlCol="0">
            <a:spAutoFit/>
          </a:bodyPr>
          <a:lstStyle/>
          <a:p>
            <a:pPr algn="ctr"/>
            <a:r>
              <a:rPr lang="fi-FI" sz="1400" dirty="0">
                <a:solidFill>
                  <a:schemeClr val="bg1"/>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Anteeksi pyytely, kaikki on hyvin, rakkauden tunnustaminen, usko parempaan huomiseen ja tilanteen hallintaan</a:t>
            </a:r>
          </a:p>
        </p:txBody>
      </p:sp>
      <p:sp>
        <p:nvSpPr>
          <p:cNvPr id="9" name="Räjähdys 1 8">
            <a:extLst>
              <a:ext uri="{FF2B5EF4-FFF2-40B4-BE49-F238E27FC236}">
                <a16:creationId xmlns:a16="http://schemas.microsoft.com/office/drawing/2014/main" id="{B061B782-787B-A84A-B6BC-39A7A737E420}"/>
              </a:ext>
            </a:extLst>
          </p:cNvPr>
          <p:cNvSpPr/>
          <p:nvPr/>
        </p:nvSpPr>
        <p:spPr>
          <a:xfrm>
            <a:off x="502723" y="2403827"/>
            <a:ext cx="2542669" cy="3002515"/>
          </a:xfrm>
          <a:prstGeom prst="irregularSeal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p>
        </p:txBody>
      </p:sp>
      <p:sp>
        <p:nvSpPr>
          <p:cNvPr id="12" name="Tekstiruutu 11">
            <a:extLst>
              <a:ext uri="{FF2B5EF4-FFF2-40B4-BE49-F238E27FC236}">
                <a16:creationId xmlns:a16="http://schemas.microsoft.com/office/drawing/2014/main" id="{88C5C309-CE12-3144-9E39-0F3AAC61B362}"/>
              </a:ext>
            </a:extLst>
          </p:cNvPr>
          <p:cNvSpPr txBox="1"/>
          <p:nvPr/>
        </p:nvSpPr>
        <p:spPr>
          <a:xfrm>
            <a:off x="1072282" y="3601281"/>
            <a:ext cx="1319620" cy="584775"/>
          </a:xfrm>
          <a:prstGeom prst="rect">
            <a:avLst/>
          </a:prstGeom>
          <a:noFill/>
        </p:spPr>
        <p:txBody>
          <a:bodyPr wrap="square" rtlCol="0">
            <a:spAutoFit/>
          </a:bodyPr>
          <a:lstStyle/>
          <a:p>
            <a:pPr algn="ctr"/>
            <a:r>
              <a:rPr lang="fi-FI" sz="1600" dirty="0">
                <a:solidFill>
                  <a:schemeClr val="bg1"/>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Räjähdys, hyökkäys</a:t>
            </a:r>
          </a:p>
        </p:txBody>
      </p:sp>
      <p:sp>
        <p:nvSpPr>
          <p:cNvPr id="13" name="Kaksoisaalto 12">
            <a:extLst>
              <a:ext uri="{FF2B5EF4-FFF2-40B4-BE49-F238E27FC236}">
                <a16:creationId xmlns:a16="http://schemas.microsoft.com/office/drawing/2014/main" id="{586C36F0-57F6-BE4E-A6A1-71F1EB0A56C2}"/>
              </a:ext>
            </a:extLst>
          </p:cNvPr>
          <p:cNvSpPr/>
          <p:nvPr/>
        </p:nvSpPr>
        <p:spPr>
          <a:xfrm>
            <a:off x="3701845" y="5629343"/>
            <a:ext cx="3788982" cy="1074802"/>
          </a:xfrm>
          <a:prstGeom prst="doubleWav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p>
        </p:txBody>
      </p:sp>
      <p:sp>
        <p:nvSpPr>
          <p:cNvPr id="14" name="Tekstiruutu 13">
            <a:extLst>
              <a:ext uri="{FF2B5EF4-FFF2-40B4-BE49-F238E27FC236}">
                <a16:creationId xmlns:a16="http://schemas.microsoft.com/office/drawing/2014/main" id="{A33AD71A-F84A-8548-BE6D-5F3E06477309}"/>
              </a:ext>
            </a:extLst>
          </p:cNvPr>
          <p:cNvSpPr txBox="1"/>
          <p:nvPr/>
        </p:nvSpPr>
        <p:spPr>
          <a:xfrm>
            <a:off x="3978234" y="5797412"/>
            <a:ext cx="3051959" cy="830997"/>
          </a:xfrm>
          <a:prstGeom prst="rect">
            <a:avLst/>
          </a:prstGeom>
          <a:noFill/>
        </p:spPr>
        <p:txBody>
          <a:bodyPr wrap="square" rtlCol="0">
            <a:spAutoFit/>
          </a:bodyPr>
          <a:lstStyle/>
          <a:p>
            <a:pPr algn="ctr"/>
            <a:r>
              <a:rPr lang="fi-FI" sz="1600" dirty="0">
                <a:solidFill>
                  <a:schemeClr val="bg1"/>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Jännitys kasvaa, välit kiristyvät, vihainen ja uhkaava käytös, kontrolli</a:t>
            </a:r>
          </a:p>
        </p:txBody>
      </p:sp>
      <p:sp>
        <p:nvSpPr>
          <p:cNvPr id="18" name="Kehänuoli 17">
            <a:extLst>
              <a:ext uri="{FF2B5EF4-FFF2-40B4-BE49-F238E27FC236}">
                <a16:creationId xmlns:a16="http://schemas.microsoft.com/office/drawing/2014/main" id="{641F9695-8269-2F4A-92F7-E025BB06CA4C}"/>
              </a:ext>
            </a:extLst>
          </p:cNvPr>
          <p:cNvSpPr/>
          <p:nvPr/>
        </p:nvSpPr>
        <p:spPr>
          <a:xfrm>
            <a:off x="6994541" y="963816"/>
            <a:ext cx="2963646" cy="3019887"/>
          </a:xfrm>
          <a:prstGeom prst="circularArrow">
            <a:avLst>
              <a:gd name="adj1" fmla="val 3722"/>
              <a:gd name="adj2" fmla="val 883291"/>
              <a:gd name="adj3" fmla="val 20366223"/>
              <a:gd name="adj4" fmla="val 15066693"/>
              <a:gd name="adj5" fmla="val 12024"/>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fi-FI" dirty="0">
              <a:solidFill>
                <a:schemeClr val="tx1"/>
              </a:solidFill>
            </a:endParaRPr>
          </a:p>
        </p:txBody>
      </p:sp>
      <p:sp>
        <p:nvSpPr>
          <p:cNvPr id="22" name="Kehänuoli 21">
            <a:extLst>
              <a:ext uri="{FF2B5EF4-FFF2-40B4-BE49-F238E27FC236}">
                <a16:creationId xmlns:a16="http://schemas.microsoft.com/office/drawing/2014/main" id="{69FE3B00-1416-2340-8D85-042729ED39A6}"/>
              </a:ext>
            </a:extLst>
          </p:cNvPr>
          <p:cNvSpPr/>
          <p:nvPr/>
        </p:nvSpPr>
        <p:spPr>
          <a:xfrm rot="18489405">
            <a:off x="2559597" y="1488776"/>
            <a:ext cx="2228079" cy="2509311"/>
          </a:xfrm>
          <a:prstGeom prst="circularArrow">
            <a:avLst>
              <a:gd name="adj1" fmla="val 3722"/>
              <a:gd name="adj2" fmla="val 1064392"/>
              <a:gd name="adj3" fmla="val 20366223"/>
              <a:gd name="adj4" fmla="val 15066693"/>
              <a:gd name="adj5" fmla="val 12024"/>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fi-FI" dirty="0">
              <a:solidFill>
                <a:schemeClr val="tx1"/>
              </a:solidFill>
            </a:endParaRPr>
          </a:p>
        </p:txBody>
      </p:sp>
      <p:sp>
        <p:nvSpPr>
          <p:cNvPr id="23" name="Kehänuoli 22">
            <a:extLst>
              <a:ext uri="{FF2B5EF4-FFF2-40B4-BE49-F238E27FC236}">
                <a16:creationId xmlns:a16="http://schemas.microsoft.com/office/drawing/2014/main" id="{A7EC264A-2236-0A4B-BE83-DBDE29AA72E0}"/>
              </a:ext>
            </a:extLst>
          </p:cNvPr>
          <p:cNvSpPr/>
          <p:nvPr/>
        </p:nvSpPr>
        <p:spPr>
          <a:xfrm rot="6217696">
            <a:off x="7323505" y="3998195"/>
            <a:ext cx="2265321" cy="2541847"/>
          </a:xfrm>
          <a:prstGeom prst="circularArrow">
            <a:avLst>
              <a:gd name="adj1" fmla="val 3722"/>
              <a:gd name="adj2" fmla="val 1064392"/>
              <a:gd name="adj3" fmla="val 20366223"/>
              <a:gd name="adj4" fmla="val 15066693"/>
              <a:gd name="adj5" fmla="val 12024"/>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fi-FI" dirty="0">
              <a:solidFill>
                <a:schemeClr val="tx1"/>
              </a:solidFill>
            </a:endParaRPr>
          </a:p>
        </p:txBody>
      </p:sp>
      <p:sp>
        <p:nvSpPr>
          <p:cNvPr id="24" name="Kehänuoli 23">
            <a:extLst>
              <a:ext uri="{FF2B5EF4-FFF2-40B4-BE49-F238E27FC236}">
                <a16:creationId xmlns:a16="http://schemas.microsoft.com/office/drawing/2014/main" id="{A0A1A61B-4C1A-DF49-BBAA-B05D22398E9C}"/>
              </a:ext>
            </a:extLst>
          </p:cNvPr>
          <p:cNvSpPr/>
          <p:nvPr/>
        </p:nvSpPr>
        <p:spPr>
          <a:xfrm rot="10800000">
            <a:off x="2391015" y="4528985"/>
            <a:ext cx="1538635" cy="1617332"/>
          </a:xfrm>
          <a:prstGeom prst="circularArrow">
            <a:avLst>
              <a:gd name="adj1" fmla="val 3722"/>
              <a:gd name="adj2" fmla="val 1064392"/>
              <a:gd name="adj3" fmla="val 20366223"/>
              <a:gd name="adj4" fmla="val 15066693"/>
              <a:gd name="adj5" fmla="val 12024"/>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fi-FI" dirty="0">
              <a:solidFill>
                <a:schemeClr val="tx1"/>
              </a:solidFill>
            </a:endParaRPr>
          </a:p>
        </p:txBody>
      </p:sp>
      <p:sp>
        <p:nvSpPr>
          <p:cNvPr id="25" name="Tekstiruutu 24">
            <a:extLst>
              <a:ext uri="{FF2B5EF4-FFF2-40B4-BE49-F238E27FC236}">
                <a16:creationId xmlns:a16="http://schemas.microsoft.com/office/drawing/2014/main" id="{9D53F06D-A3AB-BD4B-8D1A-E0900561BEF0}"/>
              </a:ext>
            </a:extLst>
          </p:cNvPr>
          <p:cNvSpPr txBox="1"/>
          <p:nvPr/>
        </p:nvSpPr>
        <p:spPr>
          <a:xfrm>
            <a:off x="9527199" y="1070932"/>
            <a:ext cx="2217498" cy="646331"/>
          </a:xfrm>
          <a:prstGeom prst="rect">
            <a:avLst/>
          </a:prstGeom>
          <a:noFill/>
        </p:spPr>
        <p:txBody>
          <a:bodyPr wrap="square" rtlCol="0">
            <a:spAutoFit/>
          </a:bodyPr>
          <a:lstStyle/>
          <a:p>
            <a:pPr algn="ctr"/>
            <a:r>
              <a:rPr lang="fi-FI" dirty="0">
                <a:ln w="0"/>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Väkivallan kokija syyttää itseään </a:t>
            </a:r>
          </a:p>
        </p:txBody>
      </p:sp>
      <p:sp>
        <p:nvSpPr>
          <p:cNvPr id="26" name="Tekstiruutu 25">
            <a:extLst>
              <a:ext uri="{FF2B5EF4-FFF2-40B4-BE49-F238E27FC236}">
                <a16:creationId xmlns:a16="http://schemas.microsoft.com/office/drawing/2014/main" id="{3EDE6641-811E-314A-A29D-DFAED98E73D2}"/>
              </a:ext>
            </a:extLst>
          </p:cNvPr>
          <p:cNvSpPr txBox="1"/>
          <p:nvPr/>
        </p:nvSpPr>
        <p:spPr>
          <a:xfrm>
            <a:off x="9331890" y="5469017"/>
            <a:ext cx="2701360" cy="1200329"/>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fi-FI" dirty="0">
                <a:ln w="0"/>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Väkivallan kokija on toiveikas, tuntee olevansa rakastettu ja tuntee hallitsevansa tilanteen  </a:t>
            </a:r>
          </a:p>
        </p:txBody>
      </p:sp>
      <p:sp>
        <p:nvSpPr>
          <p:cNvPr id="27" name="Tekstiruutu 26">
            <a:extLst>
              <a:ext uri="{FF2B5EF4-FFF2-40B4-BE49-F238E27FC236}">
                <a16:creationId xmlns:a16="http://schemas.microsoft.com/office/drawing/2014/main" id="{12C48B2C-5ED6-8245-9F0B-5321DADD3532}"/>
              </a:ext>
            </a:extLst>
          </p:cNvPr>
          <p:cNvSpPr txBox="1"/>
          <p:nvPr/>
        </p:nvSpPr>
        <p:spPr>
          <a:xfrm>
            <a:off x="2466275" y="4960622"/>
            <a:ext cx="2701360" cy="369332"/>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fi-FI" dirty="0">
                <a:ln w="0"/>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Väkivallan kokija pelkää </a:t>
            </a:r>
          </a:p>
        </p:txBody>
      </p:sp>
      <p:sp>
        <p:nvSpPr>
          <p:cNvPr id="28" name="Tekstiruutu 27">
            <a:extLst>
              <a:ext uri="{FF2B5EF4-FFF2-40B4-BE49-F238E27FC236}">
                <a16:creationId xmlns:a16="http://schemas.microsoft.com/office/drawing/2014/main" id="{DBA97D7D-0B30-BE42-AD08-202C8A530FAD}"/>
              </a:ext>
            </a:extLst>
          </p:cNvPr>
          <p:cNvSpPr txBox="1"/>
          <p:nvPr/>
        </p:nvSpPr>
        <p:spPr>
          <a:xfrm>
            <a:off x="-63710" y="1280810"/>
            <a:ext cx="2924607" cy="923330"/>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fi-FI" dirty="0">
                <a:ln w="0"/>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Väkivallan kokija tuntee kipua ja pelkoa, on epätoivoinen ja nöyryytetty </a:t>
            </a:r>
          </a:p>
        </p:txBody>
      </p:sp>
    </p:spTree>
    <p:extLst>
      <p:ext uri="{BB962C8B-B14F-4D97-AF65-F5344CB8AC3E}">
        <p14:creationId xmlns:p14="http://schemas.microsoft.com/office/powerpoint/2010/main" val="35117623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ppt_x"/>
                                          </p:val>
                                        </p:tav>
                                        <p:tav tm="100000">
                                          <p:val>
                                            <p:strVal val="#ppt_x"/>
                                          </p:val>
                                        </p:tav>
                                      </p:tavLst>
                                    </p:anim>
                                    <p:anim calcmode="lin" valueType="num">
                                      <p:cBhvr additive="base">
                                        <p:cTn id="1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80">
                                          <p:stCondLst>
                                            <p:cond delay="0"/>
                                          </p:stCondLst>
                                        </p:cTn>
                                        <p:tgtEl>
                                          <p:spTgt spid="6"/>
                                        </p:tgtEl>
                                      </p:cBhvr>
                                    </p:animEffect>
                                    <p:anim calcmode="lin" valueType="num">
                                      <p:cBhvr>
                                        <p:cTn id="2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9" dur="26">
                                          <p:stCondLst>
                                            <p:cond delay="650"/>
                                          </p:stCondLst>
                                        </p:cTn>
                                        <p:tgtEl>
                                          <p:spTgt spid="6"/>
                                        </p:tgtEl>
                                      </p:cBhvr>
                                      <p:to x="100000" y="60000"/>
                                    </p:animScale>
                                    <p:animScale>
                                      <p:cBhvr>
                                        <p:cTn id="30" dur="166" decel="50000">
                                          <p:stCondLst>
                                            <p:cond delay="676"/>
                                          </p:stCondLst>
                                        </p:cTn>
                                        <p:tgtEl>
                                          <p:spTgt spid="6"/>
                                        </p:tgtEl>
                                      </p:cBhvr>
                                      <p:to x="100000" y="100000"/>
                                    </p:animScale>
                                    <p:animScale>
                                      <p:cBhvr>
                                        <p:cTn id="31" dur="26">
                                          <p:stCondLst>
                                            <p:cond delay="1312"/>
                                          </p:stCondLst>
                                        </p:cTn>
                                        <p:tgtEl>
                                          <p:spTgt spid="6"/>
                                        </p:tgtEl>
                                      </p:cBhvr>
                                      <p:to x="100000" y="80000"/>
                                    </p:animScale>
                                    <p:animScale>
                                      <p:cBhvr>
                                        <p:cTn id="32" dur="166" decel="50000">
                                          <p:stCondLst>
                                            <p:cond delay="1338"/>
                                          </p:stCondLst>
                                        </p:cTn>
                                        <p:tgtEl>
                                          <p:spTgt spid="6"/>
                                        </p:tgtEl>
                                      </p:cBhvr>
                                      <p:to x="100000" y="100000"/>
                                    </p:animScale>
                                    <p:animScale>
                                      <p:cBhvr>
                                        <p:cTn id="33" dur="26">
                                          <p:stCondLst>
                                            <p:cond delay="1642"/>
                                          </p:stCondLst>
                                        </p:cTn>
                                        <p:tgtEl>
                                          <p:spTgt spid="6"/>
                                        </p:tgtEl>
                                      </p:cBhvr>
                                      <p:to x="100000" y="90000"/>
                                    </p:animScale>
                                    <p:animScale>
                                      <p:cBhvr>
                                        <p:cTn id="34" dur="166" decel="50000">
                                          <p:stCondLst>
                                            <p:cond delay="1668"/>
                                          </p:stCondLst>
                                        </p:cTn>
                                        <p:tgtEl>
                                          <p:spTgt spid="6"/>
                                        </p:tgtEl>
                                      </p:cBhvr>
                                      <p:to x="100000" y="100000"/>
                                    </p:animScale>
                                    <p:animScale>
                                      <p:cBhvr>
                                        <p:cTn id="35" dur="26">
                                          <p:stCondLst>
                                            <p:cond delay="1808"/>
                                          </p:stCondLst>
                                        </p:cTn>
                                        <p:tgtEl>
                                          <p:spTgt spid="6"/>
                                        </p:tgtEl>
                                      </p:cBhvr>
                                      <p:to x="100000" y="95000"/>
                                    </p:animScale>
                                    <p:animScale>
                                      <p:cBhvr>
                                        <p:cTn id="36" dur="166" decel="50000">
                                          <p:stCondLst>
                                            <p:cond delay="1834"/>
                                          </p:stCondLst>
                                        </p:cTn>
                                        <p:tgtEl>
                                          <p:spTgt spid="6"/>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down)">
                                      <p:cBhvr>
                                        <p:cTn id="39" dur="580">
                                          <p:stCondLst>
                                            <p:cond delay="0"/>
                                          </p:stCondLst>
                                        </p:cTn>
                                        <p:tgtEl>
                                          <p:spTgt spid="7"/>
                                        </p:tgtEl>
                                      </p:cBhvr>
                                    </p:animEffect>
                                    <p:anim calcmode="lin" valueType="num">
                                      <p:cBhvr>
                                        <p:cTn id="40"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5" dur="26">
                                          <p:stCondLst>
                                            <p:cond delay="650"/>
                                          </p:stCondLst>
                                        </p:cTn>
                                        <p:tgtEl>
                                          <p:spTgt spid="7"/>
                                        </p:tgtEl>
                                      </p:cBhvr>
                                      <p:to x="100000" y="60000"/>
                                    </p:animScale>
                                    <p:animScale>
                                      <p:cBhvr>
                                        <p:cTn id="46" dur="166" decel="50000">
                                          <p:stCondLst>
                                            <p:cond delay="676"/>
                                          </p:stCondLst>
                                        </p:cTn>
                                        <p:tgtEl>
                                          <p:spTgt spid="7"/>
                                        </p:tgtEl>
                                      </p:cBhvr>
                                      <p:to x="100000" y="100000"/>
                                    </p:animScale>
                                    <p:animScale>
                                      <p:cBhvr>
                                        <p:cTn id="47" dur="26">
                                          <p:stCondLst>
                                            <p:cond delay="1312"/>
                                          </p:stCondLst>
                                        </p:cTn>
                                        <p:tgtEl>
                                          <p:spTgt spid="7"/>
                                        </p:tgtEl>
                                      </p:cBhvr>
                                      <p:to x="100000" y="80000"/>
                                    </p:animScale>
                                    <p:animScale>
                                      <p:cBhvr>
                                        <p:cTn id="48" dur="166" decel="50000">
                                          <p:stCondLst>
                                            <p:cond delay="1338"/>
                                          </p:stCondLst>
                                        </p:cTn>
                                        <p:tgtEl>
                                          <p:spTgt spid="7"/>
                                        </p:tgtEl>
                                      </p:cBhvr>
                                      <p:to x="100000" y="100000"/>
                                    </p:animScale>
                                    <p:animScale>
                                      <p:cBhvr>
                                        <p:cTn id="49" dur="26">
                                          <p:stCondLst>
                                            <p:cond delay="1642"/>
                                          </p:stCondLst>
                                        </p:cTn>
                                        <p:tgtEl>
                                          <p:spTgt spid="7"/>
                                        </p:tgtEl>
                                      </p:cBhvr>
                                      <p:to x="100000" y="90000"/>
                                    </p:animScale>
                                    <p:animScale>
                                      <p:cBhvr>
                                        <p:cTn id="50" dur="166" decel="50000">
                                          <p:stCondLst>
                                            <p:cond delay="1668"/>
                                          </p:stCondLst>
                                        </p:cTn>
                                        <p:tgtEl>
                                          <p:spTgt spid="7"/>
                                        </p:tgtEl>
                                      </p:cBhvr>
                                      <p:to x="100000" y="100000"/>
                                    </p:animScale>
                                    <p:animScale>
                                      <p:cBhvr>
                                        <p:cTn id="51" dur="26">
                                          <p:stCondLst>
                                            <p:cond delay="1808"/>
                                          </p:stCondLst>
                                        </p:cTn>
                                        <p:tgtEl>
                                          <p:spTgt spid="7"/>
                                        </p:tgtEl>
                                      </p:cBhvr>
                                      <p:to x="100000" y="95000"/>
                                    </p:animScale>
                                    <p:animScale>
                                      <p:cBhvr>
                                        <p:cTn id="52" dur="166" decel="50000">
                                          <p:stCondLst>
                                            <p:cond delay="1834"/>
                                          </p:stCondLst>
                                        </p:cTn>
                                        <p:tgtEl>
                                          <p:spTgt spid="7"/>
                                        </p:tgtEl>
                                      </p:cBhvr>
                                      <p:to x="100000" y="100000"/>
                                    </p:animScale>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additive="base">
                                        <p:cTn id="61" dur="500" fill="hold"/>
                                        <p:tgtEl>
                                          <p:spTgt spid="23"/>
                                        </p:tgtEl>
                                        <p:attrNameLst>
                                          <p:attrName>ppt_x</p:attrName>
                                        </p:attrNameLst>
                                      </p:cBhvr>
                                      <p:tavLst>
                                        <p:tav tm="0">
                                          <p:val>
                                            <p:strVal val="#ppt_x"/>
                                          </p:val>
                                        </p:tav>
                                        <p:tav tm="100000">
                                          <p:val>
                                            <p:strVal val="#ppt_x"/>
                                          </p:val>
                                        </p:tav>
                                      </p:tavLst>
                                    </p:anim>
                                    <p:anim calcmode="lin" valueType="num">
                                      <p:cBhvr additive="base">
                                        <p:cTn id="6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fade">
                                      <p:cBhvr>
                                        <p:cTn id="67" dur="1000"/>
                                        <p:tgtEl>
                                          <p:spTgt spid="14"/>
                                        </p:tgtEl>
                                      </p:cBhvr>
                                    </p:animEffect>
                                    <p:anim calcmode="lin" valueType="num">
                                      <p:cBhvr>
                                        <p:cTn id="68" dur="1000" fill="hold"/>
                                        <p:tgtEl>
                                          <p:spTgt spid="14"/>
                                        </p:tgtEl>
                                        <p:attrNameLst>
                                          <p:attrName>ppt_x</p:attrName>
                                        </p:attrNameLst>
                                      </p:cBhvr>
                                      <p:tavLst>
                                        <p:tav tm="0">
                                          <p:val>
                                            <p:strVal val="#ppt_x"/>
                                          </p:val>
                                        </p:tav>
                                        <p:tav tm="100000">
                                          <p:val>
                                            <p:strVal val="#ppt_x"/>
                                          </p:val>
                                        </p:tav>
                                      </p:tavLst>
                                    </p:anim>
                                    <p:anim calcmode="lin" valueType="num">
                                      <p:cBhvr>
                                        <p:cTn id="69" dur="1000" fill="hold"/>
                                        <p:tgtEl>
                                          <p:spTgt spid="14"/>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12" presetClass="entr" presetSubtype="4" fill="hold" grpId="0" nodeType="click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additive="base">
                                        <p:cTn id="79" dur="500"/>
                                        <p:tgtEl>
                                          <p:spTgt spid="24"/>
                                        </p:tgtEl>
                                        <p:attrNameLst>
                                          <p:attrName>ppt_y</p:attrName>
                                        </p:attrNameLst>
                                      </p:cBhvr>
                                      <p:tavLst>
                                        <p:tav tm="0">
                                          <p:val>
                                            <p:strVal val="#ppt_y+#ppt_h*1.125000"/>
                                          </p:val>
                                        </p:tav>
                                        <p:tav tm="100000">
                                          <p:val>
                                            <p:strVal val="#ppt_y"/>
                                          </p:val>
                                        </p:tav>
                                      </p:tavLst>
                                    </p:anim>
                                    <p:animEffect transition="in" filter="wipe(up)">
                                      <p:cBhvr>
                                        <p:cTn id="80" dur="500"/>
                                        <p:tgtEl>
                                          <p:spTgt spid="24"/>
                                        </p:tgtEl>
                                      </p:cBhvr>
                                    </p:animEffect>
                                  </p:childTnLst>
                                </p:cTn>
                              </p:par>
                              <p:par>
                                <p:cTn id="81" presetID="12" presetClass="entr" presetSubtype="4" fill="hold" grpId="0" nodeType="with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additive="base">
                                        <p:cTn id="83" dur="500"/>
                                        <p:tgtEl>
                                          <p:spTgt spid="27"/>
                                        </p:tgtEl>
                                        <p:attrNameLst>
                                          <p:attrName>ppt_y</p:attrName>
                                        </p:attrNameLst>
                                      </p:cBhvr>
                                      <p:tavLst>
                                        <p:tav tm="0">
                                          <p:val>
                                            <p:strVal val="#ppt_y+#ppt_h*1.125000"/>
                                          </p:val>
                                        </p:tav>
                                        <p:tav tm="100000">
                                          <p:val>
                                            <p:strVal val="#ppt_y"/>
                                          </p:val>
                                        </p:tav>
                                      </p:tavLst>
                                    </p:anim>
                                    <p:animEffect transition="in" filter="wipe(up)">
                                      <p:cBhvr>
                                        <p:cTn id="84" dur="500"/>
                                        <p:tgtEl>
                                          <p:spTgt spid="27"/>
                                        </p:tgtEl>
                                      </p:cBhvr>
                                    </p:animEffect>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grpId="0" nodeType="clickEffect">
                                  <p:stCondLst>
                                    <p:cond delay="0"/>
                                  </p:stCondLst>
                                  <p:childTnLst>
                                    <p:set>
                                      <p:cBhvr>
                                        <p:cTn id="88" dur="1" fill="hold">
                                          <p:stCondLst>
                                            <p:cond delay="0"/>
                                          </p:stCondLst>
                                        </p:cTn>
                                        <p:tgtEl>
                                          <p:spTgt spid="12"/>
                                        </p:tgtEl>
                                        <p:attrNameLst>
                                          <p:attrName>style.visibility</p:attrName>
                                        </p:attrNameLst>
                                      </p:cBhvr>
                                      <p:to>
                                        <p:strVal val="visible"/>
                                      </p:to>
                                    </p:set>
                                    <p:anim calcmode="lin" valueType="num">
                                      <p:cBhvr additive="base">
                                        <p:cTn id="89" dur="500" fill="hold"/>
                                        <p:tgtEl>
                                          <p:spTgt spid="12"/>
                                        </p:tgtEl>
                                        <p:attrNameLst>
                                          <p:attrName>ppt_x</p:attrName>
                                        </p:attrNameLst>
                                      </p:cBhvr>
                                      <p:tavLst>
                                        <p:tav tm="0">
                                          <p:val>
                                            <p:strVal val="#ppt_x"/>
                                          </p:val>
                                        </p:tav>
                                        <p:tav tm="100000">
                                          <p:val>
                                            <p:strVal val="#ppt_x"/>
                                          </p:val>
                                        </p:tav>
                                      </p:tavLst>
                                    </p:anim>
                                    <p:anim calcmode="lin" valueType="num">
                                      <p:cBhvr additive="base">
                                        <p:cTn id="90" dur="500" fill="hold"/>
                                        <p:tgtEl>
                                          <p:spTgt spid="12"/>
                                        </p:tgtEl>
                                        <p:attrNameLst>
                                          <p:attrName>ppt_y</p:attrName>
                                        </p:attrNameLst>
                                      </p:cBhvr>
                                      <p:tavLst>
                                        <p:tav tm="0">
                                          <p:val>
                                            <p:strVal val="1+#ppt_h/2"/>
                                          </p:val>
                                        </p:tav>
                                        <p:tav tm="100000">
                                          <p:val>
                                            <p:strVal val="#ppt_y"/>
                                          </p:val>
                                        </p:tav>
                                      </p:tavLst>
                                    </p:anim>
                                  </p:childTnLst>
                                </p:cTn>
                              </p:par>
                              <p:par>
                                <p:cTn id="91" presetID="2" presetClass="entr" presetSubtype="4"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500" fill="hold"/>
                                        <p:tgtEl>
                                          <p:spTgt spid="9"/>
                                        </p:tgtEl>
                                        <p:attrNameLst>
                                          <p:attrName>ppt_x</p:attrName>
                                        </p:attrNameLst>
                                      </p:cBhvr>
                                      <p:tavLst>
                                        <p:tav tm="0">
                                          <p:val>
                                            <p:strVal val="#ppt_x"/>
                                          </p:val>
                                        </p:tav>
                                        <p:tav tm="100000">
                                          <p:val>
                                            <p:strVal val="#ppt_x"/>
                                          </p:val>
                                        </p:tav>
                                      </p:tavLst>
                                    </p:anim>
                                    <p:anim calcmode="lin" valueType="num">
                                      <p:cBhvr additive="base">
                                        <p:cTn id="9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32" presetClass="emph" presetSubtype="0" fill="hold" grpId="1" nodeType="clickEffect">
                                  <p:stCondLst>
                                    <p:cond delay="0"/>
                                  </p:stCondLst>
                                  <p:childTnLst>
                                    <p:animRot by="120000">
                                      <p:cBhvr>
                                        <p:cTn id="98" dur="100" fill="hold">
                                          <p:stCondLst>
                                            <p:cond delay="0"/>
                                          </p:stCondLst>
                                        </p:cTn>
                                        <p:tgtEl>
                                          <p:spTgt spid="9"/>
                                        </p:tgtEl>
                                        <p:attrNameLst>
                                          <p:attrName>r</p:attrName>
                                        </p:attrNameLst>
                                      </p:cBhvr>
                                    </p:animRot>
                                    <p:animRot by="-240000">
                                      <p:cBhvr>
                                        <p:cTn id="99" dur="200" fill="hold">
                                          <p:stCondLst>
                                            <p:cond delay="200"/>
                                          </p:stCondLst>
                                        </p:cTn>
                                        <p:tgtEl>
                                          <p:spTgt spid="9"/>
                                        </p:tgtEl>
                                        <p:attrNameLst>
                                          <p:attrName>r</p:attrName>
                                        </p:attrNameLst>
                                      </p:cBhvr>
                                    </p:animRot>
                                    <p:animRot by="240000">
                                      <p:cBhvr>
                                        <p:cTn id="100" dur="200" fill="hold">
                                          <p:stCondLst>
                                            <p:cond delay="400"/>
                                          </p:stCondLst>
                                        </p:cTn>
                                        <p:tgtEl>
                                          <p:spTgt spid="9"/>
                                        </p:tgtEl>
                                        <p:attrNameLst>
                                          <p:attrName>r</p:attrName>
                                        </p:attrNameLst>
                                      </p:cBhvr>
                                    </p:animRot>
                                    <p:animRot by="-240000">
                                      <p:cBhvr>
                                        <p:cTn id="101" dur="200" fill="hold">
                                          <p:stCondLst>
                                            <p:cond delay="600"/>
                                          </p:stCondLst>
                                        </p:cTn>
                                        <p:tgtEl>
                                          <p:spTgt spid="9"/>
                                        </p:tgtEl>
                                        <p:attrNameLst>
                                          <p:attrName>r</p:attrName>
                                        </p:attrNameLst>
                                      </p:cBhvr>
                                    </p:animRot>
                                    <p:animRot by="120000">
                                      <p:cBhvr>
                                        <p:cTn id="102" dur="200" fill="hold">
                                          <p:stCondLst>
                                            <p:cond delay="800"/>
                                          </p:stCondLst>
                                        </p:cTn>
                                        <p:tgtEl>
                                          <p:spTgt spid="9"/>
                                        </p:tgtEl>
                                        <p:attrNameLst>
                                          <p:attrName>r</p:attrName>
                                        </p:attrNameLst>
                                      </p:cBhvr>
                                    </p:animRot>
                                  </p:childTnLst>
                                </p:cTn>
                              </p:par>
                            </p:childTnLst>
                          </p:cTn>
                        </p:par>
                      </p:childTnLst>
                    </p:cTn>
                  </p:par>
                  <p:par>
                    <p:cTn id="103" fill="hold">
                      <p:stCondLst>
                        <p:cond delay="indefinite"/>
                      </p:stCondLst>
                      <p:childTnLst>
                        <p:par>
                          <p:cTn id="104" fill="hold">
                            <p:stCondLst>
                              <p:cond delay="0"/>
                            </p:stCondLst>
                            <p:childTnLst>
                              <p:par>
                                <p:cTn id="105" presetID="18" presetClass="entr" presetSubtype="12" fill="hold" grpId="0" nodeType="click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strips(downLeft)">
                                      <p:cBhvr>
                                        <p:cTn id="107" dur="500"/>
                                        <p:tgtEl>
                                          <p:spTgt spid="28"/>
                                        </p:tgtEl>
                                      </p:cBhvr>
                                    </p:animEffect>
                                  </p:childTnLst>
                                </p:cTn>
                              </p:par>
                              <p:par>
                                <p:cTn id="108" presetID="18" presetClass="entr" presetSubtype="12" fill="hold" grpId="0" nodeType="withEffect">
                                  <p:stCondLst>
                                    <p:cond delay="0"/>
                                  </p:stCondLst>
                                  <p:childTnLst>
                                    <p:set>
                                      <p:cBhvr>
                                        <p:cTn id="109" dur="1" fill="hold">
                                          <p:stCondLst>
                                            <p:cond delay="0"/>
                                          </p:stCondLst>
                                        </p:cTn>
                                        <p:tgtEl>
                                          <p:spTgt spid="22"/>
                                        </p:tgtEl>
                                        <p:attrNameLst>
                                          <p:attrName>style.visibility</p:attrName>
                                        </p:attrNameLst>
                                      </p:cBhvr>
                                      <p:to>
                                        <p:strVal val="visible"/>
                                      </p:to>
                                    </p:set>
                                    <p:animEffect transition="in" filter="strips(downLeft)">
                                      <p:cBhvr>
                                        <p:cTn id="11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p:bldP spid="9" grpId="0" animBg="1"/>
      <p:bldP spid="9" grpId="1" animBg="1"/>
      <p:bldP spid="12" grpId="0"/>
      <p:bldP spid="13" grpId="0" animBg="1"/>
      <p:bldP spid="14" grpId="0"/>
      <p:bldP spid="18" grpId="0" animBg="1"/>
      <p:bldP spid="22" grpId="0" animBg="1"/>
      <p:bldP spid="23" grpId="0" animBg="1"/>
      <p:bldP spid="24" grpId="0" animBg="1"/>
      <p:bldP spid="25" grpId="0"/>
      <p:bldP spid="26" grpId="0"/>
      <p:bldP spid="27" grpId="0"/>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rotWithShape="1">
          <a:blip r:embed="rId3">
            <a:duotone>
              <a:prstClr val="black"/>
              <a:schemeClr val="accent4">
                <a:tint val="45000"/>
                <a:satMod val="400000"/>
              </a:schemeClr>
            </a:duotone>
            <a:extLst>
              <a:ext uri="{BEBA8EAE-BF5A-486C-A8C5-ECC9F3942E4B}">
                <a14:imgProps xmlns:a14="http://schemas.microsoft.com/office/drawing/2010/main">
                  <a14:imgLayer r:embed="rId4">
                    <a14:imgEffect>
                      <a14:sharpenSoften amount="50000"/>
                    </a14:imgEffect>
                    <a14:imgEffect>
                      <a14:saturation sat="0"/>
                    </a14:imgEffect>
                    <a14:imgEffect>
                      <a14:brightnessContrast bright="-40000" contrast="40000"/>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pic>
        <p:nvPicPr>
          <p:cNvPr id="8" name="Kuva 7" descr="Kuva, joka sisältää kohteen henkilö, sisä, mies, pitäminen&#10;&#10;Kuvaus luotu automaattisesti">
            <a:extLst>
              <a:ext uri="{FF2B5EF4-FFF2-40B4-BE49-F238E27FC236}">
                <a16:creationId xmlns:a16="http://schemas.microsoft.com/office/drawing/2014/main" id="{9BD28A61-209D-5546-A212-20B9362045CD}"/>
              </a:ext>
            </a:extLst>
          </p:cNvPr>
          <p:cNvPicPr>
            <a:picLocks noChangeAspect="1"/>
          </p:cNvPicPr>
          <p:nvPr/>
        </p:nvPicPr>
        <p:blipFill rotWithShape="1">
          <a:blip r:embed="rId5">
            <a:alphaModFix amt="20000"/>
          </a:blip>
          <a:srcRect l="11712" r="32521"/>
          <a:stretch/>
        </p:blipFill>
        <p:spPr>
          <a:xfrm>
            <a:off x="5091546" y="619126"/>
            <a:ext cx="7100454" cy="6238874"/>
          </a:xfrm>
          <a:custGeom>
            <a:avLst/>
            <a:gdLst/>
            <a:ahLst/>
            <a:cxnLst/>
            <a:rect l="l" t="t" r="r" b="b"/>
            <a:pathLst>
              <a:path w="7100454" h="6238874">
                <a:moveTo>
                  <a:pt x="5221938" y="783"/>
                </a:moveTo>
                <a:cubicBezTo>
                  <a:pt x="5784158" y="15914"/>
                  <a:pt x="6301398" y="253541"/>
                  <a:pt x="6756828" y="979302"/>
                </a:cubicBezTo>
                <a:cubicBezTo>
                  <a:pt x="6870382" y="1160214"/>
                  <a:pt x="6969391" y="1352970"/>
                  <a:pt x="7057114" y="1554417"/>
                </a:cubicBezTo>
                <a:lnTo>
                  <a:pt x="7100454" y="1659685"/>
                </a:lnTo>
                <a:lnTo>
                  <a:pt x="7100454" y="6238874"/>
                </a:lnTo>
                <a:lnTo>
                  <a:pt x="0" y="6238874"/>
                </a:lnTo>
                <a:lnTo>
                  <a:pt x="14064" y="6003370"/>
                </a:lnTo>
                <a:cubicBezTo>
                  <a:pt x="69537" y="5262783"/>
                  <a:pt x="191580" y="4496548"/>
                  <a:pt x="334789" y="3724830"/>
                </a:cubicBezTo>
                <a:cubicBezTo>
                  <a:pt x="778352" y="1333290"/>
                  <a:pt x="2184944" y="696602"/>
                  <a:pt x="3836378" y="244282"/>
                </a:cubicBezTo>
                <a:cubicBezTo>
                  <a:pt x="4320163" y="111842"/>
                  <a:pt x="4784656" y="-10986"/>
                  <a:pt x="5221938" y="783"/>
                </a:cubicBezTo>
                <a:close/>
              </a:path>
            </a:pathLst>
          </a:custGeom>
        </p:spPr>
      </p:pic>
      <p:sp>
        <p:nvSpPr>
          <p:cNvPr id="2" name="Otsikko 1">
            <a:extLst>
              <a:ext uri="{FF2B5EF4-FFF2-40B4-BE49-F238E27FC236}">
                <a16:creationId xmlns:a16="http://schemas.microsoft.com/office/drawing/2014/main" id="{3AC99C5A-48B2-314F-AE44-665FC5B5DFF9}"/>
              </a:ext>
            </a:extLst>
          </p:cNvPr>
          <p:cNvSpPr>
            <a:spLocks noGrp="1"/>
          </p:cNvSpPr>
          <p:nvPr>
            <p:ph type="title"/>
          </p:nvPr>
        </p:nvSpPr>
        <p:spPr>
          <a:xfrm>
            <a:off x="646111" y="452718"/>
            <a:ext cx="9404723" cy="990599"/>
          </a:xfrm>
        </p:spPr>
        <p:txBody>
          <a:bodyPr/>
          <a:lstStyle/>
          <a:p>
            <a:r>
              <a:rPr lang="fi-FI" spc="300" dirty="0">
                <a:latin typeface="Calibri" panose="020F0502020204030204" pitchFamily="34" charset="0"/>
                <a:cs typeface="Calibri" panose="020F0502020204030204" pitchFamily="34" charset="0"/>
              </a:rPr>
              <a:t>KRIISIAPU</a:t>
            </a:r>
          </a:p>
        </p:txBody>
      </p:sp>
      <p:sp>
        <p:nvSpPr>
          <p:cNvPr id="3" name="Sisällön paikkamerkki 2">
            <a:extLst>
              <a:ext uri="{FF2B5EF4-FFF2-40B4-BE49-F238E27FC236}">
                <a16:creationId xmlns:a16="http://schemas.microsoft.com/office/drawing/2014/main" id="{44CE23CB-F1AD-6848-8154-BD6DFBABDCA2}"/>
              </a:ext>
            </a:extLst>
          </p:cNvPr>
          <p:cNvSpPr>
            <a:spLocks noGrp="1"/>
          </p:cNvSpPr>
          <p:nvPr>
            <p:ph idx="1"/>
          </p:nvPr>
        </p:nvSpPr>
        <p:spPr>
          <a:xfrm>
            <a:off x="1150448" y="1710606"/>
            <a:ext cx="8946541" cy="4188848"/>
          </a:xfrm>
        </p:spPr>
        <p:txBody>
          <a:bodyPr>
            <a:normAutofit/>
          </a:bodyPr>
          <a:lstStyle/>
          <a:p>
            <a:r>
              <a:rPr lang="fi-FI" dirty="0">
                <a:latin typeface="Calibri" panose="020F0502020204030204" pitchFamily="34" charset="0"/>
                <a:cs typeface="Calibri" panose="020F0502020204030204" pitchFamily="34" charset="0"/>
              </a:rPr>
              <a:t>Asiakkaan tullessa turvakodille hän on usein</a:t>
            </a:r>
          </a:p>
          <a:p>
            <a:pPr lvl="1"/>
            <a:r>
              <a:rPr lang="fi-FI" dirty="0">
                <a:latin typeface="Calibri" panose="020F0502020204030204" pitchFamily="34" charset="0"/>
                <a:cs typeface="Calibri" panose="020F0502020204030204" pitchFamily="34" charset="0"/>
              </a:rPr>
              <a:t>Kriisissä</a:t>
            </a:r>
          </a:p>
          <a:p>
            <a:pPr lvl="1"/>
            <a:r>
              <a:rPr lang="fi-FI" dirty="0">
                <a:latin typeface="Calibri" panose="020F0502020204030204" pitchFamily="34" charset="0"/>
                <a:cs typeface="Calibri" panose="020F0502020204030204" pitchFamily="34" charset="0"/>
              </a:rPr>
              <a:t>Kokenut traumaattisen tapahtuman </a:t>
            </a:r>
          </a:p>
          <a:p>
            <a:r>
              <a:rPr lang="fi-FI" dirty="0">
                <a:latin typeface="Calibri" panose="020F0502020204030204" pitchFamily="34" charset="0"/>
                <a:cs typeface="Calibri" panose="020F0502020204030204" pitchFamily="34" charset="0"/>
              </a:rPr>
              <a:t>Alkukartoituksen tekeminen</a:t>
            </a:r>
          </a:p>
          <a:p>
            <a:pPr lvl="1"/>
            <a:r>
              <a:rPr lang="fi-FI" dirty="0">
                <a:latin typeface="Calibri" panose="020F0502020204030204" pitchFamily="34" charset="0"/>
                <a:cs typeface="Calibri" panose="020F0502020204030204" pitchFamily="34" charset="0"/>
              </a:rPr>
              <a:t>Mitä tapahtunut ennen turvakodille tuloa? </a:t>
            </a:r>
          </a:p>
          <a:p>
            <a:pPr lvl="1"/>
            <a:r>
              <a:rPr lang="fi-FI" dirty="0">
                <a:latin typeface="Calibri" panose="020F0502020204030204" pitchFamily="34" charset="0"/>
                <a:cs typeface="Calibri" panose="020F0502020204030204" pitchFamily="34" charset="0"/>
              </a:rPr>
              <a:t>Kartoitetaan mahdolliset muut kotiin jääneet henkilöt ja perheenjäsenet, ja heidän riskinsä joutua väkivallan kohteeksi </a:t>
            </a:r>
          </a:p>
          <a:p>
            <a:pPr lvl="1"/>
            <a:r>
              <a:rPr lang="fi-FI" dirty="0">
                <a:latin typeface="Calibri" panose="020F0502020204030204" pitchFamily="34" charset="0"/>
                <a:cs typeface="Calibri" panose="020F0502020204030204" pitchFamily="34" charset="0"/>
              </a:rPr>
              <a:t>Alaikäisistä lapsista tehdään aina lastensuojeluilmoitus </a:t>
            </a:r>
          </a:p>
          <a:p>
            <a:r>
              <a:rPr lang="fi-FI" dirty="0">
                <a:latin typeface="Calibri" panose="020F0502020204030204" pitchFamily="34" charset="0"/>
                <a:cs typeface="Calibri" panose="020F0502020204030204" pitchFamily="34" charset="0"/>
              </a:rPr>
              <a:t>Ruokaa, lepoa, keskusteluavun varmistaminen</a:t>
            </a:r>
          </a:p>
          <a:p>
            <a:r>
              <a:rPr lang="fi-FI" dirty="0">
                <a:latin typeface="Calibri" panose="020F0502020204030204" pitchFamily="34" charset="0"/>
                <a:cs typeface="Calibri" panose="020F0502020204030204" pitchFamily="34" charset="0"/>
              </a:rPr>
              <a:t>Lasten huomioiminen </a:t>
            </a:r>
          </a:p>
          <a:p>
            <a:pPr marL="0" indent="0">
              <a:buNone/>
            </a:pPr>
            <a:endParaRPr lang="fi-FI" dirty="0">
              <a:latin typeface="Calibri" panose="020F0502020204030204" pitchFamily="34" charset="0"/>
              <a:cs typeface="Calibri" panose="020F0502020204030204" pitchFamily="34" charset="0"/>
            </a:endParaRPr>
          </a:p>
        </p:txBody>
      </p:sp>
      <p:pic>
        <p:nvPicPr>
          <p:cNvPr id="10" name="Kuva 9">
            <a:extLst>
              <a:ext uri="{FF2B5EF4-FFF2-40B4-BE49-F238E27FC236}">
                <a16:creationId xmlns:a16="http://schemas.microsoft.com/office/drawing/2014/main" id="{EAC0EB58-5CBB-8C4C-BBE1-3DE8D6EE2337}"/>
              </a:ext>
            </a:extLst>
          </p:cNvPr>
          <p:cNvPicPr>
            <a:picLocks noChangeAspect="1"/>
          </p:cNvPicPr>
          <p:nvPr/>
        </p:nvPicPr>
        <p:blipFill>
          <a:blip r:embed="rId6"/>
          <a:stretch>
            <a:fillRect/>
          </a:stretch>
        </p:blipFill>
        <p:spPr>
          <a:xfrm>
            <a:off x="158750" y="5675168"/>
            <a:ext cx="1983397" cy="1074802"/>
          </a:xfrm>
          <a:prstGeom prst="rect">
            <a:avLst/>
          </a:prstGeom>
        </p:spPr>
      </p:pic>
      <p:pic>
        <p:nvPicPr>
          <p:cNvPr id="11" name="Kuva 10" descr="Kuva, joka sisältää kohteen peli&#10;&#10;Kuvaus luotu automaattisesti">
            <a:extLst>
              <a:ext uri="{FF2B5EF4-FFF2-40B4-BE49-F238E27FC236}">
                <a16:creationId xmlns:a16="http://schemas.microsoft.com/office/drawing/2014/main" id="{BE082120-8D9F-484F-AD1B-A970397B61EE}"/>
              </a:ext>
            </a:extLst>
          </p:cNvPr>
          <p:cNvPicPr>
            <a:picLocks noChangeAspect="1"/>
          </p:cNvPicPr>
          <p:nvPr/>
        </p:nvPicPr>
        <p:blipFill>
          <a:blip r:embed="rId7"/>
          <a:stretch>
            <a:fillRect/>
          </a:stretch>
        </p:blipFill>
        <p:spPr>
          <a:xfrm>
            <a:off x="2276131" y="6166744"/>
            <a:ext cx="1425714" cy="691255"/>
          </a:xfrm>
          <a:prstGeom prst="rect">
            <a:avLst/>
          </a:prstGeom>
        </p:spPr>
      </p:pic>
    </p:spTree>
    <p:extLst>
      <p:ext uri="{BB962C8B-B14F-4D97-AF65-F5344CB8AC3E}">
        <p14:creationId xmlns:p14="http://schemas.microsoft.com/office/powerpoint/2010/main" val="35780354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rotWithShape="1">
          <a:blip r:embed="rId3">
            <a:duotone>
              <a:prstClr val="black"/>
              <a:schemeClr val="accent4">
                <a:tint val="45000"/>
                <a:satMod val="400000"/>
              </a:schemeClr>
            </a:duotone>
            <a:extLst>
              <a:ext uri="{BEBA8EAE-BF5A-486C-A8C5-ECC9F3942E4B}">
                <a14:imgProps xmlns:a14="http://schemas.microsoft.com/office/drawing/2010/main">
                  <a14:imgLayer r:embed="rId4">
                    <a14:imgEffect>
                      <a14:sharpenSoften amount="50000"/>
                    </a14:imgEffect>
                    <a14:imgEffect>
                      <a14:saturation sat="0"/>
                    </a14:imgEffect>
                    <a14:imgEffect>
                      <a14:brightnessContrast bright="-40000" contrast="40000"/>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pic>
        <p:nvPicPr>
          <p:cNvPr id="8" name="Kuva 7" descr="Kuva, joka sisältää kohteen henkilö, sisä, mies, pitäminen&#10;&#10;Kuvaus luotu automaattisesti">
            <a:extLst>
              <a:ext uri="{FF2B5EF4-FFF2-40B4-BE49-F238E27FC236}">
                <a16:creationId xmlns:a16="http://schemas.microsoft.com/office/drawing/2014/main" id="{9BD28A61-209D-5546-A212-20B9362045CD}"/>
              </a:ext>
            </a:extLst>
          </p:cNvPr>
          <p:cNvPicPr>
            <a:picLocks noChangeAspect="1"/>
          </p:cNvPicPr>
          <p:nvPr/>
        </p:nvPicPr>
        <p:blipFill rotWithShape="1">
          <a:blip r:embed="rId5">
            <a:alphaModFix amt="20000"/>
          </a:blip>
          <a:srcRect l="11712" r="32521"/>
          <a:stretch/>
        </p:blipFill>
        <p:spPr>
          <a:xfrm>
            <a:off x="5091546" y="619125"/>
            <a:ext cx="7100454" cy="6238874"/>
          </a:xfrm>
          <a:custGeom>
            <a:avLst/>
            <a:gdLst/>
            <a:ahLst/>
            <a:cxnLst/>
            <a:rect l="l" t="t" r="r" b="b"/>
            <a:pathLst>
              <a:path w="7100454" h="6238874">
                <a:moveTo>
                  <a:pt x="5221938" y="783"/>
                </a:moveTo>
                <a:cubicBezTo>
                  <a:pt x="5784158" y="15914"/>
                  <a:pt x="6301398" y="253541"/>
                  <a:pt x="6756828" y="979302"/>
                </a:cubicBezTo>
                <a:cubicBezTo>
                  <a:pt x="6870382" y="1160214"/>
                  <a:pt x="6969391" y="1352970"/>
                  <a:pt x="7057114" y="1554417"/>
                </a:cubicBezTo>
                <a:lnTo>
                  <a:pt x="7100454" y="1659685"/>
                </a:lnTo>
                <a:lnTo>
                  <a:pt x="7100454" y="6238874"/>
                </a:lnTo>
                <a:lnTo>
                  <a:pt x="0" y="6238874"/>
                </a:lnTo>
                <a:lnTo>
                  <a:pt x="14064" y="6003370"/>
                </a:lnTo>
                <a:cubicBezTo>
                  <a:pt x="69537" y="5262783"/>
                  <a:pt x="191580" y="4496548"/>
                  <a:pt x="334789" y="3724830"/>
                </a:cubicBezTo>
                <a:cubicBezTo>
                  <a:pt x="778352" y="1333290"/>
                  <a:pt x="2184944" y="696602"/>
                  <a:pt x="3836378" y="244282"/>
                </a:cubicBezTo>
                <a:cubicBezTo>
                  <a:pt x="4320163" y="111842"/>
                  <a:pt x="4784656" y="-10986"/>
                  <a:pt x="5221938" y="783"/>
                </a:cubicBezTo>
                <a:close/>
              </a:path>
            </a:pathLst>
          </a:custGeom>
        </p:spPr>
      </p:pic>
      <p:sp>
        <p:nvSpPr>
          <p:cNvPr id="2" name="Otsikko 1">
            <a:extLst>
              <a:ext uri="{FF2B5EF4-FFF2-40B4-BE49-F238E27FC236}">
                <a16:creationId xmlns:a16="http://schemas.microsoft.com/office/drawing/2014/main" id="{3AC99C5A-48B2-314F-AE44-665FC5B5DFF9}"/>
              </a:ext>
            </a:extLst>
          </p:cNvPr>
          <p:cNvSpPr>
            <a:spLocks noGrp="1"/>
          </p:cNvSpPr>
          <p:nvPr>
            <p:ph type="title"/>
          </p:nvPr>
        </p:nvSpPr>
        <p:spPr>
          <a:xfrm>
            <a:off x="646111" y="452718"/>
            <a:ext cx="9404723" cy="990599"/>
          </a:xfrm>
        </p:spPr>
        <p:txBody>
          <a:bodyPr/>
          <a:lstStyle/>
          <a:p>
            <a:r>
              <a:rPr lang="fi-FI" spc="300" dirty="0">
                <a:latin typeface="Calibri" panose="020F0502020204030204" pitchFamily="34" charset="0"/>
                <a:cs typeface="Calibri" panose="020F0502020204030204" pitchFamily="34" charset="0"/>
              </a:rPr>
              <a:t>TURVAKOTIJAKSO</a:t>
            </a:r>
          </a:p>
        </p:txBody>
      </p:sp>
      <p:sp>
        <p:nvSpPr>
          <p:cNvPr id="3" name="Sisällön paikkamerkki 2">
            <a:extLst>
              <a:ext uri="{FF2B5EF4-FFF2-40B4-BE49-F238E27FC236}">
                <a16:creationId xmlns:a16="http://schemas.microsoft.com/office/drawing/2014/main" id="{44CE23CB-F1AD-6848-8154-BD6DFBABDCA2}"/>
              </a:ext>
            </a:extLst>
          </p:cNvPr>
          <p:cNvSpPr>
            <a:spLocks noGrp="1"/>
          </p:cNvSpPr>
          <p:nvPr>
            <p:ph idx="1"/>
          </p:nvPr>
        </p:nvSpPr>
        <p:spPr>
          <a:xfrm>
            <a:off x="1150449" y="1710606"/>
            <a:ext cx="4712470" cy="4188848"/>
          </a:xfrm>
        </p:spPr>
        <p:txBody>
          <a:bodyPr>
            <a:normAutofit lnSpcReduction="10000"/>
          </a:bodyPr>
          <a:lstStyle/>
          <a:p>
            <a:r>
              <a:rPr lang="fi-FI" dirty="0">
                <a:latin typeface="Calibri" panose="020F0502020204030204" pitchFamily="34" charset="0"/>
                <a:cs typeface="Calibri" panose="020F0502020204030204" pitchFamily="34" charset="0"/>
              </a:rPr>
              <a:t>Ensiarvio</a:t>
            </a:r>
          </a:p>
          <a:p>
            <a:r>
              <a:rPr lang="fi-FI" dirty="0">
                <a:latin typeface="Calibri" panose="020F0502020204030204" pitchFamily="34" charset="0"/>
                <a:cs typeface="Calibri" panose="020F0502020204030204" pitchFamily="34" charset="0"/>
              </a:rPr>
              <a:t>MARAK – riskinarviointi </a:t>
            </a:r>
          </a:p>
          <a:p>
            <a:r>
              <a:rPr lang="fi-FI" dirty="0">
                <a:latin typeface="Calibri" panose="020F0502020204030204" pitchFamily="34" charset="0"/>
                <a:cs typeface="Calibri" panose="020F0502020204030204" pitchFamily="34" charset="0"/>
              </a:rPr>
              <a:t>Palvelusuunnitelma </a:t>
            </a:r>
          </a:p>
          <a:p>
            <a:pPr lvl="1"/>
            <a:r>
              <a:rPr lang="fi-FI" dirty="0">
                <a:latin typeface="Calibri" panose="020F0502020204030204" pitchFamily="34" charset="0"/>
                <a:cs typeface="Calibri" panose="020F0502020204030204" pitchFamily="34" charset="0"/>
              </a:rPr>
              <a:t>Kokonaistilanteen kartoitus ja tuen tarve</a:t>
            </a:r>
          </a:p>
          <a:p>
            <a:r>
              <a:rPr lang="fi-FI" dirty="0">
                <a:latin typeface="Calibri" panose="020F0502020204030204" pitchFamily="34" charset="0"/>
                <a:cs typeface="Calibri" panose="020F0502020204030204" pitchFamily="34" charset="0"/>
              </a:rPr>
              <a:t>Väkivaltatyö</a:t>
            </a:r>
          </a:p>
          <a:p>
            <a:pPr lvl="1"/>
            <a:r>
              <a:rPr lang="fi-FI" dirty="0">
                <a:latin typeface="Calibri" panose="020F0502020204030204" pitchFamily="34" charset="0"/>
                <a:cs typeface="Calibri" panose="020F0502020204030204" pitchFamily="34" charset="0"/>
              </a:rPr>
              <a:t>Väkivaltakokemusten käsittely</a:t>
            </a:r>
          </a:p>
          <a:p>
            <a:pPr lvl="1"/>
            <a:r>
              <a:rPr lang="fi-FI" dirty="0">
                <a:latin typeface="Calibri" panose="020F0502020204030204" pitchFamily="34" charset="0"/>
                <a:cs typeface="Calibri" panose="020F0502020204030204" pitchFamily="34" charset="0"/>
              </a:rPr>
              <a:t>Tieto lähisuhdeväkivallasta</a:t>
            </a:r>
          </a:p>
          <a:p>
            <a:r>
              <a:rPr lang="fi-FI" dirty="0">
                <a:latin typeface="Calibri" panose="020F0502020204030204" pitchFamily="34" charset="0"/>
                <a:cs typeface="Calibri" panose="020F0502020204030204" pitchFamily="34" charset="0"/>
              </a:rPr>
              <a:t>Käytännön apu ja tuki</a:t>
            </a:r>
          </a:p>
          <a:p>
            <a:r>
              <a:rPr lang="fi-FI" dirty="0">
                <a:latin typeface="Calibri" panose="020F0502020204030204" pitchFamily="34" charset="0"/>
                <a:cs typeface="Calibri" panose="020F0502020204030204" pitchFamily="34" charset="0"/>
              </a:rPr>
              <a:t>Suunnitelma turvakodin jälkeiselle ajalle</a:t>
            </a:r>
          </a:p>
          <a:p>
            <a:r>
              <a:rPr lang="fi-FI" dirty="0">
                <a:latin typeface="Calibri" panose="020F0502020204030204" pitchFamily="34" charset="0"/>
                <a:cs typeface="Calibri" panose="020F0502020204030204" pitchFamily="34" charset="0"/>
              </a:rPr>
              <a:t>Turvasuunnitelma ja palaute </a:t>
            </a:r>
          </a:p>
          <a:p>
            <a:pPr marL="0" indent="0">
              <a:buNone/>
            </a:pPr>
            <a:endParaRPr lang="fi-FI" dirty="0">
              <a:latin typeface="Calibri" panose="020F0502020204030204" pitchFamily="34" charset="0"/>
              <a:cs typeface="Calibri" panose="020F0502020204030204" pitchFamily="34" charset="0"/>
            </a:endParaRPr>
          </a:p>
        </p:txBody>
      </p:sp>
      <p:pic>
        <p:nvPicPr>
          <p:cNvPr id="10" name="Kuva 9">
            <a:extLst>
              <a:ext uri="{FF2B5EF4-FFF2-40B4-BE49-F238E27FC236}">
                <a16:creationId xmlns:a16="http://schemas.microsoft.com/office/drawing/2014/main" id="{EAC0EB58-5CBB-8C4C-BBE1-3DE8D6EE2337}"/>
              </a:ext>
            </a:extLst>
          </p:cNvPr>
          <p:cNvPicPr>
            <a:picLocks noChangeAspect="1"/>
          </p:cNvPicPr>
          <p:nvPr/>
        </p:nvPicPr>
        <p:blipFill>
          <a:blip r:embed="rId6"/>
          <a:stretch>
            <a:fillRect/>
          </a:stretch>
        </p:blipFill>
        <p:spPr>
          <a:xfrm>
            <a:off x="158750" y="5675168"/>
            <a:ext cx="1983397" cy="1074802"/>
          </a:xfrm>
          <a:prstGeom prst="rect">
            <a:avLst/>
          </a:prstGeom>
        </p:spPr>
      </p:pic>
      <p:pic>
        <p:nvPicPr>
          <p:cNvPr id="11" name="Kuva 10" descr="Kuva, joka sisältää kohteen peli&#10;&#10;Kuvaus luotu automaattisesti">
            <a:extLst>
              <a:ext uri="{FF2B5EF4-FFF2-40B4-BE49-F238E27FC236}">
                <a16:creationId xmlns:a16="http://schemas.microsoft.com/office/drawing/2014/main" id="{BE082120-8D9F-484F-AD1B-A970397B61EE}"/>
              </a:ext>
            </a:extLst>
          </p:cNvPr>
          <p:cNvPicPr>
            <a:picLocks noChangeAspect="1"/>
          </p:cNvPicPr>
          <p:nvPr/>
        </p:nvPicPr>
        <p:blipFill>
          <a:blip r:embed="rId7"/>
          <a:stretch>
            <a:fillRect/>
          </a:stretch>
        </p:blipFill>
        <p:spPr>
          <a:xfrm>
            <a:off x="2276131" y="6166744"/>
            <a:ext cx="1425714" cy="691255"/>
          </a:xfrm>
          <a:prstGeom prst="rect">
            <a:avLst/>
          </a:prstGeom>
        </p:spPr>
      </p:pic>
      <p:sp>
        <p:nvSpPr>
          <p:cNvPr id="4" name="Tekstiruutu 3">
            <a:extLst>
              <a:ext uri="{FF2B5EF4-FFF2-40B4-BE49-F238E27FC236}">
                <a16:creationId xmlns:a16="http://schemas.microsoft.com/office/drawing/2014/main" id="{05579C87-0BBE-4DC9-B896-F89CE8D61FF0}"/>
              </a:ext>
            </a:extLst>
          </p:cNvPr>
          <p:cNvSpPr txBox="1"/>
          <p:nvPr/>
        </p:nvSpPr>
        <p:spPr>
          <a:xfrm>
            <a:off x="7584141" y="2881700"/>
            <a:ext cx="4240306" cy="1477328"/>
          </a:xfrm>
          <a:prstGeom prst="rect">
            <a:avLst/>
          </a:prstGeom>
          <a:noFill/>
        </p:spPr>
        <p:txBody>
          <a:bodyPr wrap="square" rtlCol="0">
            <a:spAutoFit/>
          </a:bodyPr>
          <a:lstStyle/>
          <a:p>
            <a:r>
              <a:rPr lang="fi-FI" dirty="0">
                <a:latin typeface="Calibri" panose="020F0502020204030204" pitchFamily="34" charset="0"/>
                <a:cs typeface="Calibri" panose="020F0502020204030204" pitchFamily="34" charset="0"/>
              </a:rPr>
              <a:t>Asiakkuuden kesto on yksilöllinen</a:t>
            </a:r>
          </a:p>
          <a:p>
            <a:pPr marL="285750" indent="-285750">
              <a:buFont typeface="Wingdings" panose="05000000000000000000" pitchFamily="2" charset="2"/>
              <a:buChar char="Ø"/>
            </a:pPr>
            <a:r>
              <a:rPr lang="fi-FI" dirty="0">
                <a:latin typeface="Calibri" panose="020F0502020204030204" pitchFamily="34" charset="0"/>
                <a:cs typeface="Calibri" panose="020F0502020204030204" pitchFamily="34" charset="0"/>
              </a:rPr>
              <a:t>Turvallisuus</a:t>
            </a:r>
          </a:p>
          <a:p>
            <a:pPr marL="285750" indent="-285750">
              <a:buFont typeface="Wingdings" panose="05000000000000000000" pitchFamily="2" charset="2"/>
              <a:buChar char="Ø"/>
            </a:pPr>
            <a:r>
              <a:rPr lang="fi-FI" dirty="0">
                <a:latin typeface="Calibri" panose="020F0502020204030204" pitchFamily="34" charset="0"/>
                <a:cs typeface="Calibri" panose="020F0502020204030204" pitchFamily="34" charset="0"/>
              </a:rPr>
              <a:t>Arjesta selviytyminen</a:t>
            </a:r>
          </a:p>
          <a:p>
            <a:pPr marL="285750" indent="-285750">
              <a:buFont typeface="Wingdings" panose="05000000000000000000" pitchFamily="2" charset="2"/>
              <a:buChar char="Ø"/>
            </a:pPr>
            <a:r>
              <a:rPr lang="fi-FI" dirty="0">
                <a:latin typeface="Calibri" panose="020F0502020204030204" pitchFamily="34" charset="0"/>
                <a:cs typeface="Calibri" panose="020F0502020204030204" pitchFamily="34" charset="0"/>
              </a:rPr>
              <a:t>Tukitoimet ja palvelut</a:t>
            </a:r>
          </a:p>
          <a:p>
            <a:endParaRPr lang="fi-FI"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23450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rotWithShape="1">
          <a:blip r:embed="rId3">
            <a:duotone>
              <a:prstClr val="black"/>
              <a:schemeClr val="accent4">
                <a:tint val="45000"/>
                <a:satMod val="400000"/>
              </a:schemeClr>
            </a:duotone>
            <a:extLst>
              <a:ext uri="{BEBA8EAE-BF5A-486C-A8C5-ECC9F3942E4B}">
                <a14:imgProps xmlns:a14="http://schemas.microsoft.com/office/drawing/2010/main">
                  <a14:imgLayer r:embed="rId4">
                    <a14:imgEffect>
                      <a14:sharpenSoften amount="50000"/>
                    </a14:imgEffect>
                    <a14:imgEffect>
                      <a14:saturation sat="0"/>
                    </a14:imgEffect>
                    <a14:imgEffect>
                      <a14:brightnessContrast bright="-40000" contrast="40000"/>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pic>
        <p:nvPicPr>
          <p:cNvPr id="8" name="Kuva 7" descr="Kuva, joka sisältää kohteen henkilö, sisä, mies, pitäminen&#10;&#10;Kuvaus luotu automaattisesti">
            <a:extLst>
              <a:ext uri="{FF2B5EF4-FFF2-40B4-BE49-F238E27FC236}">
                <a16:creationId xmlns:a16="http://schemas.microsoft.com/office/drawing/2014/main" id="{9BD28A61-209D-5546-A212-20B9362045CD}"/>
              </a:ext>
            </a:extLst>
          </p:cNvPr>
          <p:cNvPicPr>
            <a:picLocks noChangeAspect="1"/>
          </p:cNvPicPr>
          <p:nvPr/>
        </p:nvPicPr>
        <p:blipFill rotWithShape="1">
          <a:blip r:embed="rId5">
            <a:alphaModFix amt="20000"/>
          </a:blip>
          <a:srcRect l="11712" r="32521"/>
          <a:stretch/>
        </p:blipFill>
        <p:spPr>
          <a:xfrm>
            <a:off x="5091546" y="619126"/>
            <a:ext cx="7100454" cy="6238874"/>
          </a:xfrm>
          <a:custGeom>
            <a:avLst/>
            <a:gdLst/>
            <a:ahLst/>
            <a:cxnLst/>
            <a:rect l="l" t="t" r="r" b="b"/>
            <a:pathLst>
              <a:path w="7100454" h="6238874">
                <a:moveTo>
                  <a:pt x="5221938" y="783"/>
                </a:moveTo>
                <a:cubicBezTo>
                  <a:pt x="5784158" y="15914"/>
                  <a:pt x="6301398" y="253541"/>
                  <a:pt x="6756828" y="979302"/>
                </a:cubicBezTo>
                <a:cubicBezTo>
                  <a:pt x="6870382" y="1160214"/>
                  <a:pt x="6969391" y="1352970"/>
                  <a:pt x="7057114" y="1554417"/>
                </a:cubicBezTo>
                <a:lnTo>
                  <a:pt x="7100454" y="1659685"/>
                </a:lnTo>
                <a:lnTo>
                  <a:pt x="7100454" y="6238874"/>
                </a:lnTo>
                <a:lnTo>
                  <a:pt x="0" y="6238874"/>
                </a:lnTo>
                <a:lnTo>
                  <a:pt x="14064" y="6003370"/>
                </a:lnTo>
                <a:cubicBezTo>
                  <a:pt x="69537" y="5262783"/>
                  <a:pt x="191580" y="4496548"/>
                  <a:pt x="334789" y="3724830"/>
                </a:cubicBezTo>
                <a:cubicBezTo>
                  <a:pt x="778352" y="1333290"/>
                  <a:pt x="2184944" y="696602"/>
                  <a:pt x="3836378" y="244282"/>
                </a:cubicBezTo>
                <a:cubicBezTo>
                  <a:pt x="4320163" y="111842"/>
                  <a:pt x="4784656" y="-10986"/>
                  <a:pt x="5221938" y="783"/>
                </a:cubicBezTo>
                <a:close/>
              </a:path>
            </a:pathLst>
          </a:custGeom>
        </p:spPr>
      </p:pic>
      <p:sp>
        <p:nvSpPr>
          <p:cNvPr id="2" name="Otsikko 1">
            <a:extLst>
              <a:ext uri="{FF2B5EF4-FFF2-40B4-BE49-F238E27FC236}">
                <a16:creationId xmlns:a16="http://schemas.microsoft.com/office/drawing/2014/main" id="{3AC99C5A-48B2-314F-AE44-665FC5B5DFF9}"/>
              </a:ext>
            </a:extLst>
          </p:cNvPr>
          <p:cNvSpPr>
            <a:spLocks noGrp="1"/>
          </p:cNvSpPr>
          <p:nvPr>
            <p:ph type="title"/>
          </p:nvPr>
        </p:nvSpPr>
        <p:spPr>
          <a:xfrm>
            <a:off x="646111" y="452718"/>
            <a:ext cx="9404723" cy="990599"/>
          </a:xfrm>
        </p:spPr>
        <p:txBody>
          <a:bodyPr/>
          <a:lstStyle/>
          <a:p>
            <a:r>
              <a:rPr lang="fi-FI" spc="300" dirty="0">
                <a:latin typeface="Calibri" panose="020F0502020204030204" pitchFamily="34" charset="0"/>
                <a:cs typeface="Calibri" panose="020F0502020204030204" pitchFamily="34" charset="0"/>
              </a:rPr>
              <a:t>JOENSUUN TURVAKOTI</a:t>
            </a:r>
          </a:p>
        </p:txBody>
      </p:sp>
      <p:sp>
        <p:nvSpPr>
          <p:cNvPr id="3" name="Sisällön paikkamerkki 2">
            <a:extLst>
              <a:ext uri="{FF2B5EF4-FFF2-40B4-BE49-F238E27FC236}">
                <a16:creationId xmlns:a16="http://schemas.microsoft.com/office/drawing/2014/main" id="{44CE23CB-F1AD-6848-8154-BD6DFBABDCA2}"/>
              </a:ext>
            </a:extLst>
          </p:cNvPr>
          <p:cNvSpPr>
            <a:spLocks noGrp="1"/>
          </p:cNvSpPr>
          <p:nvPr>
            <p:ph idx="1"/>
          </p:nvPr>
        </p:nvSpPr>
        <p:spPr>
          <a:xfrm>
            <a:off x="1150448" y="1710606"/>
            <a:ext cx="8946541" cy="4188848"/>
          </a:xfrm>
        </p:spPr>
        <p:txBody>
          <a:bodyPr>
            <a:normAutofit lnSpcReduction="10000"/>
          </a:bodyPr>
          <a:lstStyle/>
          <a:p>
            <a:r>
              <a:rPr lang="fi-FI" sz="1800" dirty="0">
                <a:latin typeface="Calibri" panose="020F0502020204030204" pitchFamily="34" charset="0"/>
                <a:cs typeface="Calibri" panose="020F0502020204030204" pitchFamily="34" charset="0"/>
              </a:rPr>
              <a:t>7 perhepaikkaa</a:t>
            </a:r>
          </a:p>
          <a:p>
            <a:r>
              <a:rPr lang="fi-FI" sz="1800" dirty="0">
                <a:latin typeface="Calibri" panose="020F0502020204030204" pitchFamily="34" charset="0"/>
                <a:cs typeface="Calibri" panose="020F0502020204030204" pitchFamily="34" charset="0"/>
              </a:rPr>
              <a:t>Palveluesimies + 7 turvakodin ohjaajaa</a:t>
            </a:r>
          </a:p>
          <a:p>
            <a:r>
              <a:rPr lang="fi-FI" sz="1800" dirty="0">
                <a:latin typeface="Calibri" panose="020F0502020204030204" pitchFamily="34" charset="0"/>
                <a:cs typeface="Calibri" panose="020F0502020204030204" pitchFamily="34" charset="0"/>
              </a:rPr>
              <a:t>Jokaisella asiakkaalla / perheellä on oma huone</a:t>
            </a:r>
          </a:p>
          <a:p>
            <a:r>
              <a:rPr lang="fi-FI" sz="1800" dirty="0">
                <a:latin typeface="Calibri" panose="020F0502020204030204" pitchFamily="34" charset="0"/>
                <a:cs typeface="Calibri" panose="020F0502020204030204" pitchFamily="34" charset="0"/>
              </a:rPr>
              <a:t>Asiakkaiden määrä </a:t>
            </a:r>
          </a:p>
          <a:p>
            <a:pPr lvl="1"/>
            <a:r>
              <a:rPr lang="fi-FI" dirty="0">
                <a:latin typeface="Calibri" panose="020F0502020204030204" pitchFamily="34" charset="0"/>
                <a:cs typeface="Calibri" panose="020F0502020204030204" pitchFamily="34" charset="0"/>
              </a:rPr>
              <a:t>2017 – 162 kpl </a:t>
            </a:r>
          </a:p>
          <a:p>
            <a:pPr lvl="1"/>
            <a:r>
              <a:rPr lang="fi-FI" dirty="0">
                <a:latin typeface="Calibri" panose="020F0502020204030204" pitchFamily="34" charset="0"/>
                <a:cs typeface="Calibri" panose="020F0502020204030204" pitchFamily="34" charset="0"/>
              </a:rPr>
              <a:t>2018 – 174 kpl </a:t>
            </a:r>
          </a:p>
          <a:p>
            <a:pPr lvl="1"/>
            <a:r>
              <a:rPr lang="fi-FI" dirty="0">
                <a:latin typeface="Calibri" panose="020F0502020204030204" pitchFamily="34" charset="0"/>
                <a:cs typeface="Calibri" panose="020F0502020204030204" pitchFamily="34" charset="0"/>
              </a:rPr>
              <a:t>2019 – 165 kpl </a:t>
            </a:r>
          </a:p>
          <a:p>
            <a:pPr lvl="1"/>
            <a:r>
              <a:rPr lang="fi-FI" dirty="0">
                <a:latin typeface="Calibri" panose="020F0502020204030204" pitchFamily="34" charset="0"/>
                <a:cs typeface="Calibri" panose="020F0502020204030204" pitchFamily="34" charset="0"/>
              </a:rPr>
              <a:t>2020 – 128 kpl</a:t>
            </a:r>
          </a:p>
          <a:p>
            <a:r>
              <a:rPr lang="fi-FI" sz="1800" dirty="0">
                <a:latin typeface="Calibri" panose="020F0502020204030204" pitchFamily="34" charset="0"/>
                <a:cs typeface="Calibri" panose="020F0502020204030204" pitchFamily="34" charset="0"/>
              </a:rPr>
              <a:t>N. 40 % asiakkaista lapsia</a:t>
            </a:r>
          </a:p>
          <a:p>
            <a:r>
              <a:rPr lang="fi-FI" sz="1800" dirty="0">
                <a:latin typeface="Calibri" panose="020F0502020204030204" pitchFamily="34" charset="0"/>
                <a:cs typeface="Calibri" panose="020F0502020204030204" pitchFamily="34" charset="0"/>
              </a:rPr>
              <a:t>Kolmas osa yksin tulevia aikuisia </a:t>
            </a:r>
          </a:p>
          <a:p>
            <a:r>
              <a:rPr lang="fi-FI" sz="1800" dirty="0">
                <a:latin typeface="Calibri" panose="020F0502020204030204" pitchFamily="34" charset="0"/>
                <a:cs typeface="Calibri" panose="020F0502020204030204" pitchFamily="34" charset="0"/>
              </a:rPr>
              <a:t>Kuopio, Imatra ja Mikkeli lähimmät turvakodit, jonne ohjataan asiakas, jos Joensuu täynnä</a:t>
            </a:r>
          </a:p>
        </p:txBody>
      </p:sp>
      <p:pic>
        <p:nvPicPr>
          <p:cNvPr id="10" name="Kuva 9">
            <a:extLst>
              <a:ext uri="{FF2B5EF4-FFF2-40B4-BE49-F238E27FC236}">
                <a16:creationId xmlns:a16="http://schemas.microsoft.com/office/drawing/2014/main" id="{EAC0EB58-5CBB-8C4C-BBE1-3DE8D6EE2337}"/>
              </a:ext>
            </a:extLst>
          </p:cNvPr>
          <p:cNvPicPr>
            <a:picLocks noChangeAspect="1"/>
          </p:cNvPicPr>
          <p:nvPr/>
        </p:nvPicPr>
        <p:blipFill>
          <a:blip r:embed="rId6"/>
          <a:stretch>
            <a:fillRect/>
          </a:stretch>
        </p:blipFill>
        <p:spPr>
          <a:xfrm>
            <a:off x="158750" y="5675168"/>
            <a:ext cx="1983397" cy="1074802"/>
          </a:xfrm>
          <a:prstGeom prst="rect">
            <a:avLst/>
          </a:prstGeom>
        </p:spPr>
      </p:pic>
      <p:pic>
        <p:nvPicPr>
          <p:cNvPr id="11" name="Kuva 10" descr="Kuva, joka sisältää kohteen peli&#10;&#10;Kuvaus luotu automaattisesti">
            <a:extLst>
              <a:ext uri="{FF2B5EF4-FFF2-40B4-BE49-F238E27FC236}">
                <a16:creationId xmlns:a16="http://schemas.microsoft.com/office/drawing/2014/main" id="{BE082120-8D9F-484F-AD1B-A970397B61EE}"/>
              </a:ext>
            </a:extLst>
          </p:cNvPr>
          <p:cNvPicPr>
            <a:picLocks noChangeAspect="1"/>
          </p:cNvPicPr>
          <p:nvPr/>
        </p:nvPicPr>
        <p:blipFill>
          <a:blip r:embed="rId7"/>
          <a:stretch>
            <a:fillRect/>
          </a:stretch>
        </p:blipFill>
        <p:spPr>
          <a:xfrm>
            <a:off x="2276131" y="6166744"/>
            <a:ext cx="1425714" cy="691255"/>
          </a:xfrm>
          <a:prstGeom prst="rect">
            <a:avLst/>
          </a:prstGeom>
        </p:spPr>
      </p:pic>
      <p:sp>
        <p:nvSpPr>
          <p:cNvPr id="4" name="Tekstiruutu 3">
            <a:extLst>
              <a:ext uri="{FF2B5EF4-FFF2-40B4-BE49-F238E27FC236}">
                <a16:creationId xmlns:a16="http://schemas.microsoft.com/office/drawing/2014/main" id="{918009D4-906C-9045-BB87-87ECB0A87977}"/>
              </a:ext>
            </a:extLst>
          </p:cNvPr>
          <p:cNvSpPr txBox="1"/>
          <p:nvPr/>
        </p:nvSpPr>
        <p:spPr>
          <a:xfrm>
            <a:off x="3576577" y="914400"/>
            <a:ext cx="184731" cy="369332"/>
          </a:xfrm>
          <a:prstGeom prst="rect">
            <a:avLst/>
          </a:prstGeom>
          <a:noFill/>
        </p:spPr>
        <p:txBody>
          <a:bodyPr wrap="none" rtlCol="0">
            <a:spAutoFit/>
          </a:bodyPr>
          <a:lstStyle/>
          <a:p>
            <a:endParaRPr lang="fi-FI" dirty="0"/>
          </a:p>
        </p:txBody>
      </p:sp>
    </p:spTree>
    <p:extLst>
      <p:ext uri="{BB962C8B-B14F-4D97-AF65-F5344CB8AC3E}">
        <p14:creationId xmlns:p14="http://schemas.microsoft.com/office/powerpoint/2010/main" val="32555043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rotWithShape="1">
          <a:blip r:embed="rId3">
            <a:duotone>
              <a:prstClr val="black"/>
              <a:schemeClr val="accent4">
                <a:tint val="45000"/>
                <a:satMod val="400000"/>
              </a:schemeClr>
            </a:duotone>
            <a:extLst>
              <a:ext uri="{BEBA8EAE-BF5A-486C-A8C5-ECC9F3942E4B}">
                <a14:imgProps xmlns:a14="http://schemas.microsoft.com/office/drawing/2010/main">
                  <a14:imgLayer r:embed="rId4">
                    <a14:imgEffect>
                      <a14:sharpenSoften amount="50000"/>
                    </a14:imgEffect>
                    <a14:imgEffect>
                      <a14:saturation sat="0"/>
                    </a14:imgEffect>
                    <a14:imgEffect>
                      <a14:brightnessContrast bright="-40000" contrast="40000"/>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pic>
        <p:nvPicPr>
          <p:cNvPr id="13" name="Kuva 12" descr="Kuva, joka sisältää kohteen henkilö, sisä, mies, pitäminen&#10;&#10;Kuvaus luotu automaattisesti">
            <a:extLst>
              <a:ext uri="{FF2B5EF4-FFF2-40B4-BE49-F238E27FC236}">
                <a16:creationId xmlns:a16="http://schemas.microsoft.com/office/drawing/2014/main" id="{19A5B5EE-08EB-46A6-97A4-C6382286FDA2}"/>
              </a:ext>
            </a:extLst>
          </p:cNvPr>
          <p:cNvPicPr>
            <a:picLocks noChangeAspect="1"/>
          </p:cNvPicPr>
          <p:nvPr/>
        </p:nvPicPr>
        <p:blipFill rotWithShape="1">
          <a:blip r:embed="rId5">
            <a:alphaModFix amt="20000"/>
          </a:blip>
          <a:srcRect l="11712" r="32521"/>
          <a:stretch/>
        </p:blipFill>
        <p:spPr>
          <a:xfrm>
            <a:off x="8183280" y="3335704"/>
            <a:ext cx="4008720" cy="3522295"/>
          </a:xfrm>
          <a:custGeom>
            <a:avLst/>
            <a:gdLst/>
            <a:ahLst/>
            <a:cxnLst/>
            <a:rect l="l" t="t" r="r" b="b"/>
            <a:pathLst>
              <a:path w="7100454" h="6238874">
                <a:moveTo>
                  <a:pt x="5221938" y="783"/>
                </a:moveTo>
                <a:cubicBezTo>
                  <a:pt x="5784158" y="15914"/>
                  <a:pt x="6301398" y="253541"/>
                  <a:pt x="6756828" y="979302"/>
                </a:cubicBezTo>
                <a:cubicBezTo>
                  <a:pt x="6870382" y="1160214"/>
                  <a:pt x="6969391" y="1352970"/>
                  <a:pt x="7057114" y="1554417"/>
                </a:cubicBezTo>
                <a:lnTo>
                  <a:pt x="7100454" y="1659685"/>
                </a:lnTo>
                <a:lnTo>
                  <a:pt x="7100454" y="6238874"/>
                </a:lnTo>
                <a:lnTo>
                  <a:pt x="0" y="6238874"/>
                </a:lnTo>
                <a:lnTo>
                  <a:pt x="14064" y="6003370"/>
                </a:lnTo>
                <a:cubicBezTo>
                  <a:pt x="69537" y="5262783"/>
                  <a:pt x="191580" y="4496548"/>
                  <a:pt x="334789" y="3724830"/>
                </a:cubicBezTo>
                <a:cubicBezTo>
                  <a:pt x="778352" y="1333290"/>
                  <a:pt x="2184944" y="696602"/>
                  <a:pt x="3836378" y="244282"/>
                </a:cubicBezTo>
                <a:cubicBezTo>
                  <a:pt x="4320163" y="111842"/>
                  <a:pt x="4784656" y="-10986"/>
                  <a:pt x="5221938" y="783"/>
                </a:cubicBezTo>
                <a:close/>
              </a:path>
            </a:pathLst>
          </a:custGeom>
        </p:spPr>
      </p:pic>
      <p:pic>
        <p:nvPicPr>
          <p:cNvPr id="6" name="Sisällön paikkamerkki 5" descr="Kuva, joka sisältää kohteen teksti, kirja&#10;&#10;Kuvaus luotu automaattisesti">
            <a:extLst>
              <a:ext uri="{FF2B5EF4-FFF2-40B4-BE49-F238E27FC236}">
                <a16:creationId xmlns:a16="http://schemas.microsoft.com/office/drawing/2014/main" id="{AF5CD2BB-BA8F-4F36-80B8-00F85BE00500}"/>
              </a:ext>
            </a:extLst>
          </p:cNvPr>
          <p:cNvPicPr>
            <a:picLocks noGrp="1" noChangeAspect="1"/>
          </p:cNvPicPr>
          <p:nvPr>
            <p:ph idx="1"/>
          </p:nvPr>
        </p:nvPicPr>
        <p:blipFill>
          <a:blip r:embed="rId6"/>
          <a:stretch>
            <a:fillRect/>
          </a:stretch>
        </p:blipFill>
        <p:spPr>
          <a:xfrm>
            <a:off x="2550691" y="642555"/>
            <a:ext cx="7090617" cy="521006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0" name="Kuva 9">
            <a:extLst>
              <a:ext uri="{FF2B5EF4-FFF2-40B4-BE49-F238E27FC236}">
                <a16:creationId xmlns:a16="http://schemas.microsoft.com/office/drawing/2014/main" id="{EAC0EB58-5CBB-8C4C-BBE1-3DE8D6EE2337}"/>
              </a:ext>
            </a:extLst>
          </p:cNvPr>
          <p:cNvPicPr>
            <a:picLocks noChangeAspect="1"/>
          </p:cNvPicPr>
          <p:nvPr/>
        </p:nvPicPr>
        <p:blipFill>
          <a:blip r:embed="rId7"/>
          <a:stretch>
            <a:fillRect/>
          </a:stretch>
        </p:blipFill>
        <p:spPr>
          <a:xfrm>
            <a:off x="158750" y="5675168"/>
            <a:ext cx="1983397" cy="1074802"/>
          </a:xfrm>
          <a:prstGeom prst="rect">
            <a:avLst/>
          </a:prstGeom>
        </p:spPr>
      </p:pic>
      <p:pic>
        <p:nvPicPr>
          <p:cNvPr id="11" name="Kuva 10" descr="Kuva, joka sisältää kohteen peli&#10;&#10;Kuvaus luotu automaattisesti">
            <a:extLst>
              <a:ext uri="{FF2B5EF4-FFF2-40B4-BE49-F238E27FC236}">
                <a16:creationId xmlns:a16="http://schemas.microsoft.com/office/drawing/2014/main" id="{BE082120-8D9F-484F-AD1B-A970397B61EE}"/>
              </a:ext>
            </a:extLst>
          </p:cNvPr>
          <p:cNvPicPr>
            <a:picLocks noChangeAspect="1"/>
          </p:cNvPicPr>
          <p:nvPr/>
        </p:nvPicPr>
        <p:blipFill>
          <a:blip r:embed="rId8"/>
          <a:stretch>
            <a:fillRect/>
          </a:stretch>
        </p:blipFill>
        <p:spPr>
          <a:xfrm>
            <a:off x="2276131" y="6166744"/>
            <a:ext cx="1425714" cy="691255"/>
          </a:xfrm>
          <a:prstGeom prst="rect">
            <a:avLst/>
          </a:prstGeom>
        </p:spPr>
      </p:pic>
      <p:sp>
        <p:nvSpPr>
          <p:cNvPr id="4" name="Tekstiruutu 3">
            <a:extLst>
              <a:ext uri="{FF2B5EF4-FFF2-40B4-BE49-F238E27FC236}">
                <a16:creationId xmlns:a16="http://schemas.microsoft.com/office/drawing/2014/main" id="{918009D4-906C-9045-BB87-87ECB0A87977}"/>
              </a:ext>
            </a:extLst>
          </p:cNvPr>
          <p:cNvSpPr txBox="1"/>
          <p:nvPr/>
        </p:nvSpPr>
        <p:spPr>
          <a:xfrm>
            <a:off x="3576577" y="914400"/>
            <a:ext cx="184731" cy="369332"/>
          </a:xfrm>
          <a:prstGeom prst="rect">
            <a:avLst/>
          </a:prstGeom>
          <a:noFill/>
        </p:spPr>
        <p:txBody>
          <a:bodyPr wrap="none" rtlCol="0">
            <a:spAutoFit/>
          </a:bodyPr>
          <a:lstStyle/>
          <a:p>
            <a:endParaRPr lang="fi-FI" dirty="0"/>
          </a:p>
        </p:txBody>
      </p:sp>
      <p:sp>
        <p:nvSpPr>
          <p:cNvPr id="12" name="Otsikko 1">
            <a:extLst>
              <a:ext uri="{FF2B5EF4-FFF2-40B4-BE49-F238E27FC236}">
                <a16:creationId xmlns:a16="http://schemas.microsoft.com/office/drawing/2014/main" id="{95ED7689-13B9-45A3-A218-80FCA642757E}"/>
              </a:ext>
            </a:extLst>
          </p:cNvPr>
          <p:cNvSpPr txBox="1">
            <a:spLocks/>
          </p:cNvSpPr>
          <p:nvPr/>
        </p:nvSpPr>
        <p:spPr>
          <a:xfrm>
            <a:off x="532180" y="262038"/>
            <a:ext cx="9404723" cy="990599"/>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i-FI" sz="3200" spc="300" dirty="0">
                <a:latin typeface="Calibri" panose="020F0502020204030204" pitchFamily="34" charset="0"/>
                <a:cs typeface="Calibri" panose="020F0502020204030204" pitchFamily="34" charset="0"/>
              </a:rPr>
              <a:t>KERTAUKSENA</a:t>
            </a:r>
          </a:p>
        </p:txBody>
      </p:sp>
    </p:spTree>
    <p:extLst>
      <p:ext uri="{BB962C8B-B14F-4D97-AF65-F5344CB8AC3E}">
        <p14:creationId xmlns:p14="http://schemas.microsoft.com/office/powerpoint/2010/main" val="594092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rotWithShape="1">
          <a:blip r:embed="rId3">
            <a:duotone>
              <a:prstClr val="black"/>
              <a:schemeClr val="accent4">
                <a:tint val="45000"/>
                <a:satMod val="400000"/>
              </a:schemeClr>
            </a:duotone>
            <a:extLst>
              <a:ext uri="{BEBA8EAE-BF5A-486C-A8C5-ECC9F3942E4B}">
                <a14:imgProps xmlns:a14="http://schemas.microsoft.com/office/drawing/2010/main">
                  <a14:imgLayer r:embed="rId4">
                    <a14:imgEffect>
                      <a14:sharpenSoften amount="50000"/>
                    </a14:imgEffect>
                    <a14:imgEffect>
                      <a14:saturation sat="0"/>
                    </a14:imgEffect>
                    <a14:imgEffect>
                      <a14:brightnessContrast bright="-40000" contrast="40000"/>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pic>
        <p:nvPicPr>
          <p:cNvPr id="8" name="Kuva 7" descr="Kuva, joka sisältää kohteen henkilö, sisä, mies, pitäminen&#10;&#10;Kuvaus luotu automaattisesti">
            <a:extLst>
              <a:ext uri="{FF2B5EF4-FFF2-40B4-BE49-F238E27FC236}">
                <a16:creationId xmlns:a16="http://schemas.microsoft.com/office/drawing/2014/main" id="{9BD28A61-209D-5546-A212-20B9362045CD}"/>
              </a:ext>
            </a:extLst>
          </p:cNvPr>
          <p:cNvPicPr>
            <a:picLocks noChangeAspect="1"/>
          </p:cNvPicPr>
          <p:nvPr/>
        </p:nvPicPr>
        <p:blipFill rotWithShape="1">
          <a:blip r:embed="rId5">
            <a:alphaModFix/>
          </a:blip>
          <a:srcRect l="11712" r="32521"/>
          <a:stretch/>
        </p:blipFill>
        <p:spPr>
          <a:xfrm>
            <a:off x="5091546" y="619126"/>
            <a:ext cx="7100454" cy="6238874"/>
          </a:xfrm>
          <a:custGeom>
            <a:avLst/>
            <a:gdLst/>
            <a:ahLst/>
            <a:cxnLst/>
            <a:rect l="l" t="t" r="r" b="b"/>
            <a:pathLst>
              <a:path w="7100454" h="6238874">
                <a:moveTo>
                  <a:pt x="5221938" y="783"/>
                </a:moveTo>
                <a:cubicBezTo>
                  <a:pt x="5784158" y="15914"/>
                  <a:pt x="6301398" y="253541"/>
                  <a:pt x="6756828" y="979302"/>
                </a:cubicBezTo>
                <a:cubicBezTo>
                  <a:pt x="6870382" y="1160214"/>
                  <a:pt x="6969391" y="1352970"/>
                  <a:pt x="7057114" y="1554417"/>
                </a:cubicBezTo>
                <a:lnTo>
                  <a:pt x="7100454" y="1659685"/>
                </a:lnTo>
                <a:lnTo>
                  <a:pt x="7100454" y="6238874"/>
                </a:lnTo>
                <a:lnTo>
                  <a:pt x="0" y="6238874"/>
                </a:lnTo>
                <a:lnTo>
                  <a:pt x="14064" y="6003370"/>
                </a:lnTo>
                <a:cubicBezTo>
                  <a:pt x="69537" y="5262783"/>
                  <a:pt x="191580" y="4496548"/>
                  <a:pt x="334789" y="3724830"/>
                </a:cubicBezTo>
                <a:cubicBezTo>
                  <a:pt x="778352" y="1333290"/>
                  <a:pt x="2184944" y="696602"/>
                  <a:pt x="3836378" y="244282"/>
                </a:cubicBezTo>
                <a:cubicBezTo>
                  <a:pt x="4320163" y="111842"/>
                  <a:pt x="4784656" y="-10986"/>
                  <a:pt x="5221938" y="783"/>
                </a:cubicBezTo>
                <a:close/>
              </a:path>
            </a:pathLst>
          </a:custGeom>
        </p:spPr>
      </p:pic>
      <p:sp>
        <p:nvSpPr>
          <p:cNvPr id="2" name="Otsikko 1">
            <a:extLst>
              <a:ext uri="{FF2B5EF4-FFF2-40B4-BE49-F238E27FC236}">
                <a16:creationId xmlns:a16="http://schemas.microsoft.com/office/drawing/2014/main" id="{3AC99C5A-48B2-314F-AE44-665FC5B5DFF9}"/>
              </a:ext>
            </a:extLst>
          </p:cNvPr>
          <p:cNvSpPr>
            <a:spLocks noGrp="1"/>
          </p:cNvSpPr>
          <p:nvPr>
            <p:ph type="title"/>
          </p:nvPr>
        </p:nvSpPr>
        <p:spPr>
          <a:xfrm>
            <a:off x="646111" y="452718"/>
            <a:ext cx="9404723" cy="990599"/>
          </a:xfrm>
        </p:spPr>
        <p:txBody>
          <a:bodyPr/>
          <a:lstStyle/>
          <a:p>
            <a:r>
              <a:rPr lang="fi-FI" spc="300" dirty="0">
                <a:latin typeface="Calibri" panose="020F0502020204030204" pitchFamily="34" charset="0"/>
                <a:cs typeface="Calibri" panose="020F0502020204030204" pitchFamily="34" charset="0"/>
              </a:rPr>
              <a:t>YHTEYSTIEDOT</a:t>
            </a:r>
          </a:p>
        </p:txBody>
      </p:sp>
      <p:sp>
        <p:nvSpPr>
          <p:cNvPr id="3" name="Sisällön paikkamerkki 2">
            <a:extLst>
              <a:ext uri="{FF2B5EF4-FFF2-40B4-BE49-F238E27FC236}">
                <a16:creationId xmlns:a16="http://schemas.microsoft.com/office/drawing/2014/main" id="{44CE23CB-F1AD-6848-8154-BD6DFBABDCA2}"/>
              </a:ext>
            </a:extLst>
          </p:cNvPr>
          <p:cNvSpPr>
            <a:spLocks noGrp="1"/>
          </p:cNvSpPr>
          <p:nvPr>
            <p:ph idx="1"/>
          </p:nvPr>
        </p:nvSpPr>
        <p:spPr>
          <a:xfrm>
            <a:off x="1104293" y="2023721"/>
            <a:ext cx="8946541" cy="4188848"/>
          </a:xfrm>
        </p:spPr>
        <p:txBody>
          <a:bodyPr>
            <a:normAutofit/>
          </a:bodyPr>
          <a:lstStyle/>
          <a:p>
            <a:pPr marL="0" indent="0">
              <a:buNone/>
            </a:pPr>
            <a:r>
              <a:rPr lang="fi-FI" dirty="0">
                <a:latin typeface="Calibri" panose="020F0502020204030204" pitchFamily="34" charset="0"/>
                <a:cs typeface="Calibri" panose="020F0502020204030204" pitchFamily="34" charset="0"/>
              </a:rPr>
              <a:t>Joensuun turvakoti</a:t>
            </a:r>
          </a:p>
          <a:p>
            <a:pPr marL="0" indent="0">
              <a:buNone/>
            </a:pPr>
            <a:r>
              <a:rPr lang="fi-FI" dirty="0">
                <a:latin typeface="Calibri" panose="020F0502020204030204" pitchFamily="34" charset="0"/>
                <a:cs typeface="Calibri" panose="020F0502020204030204" pitchFamily="34" charset="0"/>
              </a:rPr>
              <a:t>Mintunkuja 3, 80220 Joensuu </a:t>
            </a:r>
          </a:p>
          <a:p>
            <a:pPr marL="0" indent="0">
              <a:buNone/>
            </a:pPr>
            <a:r>
              <a:rPr lang="fi-FI" dirty="0">
                <a:latin typeface="Calibri" panose="020F0502020204030204" pitchFamily="34" charset="0"/>
                <a:cs typeface="Calibri" panose="020F0502020204030204" pitchFamily="34" charset="0"/>
                <a:hlinkClick r:id="rId6"/>
              </a:rPr>
              <a:t>turvakoti@siunsote.fi</a:t>
            </a:r>
            <a:r>
              <a:rPr lang="fi-FI" dirty="0">
                <a:latin typeface="Calibri" panose="020F0502020204030204" pitchFamily="34" charset="0"/>
                <a:cs typeface="Calibri" panose="020F0502020204030204" pitchFamily="34" charset="0"/>
              </a:rPr>
              <a:t> 	</a:t>
            </a:r>
          </a:p>
          <a:p>
            <a:pPr marL="0" indent="0">
              <a:buNone/>
            </a:pPr>
            <a:r>
              <a:rPr lang="fi-FI" dirty="0">
                <a:latin typeface="Calibri" panose="020F0502020204030204" pitchFamily="34" charset="0"/>
                <a:cs typeface="Calibri" panose="020F0502020204030204" pitchFamily="34" charset="0"/>
              </a:rPr>
              <a:t>Puh. 013 330 6008 – 24/7 							</a:t>
            </a:r>
          </a:p>
          <a:p>
            <a:pPr marL="0" indent="0">
              <a:buNone/>
            </a:pPr>
            <a:r>
              <a:rPr lang="fi-FI" dirty="0">
                <a:latin typeface="Calibri" panose="020F0502020204030204" pitchFamily="34" charset="0"/>
                <a:cs typeface="Calibri" panose="020F0502020204030204" pitchFamily="34" charset="0"/>
                <a:hlinkClick r:id="rId7"/>
              </a:rPr>
              <a:t>www.facebook.com/turvakotijoensuu</a:t>
            </a:r>
            <a:r>
              <a:rPr lang="fi-FI" dirty="0">
                <a:latin typeface="Calibri" panose="020F0502020204030204" pitchFamily="34" charset="0"/>
                <a:cs typeface="Calibri" panose="020F0502020204030204" pitchFamily="34" charset="0"/>
              </a:rPr>
              <a:t> </a:t>
            </a:r>
          </a:p>
          <a:p>
            <a:pPr marL="0" indent="0">
              <a:buNone/>
            </a:pPr>
            <a:r>
              <a:rPr lang="fi-FI" dirty="0">
                <a:latin typeface="Calibri" panose="020F0502020204030204" pitchFamily="34" charset="0"/>
                <a:cs typeface="Calibri" panose="020F0502020204030204" pitchFamily="34" charset="0"/>
              </a:rPr>
              <a:t>http://www.siunsote.fi/turvakoti</a:t>
            </a:r>
          </a:p>
          <a:p>
            <a:pPr marL="0" indent="0">
              <a:buNone/>
            </a:pPr>
            <a:endParaRPr lang="fi-FI" dirty="0">
              <a:latin typeface="Calibri" panose="020F0502020204030204" pitchFamily="34" charset="0"/>
              <a:cs typeface="Calibri" panose="020F0502020204030204" pitchFamily="34" charset="0"/>
            </a:endParaRPr>
          </a:p>
          <a:p>
            <a:pPr marL="0" indent="0">
              <a:buNone/>
            </a:pPr>
            <a:r>
              <a:rPr lang="fi-FI" dirty="0">
                <a:latin typeface="Calibri" panose="020F0502020204030204" pitchFamily="34" charset="0"/>
                <a:cs typeface="Calibri" panose="020F0502020204030204" pitchFamily="34" charset="0"/>
                <a:hlinkClick r:id="rId8"/>
              </a:rPr>
              <a:t>www.thl.fi/turvakotipalvelut</a:t>
            </a:r>
            <a:endParaRPr lang="fi-FI" dirty="0">
              <a:latin typeface="Calibri" panose="020F0502020204030204" pitchFamily="34" charset="0"/>
              <a:cs typeface="Calibri" panose="020F0502020204030204" pitchFamily="34" charset="0"/>
            </a:endParaRPr>
          </a:p>
          <a:p>
            <a:pPr marL="0" indent="0">
              <a:buNone/>
            </a:pPr>
            <a:r>
              <a:rPr lang="fi-FI" dirty="0">
                <a:latin typeface="Calibri" panose="020F0502020204030204" pitchFamily="34" charset="0"/>
                <a:cs typeface="Calibri" panose="020F0502020204030204" pitchFamily="34" charset="0"/>
              </a:rPr>
              <a:t>Nollalinja puh. 080 005 005 </a:t>
            </a:r>
          </a:p>
          <a:p>
            <a:pPr marL="0" indent="0">
              <a:buNone/>
            </a:pPr>
            <a:endParaRPr lang="fi-FI" dirty="0">
              <a:latin typeface="Calibri" panose="020F0502020204030204" pitchFamily="34" charset="0"/>
              <a:cs typeface="Calibri" panose="020F0502020204030204" pitchFamily="34" charset="0"/>
            </a:endParaRPr>
          </a:p>
        </p:txBody>
      </p:sp>
      <p:pic>
        <p:nvPicPr>
          <p:cNvPr id="10" name="Kuva 9">
            <a:extLst>
              <a:ext uri="{FF2B5EF4-FFF2-40B4-BE49-F238E27FC236}">
                <a16:creationId xmlns:a16="http://schemas.microsoft.com/office/drawing/2014/main" id="{EAC0EB58-5CBB-8C4C-BBE1-3DE8D6EE2337}"/>
              </a:ext>
            </a:extLst>
          </p:cNvPr>
          <p:cNvPicPr>
            <a:picLocks noChangeAspect="1"/>
          </p:cNvPicPr>
          <p:nvPr/>
        </p:nvPicPr>
        <p:blipFill>
          <a:blip r:embed="rId9"/>
          <a:stretch>
            <a:fillRect/>
          </a:stretch>
        </p:blipFill>
        <p:spPr>
          <a:xfrm>
            <a:off x="158750" y="5675168"/>
            <a:ext cx="1983397" cy="1074802"/>
          </a:xfrm>
          <a:prstGeom prst="rect">
            <a:avLst/>
          </a:prstGeom>
        </p:spPr>
      </p:pic>
      <p:pic>
        <p:nvPicPr>
          <p:cNvPr id="11" name="Kuva 10" descr="Kuva, joka sisältää kohteen peli&#10;&#10;Kuvaus luotu automaattisesti">
            <a:extLst>
              <a:ext uri="{FF2B5EF4-FFF2-40B4-BE49-F238E27FC236}">
                <a16:creationId xmlns:a16="http://schemas.microsoft.com/office/drawing/2014/main" id="{BE082120-8D9F-484F-AD1B-A970397B61EE}"/>
              </a:ext>
            </a:extLst>
          </p:cNvPr>
          <p:cNvPicPr>
            <a:picLocks noChangeAspect="1"/>
          </p:cNvPicPr>
          <p:nvPr/>
        </p:nvPicPr>
        <p:blipFill>
          <a:blip r:embed="rId10"/>
          <a:stretch>
            <a:fillRect/>
          </a:stretch>
        </p:blipFill>
        <p:spPr>
          <a:xfrm>
            <a:off x="2276131" y="6166744"/>
            <a:ext cx="1425714" cy="691255"/>
          </a:xfrm>
          <a:prstGeom prst="rect">
            <a:avLst/>
          </a:prstGeom>
        </p:spPr>
      </p:pic>
      <p:sp>
        <p:nvSpPr>
          <p:cNvPr id="4" name="Tekstiruutu 3">
            <a:extLst>
              <a:ext uri="{FF2B5EF4-FFF2-40B4-BE49-F238E27FC236}">
                <a16:creationId xmlns:a16="http://schemas.microsoft.com/office/drawing/2014/main" id="{918009D4-906C-9045-BB87-87ECB0A87977}"/>
              </a:ext>
            </a:extLst>
          </p:cNvPr>
          <p:cNvSpPr txBox="1"/>
          <p:nvPr/>
        </p:nvSpPr>
        <p:spPr>
          <a:xfrm>
            <a:off x="3576577" y="914400"/>
            <a:ext cx="184731" cy="369332"/>
          </a:xfrm>
          <a:prstGeom prst="rect">
            <a:avLst/>
          </a:prstGeom>
          <a:noFill/>
        </p:spPr>
        <p:txBody>
          <a:bodyPr wrap="none" rtlCol="0">
            <a:spAutoFit/>
          </a:bodyPr>
          <a:lstStyle/>
          <a:p>
            <a:endParaRPr lang="fi-FI" dirty="0"/>
          </a:p>
        </p:txBody>
      </p:sp>
    </p:spTree>
    <p:extLst>
      <p:ext uri="{BB962C8B-B14F-4D97-AF65-F5344CB8AC3E}">
        <p14:creationId xmlns:p14="http://schemas.microsoft.com/office/powerpoint/2010/main" val="37336831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rotWithShape="1">
          <a:blip r:embed="rId3">
            <a:duotone>
              <a:prstClr val="black"/>
              <a:schemeClr val="accent4">
                <a:tint val="45000"/>
                <a:satMod val="400000"/>
              </a:schemeClr>
            </a:duotone>
            <a:extLst>
              <a:ext uri="{BEBA8EAE-BF5A-486C-A8C5-ECC9F3942E4B}">
                <a14:imgProps xmlns:a14="http://schemas.microsoft.com/office/drawing/2010/main">
                  <a14:imgLayer r:embed="rId4">
                    <a14:imgEffect>
                      <a14:sharpenSoften amount="50000"/>
                    </a14:imgEffect>
                    <a14:imgEffect>
                      <a14:saturation sat="0"/>
                    </a14:imgEffect>
                    <a14:imgEffect>
                      <a14:brightnessContrast bright="-40000" contrast="40000"/>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pic>
        <p:nvPicPr>
          <p:cNvPr id="8" name="Kuva 7" descr="Kuva, joka sisältää kohteen henkilö, sisä, mies, pitäminen&#10;&#10;Kuvaus luotu automaattisesti">
            <a:extLst>
              <a:ext uri="{FF2B5EF4-FFF2-40B4-BE49-F238E27FC236}">
                <a16:creationId xmlns:a16="http://schemas.microsoft.com/office/drawing/2014/main" id="{9BD28A61-209D-5546-A212-20B9362045CD}"/>
              </a:ext>
            </a:extLst>
          </p:cNvPr>
          <p:cNvPicPr>
            <a:picLocks noChangeAspect="1"/>
          </p:cNvPicPr>
          <p:nvPr/>
        </p:nvPicPr>
        <p:blipFill rotWithShape="1">
          <a:blip r:embed="rId5">
            <a:alphaModFix amt="20000"/>
          </a:blip>
          <a:srcRect l="11712" r="32521"/>
          <a:stretch/>
        </p:blipFill>
        <p:spPr>
          <a:xfrm>
            <a:off x="5091546" y="619126"/>
            <a:ext cx="7100454" cy="6238874"/>
          </a:xfrm>
          <a:custGeom>
            <a:avLst/>
            <a:gdLst/>
            <a:ahLst/>
            <a:cxnLst/>
            <a:rect l="l" t="t" r="r" b="b"/>
            <a:pathLst>
              <a:path w="7100454" h="6238874">
                <a:moveTo>
                  <a:pt x="5221938" y="783"/>
                </a:moveTo>
                <a:cubicBezTo>
                  <a:pt x="5784158" y="15914"/>
                  <a:pt x="6301398" y="253541"/>
                  <a:pt x="6756828" y="979302"/>
                </a:cubicBezTo>
                <a:cubicBezTo>
                  <a:pt x="6870382" y="1160214"/>
                  <a:pt x="6969391" y="1352970"/>
                  <a:pt x="7057114" y="1554417"/>
                </a:cubicBezTo>
                <a:lnTo>
                  <a:pt x="7100454" y="1659685"/>
                </a:lnTo>
                <a:lnTo>
                  <a:pt x="7100454" y="6238874"/>
                </a:lnTo>
                <a:lnTo>
                  <a:pt x="0" y="6238874"/>
                </a:lnTo>
                <a:lnTo>
                  <a:pt x="14064" y="6003370"/>
                </a:lnTo>
                <a:cubicBezTo>
                  <a:pt x="69537" y="5262783"/>
                  <a:pt x="191580" y="4496548"/>
                  <a:pt x="334789" y="3724830"/>
                </a:cubicBezTo>
                <a:cubicBezTo>
                  <a:pt x="778352" y="1333290"/>
                  <a:pt x="2184944" y="696602"/>
                  <a:pt x="3836378" y="244282"/>
                </a:cubicBezTo>
                <a:cubicBezTo>
                  <a:pt x="4320163" y="111842"/>
                  <a:pt x="4784656" y="-10986"/>
                  <a:pt x="5221938" y="783"/>
                </a:cubicBezTo>
                <a:close/>
              </a:path>
            </a:pathLst>
          </a:custGeom>
        </p:spPr>
      </p:pic>
      <p:sp>
        <p:nvSpPr>
          <p:cNvPr id="2" name="Otsikko 1">
            <a:extLst>
              <a:ext uri="{FF2B5EF4-FFF2-40B4-BE49-F238E27FC236}">
                <a16:creationId xmlns:a16="http://schemas.microsoft.com/office/drawing/2014/main" id="{3AC99C5A-48B2-314F-AE44-665FC5B5DFF9}"/>
              </a:ext>
            </a:extLst>
          </p:cNvPr>
          <p:cNvSpPr>
            <a:spLocks noGrp="1"/>
          </p:cNvSpPr>
          <p:nvPr>
            <p:ph type="title"/>
          </p:nvPr>
        </p:nvSpPr>
        <p:spPr>
          <a:xfrm>
            <a:off x="646111" y="452718"/>
            <a:ext cx="5449889" cy="831014"/>
          </a:xfrm>
        </p:spPr>
        <p:txBody>
          <a:bodyPr/>
          <a:lstStyle/>
          <a:p>
            <a:r>
              <a:rPr lang="fi-FI" spc="300" dirty="0">
                <a:latin typeface="Calibri" panose="020F0502020204030204" pitchFamily="34" charset="0"/>
                <a:cs typeface="Calibri" panose="020F0502020204030204" pitchFamily="34" charset="0"/>
              </a:rPr>
              <a:t>Lähteet</a:t>
            </a:r>
          </a:p>
        </p:txBody>
      </p:sp>
      <p:sp>
        <p:nvSpPr>
          <p:cNvPr id="5" name="Alaotsikko 4">
            <a:extLst>
              <a:ext uri="{FF2B5EF4-FFF2-40B4-BE49-F238E27FC236}">
                <a16:creationId xmlns:a16="http://schemas.microsoft.com/office/drawing/2014/main" id="{4FA176BA-2BD8-2340-A319-78E6BFBF0DC7}"/>
              </a:ext>
            </a:extLst>
          </p:cNvPr>
          <p:cNvSpPr>
            <a:spLocks noGrp="1"/>
          </p:cNvSpPr>
          <p:nvPr>
            <p:ph idx="1"/>
          </p:nvPr>
        </p:nvSpPr>
        <p:spPr/>
        <p:txBody>
          <a:bodyPr>
            <a:normAutofit/>
          </a:bodyPr>
          <a:lstStyle/>
          <a:p>
            <a:r>
              <a:rPr lang="fi-FI" dirty="0">
                <a:solidFill>
                  <a:srgbClr val="91D21A"/>
                </a:solidFill>
                <a:latin typeface="Calibri" panose="020F0502020204030204" pitchFamily="34" charset="0"/>
                <a:cs typeface="Calibri" panose="020F0502020204030204" pitchFamily="34" charset="0"/>
              </a:rPr>
              <a:t>THL</a:t>
            </a:r>
          </a:p>
          <a:p>
            <a:pPr lvl="1"/>
            <a:r>
              <a:rPr lang="fi-FI" dirty="0">
                <a:latin typeface="Calibri" panose="020F0502020204030204" pitchFamily="34" charset="0"/>
                <a:cs typeface="Calibri" panose="020F0502020204030204" pitchFamily="34" charset="0"/>
                <a:hlinkClick r:id="rId6"/>
              </a:rPr>
              <a:t>https://thl.fi/fi/palvelut-ja-asiointi/valtion-sosiaali-ja-terveydenhuollon-erityispalvelut/turvakotipalvelut</a:t>
            </a:r>
            <a:endParaRPr lang="fi-FI" dirty="0">
              <a:solidFill>
                <a:srgbClr val="91D21A"/>
              </a:solidFill>
              <a:latin typeface="Calibri" panose="020F0502020204030204" pitchFamily="34" charset="0"/>
              <a:cs typeface="Calibri" panose="020F0502020204030204" pitchFamily="34" charset="0"/>
            </a:endParaRPr>
          </a:p>
          <a:p>
            <a:pPr lvl="1"/>
            <a:r>
              <a:rPr lang="fi-FI" dirty="0">
                <a:solidFill>
                  <a:srgbClr val="91D21A"/>
                </a:solidFill>
                <a:latin typeface="Calibri" panose="020F0502020204030204" pitchFamily="34" charset="0"/>
                <a:cs typeface="Calibri" panose="020F0502020204030204" pitchFamily="34" charset="0"/>
              </a:rPr>
              <a:t>Turvakotipalvelujen kansalliset laatusuositukset 5/2019</a:t>
            </a:r>
          </a:p>
          <a:p>
            <a:pPr lvl="1"/>
            <a:r>
              <a:rPr lang="fi-FI" dirty="0">
                <a:solidFill>
                  <a:srgbClr val="91D21A"/>
                </a:solidFill>
                <a:latin typeface="Calibri" panose="020F0502020204030204" pitchFamily="34" charset="0"/>
                <a:cs typeface="Calibri" panose="020F0502020204030204" pitchFamily="34" charset="0"/>
              </a:rPr>
              <a:t>Väkivaltakäsitteiden sanasto, THL – työpaperi 1/2020</a:t>
            </a:r>
          </a:p>
          <a:p>
            <a:r>
              <a:rPr lang="fi-FI" sz="1800" dirty="0">
                <a:solidFill>
                  <a:srgbClr val="91D21A"/>
                </a:solidFill>
                <a:latin typeface="Calibri" panose="020F0502020204030204" pitchFamily="34" charset="0"/>
                <a:cs typeface="Calibri" panose="020F0502020204030204" pitchFamily="34" charset="0"/>
              </a:rPr>
              <a:t>Laki valtion varoista maksettavasta korvauksesta turvakotipalvelun tuottajalle 1354/2014</a:t>
            </a:r>
          </a:p>
          <a:p>
            <a:r>
              <a:rPr lang="fi-FI" sz="1800" dirty="0">
                <a:solidFill>
                  <a:srgbClr val="91D21A"/>
                </a:solidFill>
                <a:latin typeface="Calibri" panose="020F0502020204030204" pitchFamily="34" charset="0"/>
                <a:cs typeface="Calibri" panose="020F0502020204030204" pitchFamily="34" charset="0"/>
              </a:rPr>
              <a:t>Nollalinja</a:t>
            </a:r>
          </a:p>
          <a:p>
            <a:r>
              <a:rPr lang="fi-FI" sz="1800" dirty="0">
                <a:solidFill>
                  <a:srgbClr val="91D21A"/>
                </a:solidFill>
                <a:latin typeface="Calibri" panose="020F0502020204030204" pitchFamily="34" charset="0"/>
                <a:cs typeface="Calibri" panose="020F0502020204030204" pitchFamily="34" charset="0"/>
              </a:rPr>
              <a:t>Walker, Lenore E.A. 2017. </a:t>
            </a:r>
            <a:r>
              <a:rPr lang="fi-FI" sz="1800" i="1" dirty="0">
                <a:solidFill>
                  <a:srgbClr val="91D21A"/>
                </a:solidFill>
                <a:latin typeface="Calibri" panose="020F0502020204030204" pitchFamily="34" charset="0"/>
                <a:cs typeface="Calibri" panose="020F0502020204030204" pitchFamily="34" charset="0"/>
              </a:rPr>
              <a:t>The Battered Women Syndrome</a:t>
            </a:r>
            <a:r>
              <a:rPr lang="fi-FI" sz="1800" dirty="0">
                <a:solidFill>
                  <a:srgbClr val="91D21A"/>
                </a:solidFill>
                <a:latin typeface="Calibri" panose="020F0502020204030204" pitchFamily="34" charset="0"/>
                <a:cs typeface="Calibri" panose="020F0502020204030204" pitchFamily="34" charset="0"/>
              </a:rPr>
              <a:t>. </a:t>
            </a:r>
            <a:r>
              <a:rPr lang="en-US" sz="1800" dirty="0">
                <a:solidFill>
                  <a:srgbClr val="91D21A"/>
                </a:solidFill>
                <a:latin typeface="Calibri" panose="020F0502020204030204" pitchFamily="34" charset="0"/>
                <a:cs typeface="Calibri" panose="020F0502020204030204" pitchFamily="34" charset="0"/>
              </a:rPr>
              <a:t>New York : Springer Publishing Company</a:t>
            </a:r>
            <a:endParaRPr lang="fi-FI" sz="1800" dirty="0">
              <a:solidFill>
                <a:srgbClr val="91D21A"/>
              </a:solidFill>
              <a:latin typeface="Calibri" panose="020F0502020204030204" pitchFamily="34" charset="0"/>
              <a:cs typeface="Calibri" panose="020F0502020204030204" pitchFamily="34" charset="0"/>
            </a:endParaRPr>
          </a:p>
          <a:p>
            <a:r>
              <a:rPr lang="fi-FI" sz="1800" dirty="0">
                <a:solidFill>
                  <a:srgbClr val="91D21A"/>
                </a:solidFill>
                <a:latin typeface="Calibri" panose="020F0502020204030204" pitchFamily="34" charset="0"/>
                <a:cs typeface="Calibri" panose="020F0502020204030204" pitchFamily="34" charset="0"/>
              </a:rPr>
              <a:t>Hakkarainen, Louna. 2019. </a:t>
            </a:r>
            <a:r>
              <a:rPr lang="fi-FI" sz="1800" i="1" dirty="0">
                <a:solidFill>
                  <a:srgbClr val="91D21A"/>
                </a:solidFill>
                <a:latin typeface="Calibri" panose="020F0502020204030204" pitchFamily="34" charset="0"/>
                <a:cs typeface="Calibri" panose="020F0502020204030204" pitchFamily="34" charset="0"/>
              </a:rPr>
              <a:t>Digitaalinen väkivalta parisuhteessa ja sen jälkeen</a:t>
            </a:r>
            <a:r>
              <a:rPr lang="fi-FI" sz="1800" dirty="0">
                <a:solidFill>
                  <a:srgbClr val="91D21A"/>
                </a:solidFill>
                <a:latin typeface="Calibri" panose="020F0502020204030204" pitchFamily="34" charset="0"/>
                <a:cs typeface="Calibri" panose="020F0502020204030204" pitchFamily="34" charset="0"/>
              </a:rPr>
              <a:t>. Naisten Linja Suomessa ry. Helsinki: K-Print Tallinna. </a:t>
            </a:r>
          </a:p>
        </p:txBody>
      </p:sp>
      <p:pic>
        <p:nvPicPr>
          <p:cNvPr id="10" name="Kuva 9">
            <a:extLst>
              <a:ext uri="{FF2B5EF4-FFF2-40B4-BE49-F238E27FC236}">
                <a16:creationId xmlns:a16="http://schemas.microsoft.com/office/drawing/2014/main" id="{EAC0EB58-5CBB-8C4C-BBE1-3DE8D6EE2337}"/>
              </a:ext>
            </a:extLst>
          </p:cNvPr>
          <p:cNvPicPr>
            <a:picLocks noChangeAspect="1"/>
          </p:cNvPicPr>
          <p:nvPr/>
        </p:nvPicPr>
        <p:blipFill>
          <a:blip r:embed="rId7"/>
          <a:stretch>
            <a:fillRect/>
          </a:stretch>
        </p:blipFill>
        <p:spPr>
          <a:xfrm>
            <a:off x="158750" y="5675168"/>
            <a:ext cx="1983397" cy="1074802"/>
          </a:xfrm>
          <a:prstGeom prst="rect">
            <a:avLst/>
          </a:prstGeom>
        </p:spPr>
      </p:pic>
      <p:pic>
        <p:nvPicPr>
          <p:cNvPr id="11" name="Kuva 10" descr="Kuva, joka sisältää kohteen peli&#10;&#10;Kuvaus luotu automaattisesti">
            <a:extLst>
              <a:ext uri="{FF2B5EF4-FFF2-40B4-BE49-F238E27FC236}">
                <a16:creationId xmlns:a16="http://schemas.microsoft.com/office/drawing/2014/main" id="{BE082120-8D9F-484F-AD1B-A970397B61EE}"/>
              </a:ext>
            </a:extLst>
          </p:cNvPr>
          <p:cNvPicPr>
            <a:picLocks noChangeAspect="1"/>
          </p:cNvPicPr>
          <p:nvPr/>
        </p:nvPicPr>
        <p:blipFill>
          <a:blip r:embed="rId8"/>
          <a:stretch>
            <a:fillRect/>
          </a:stretch>
        </p:blipFill>
        <p:spPr>
          <a:xfrm>
            <a:off x="2276131" y="6166744"/>
            <a:ext cx="1425714" cy="691255"/>
          </a:xfrm>
          <a:prstGeom prst="rect">
            <a:avLst/>
          </a:prstGeom>
        </p:spPr>
      </p:pic>
      <p:sp>
        <p:nvSpPr>
          <p:cNvPr id="4" name="Tekstiruutu 3">
            <a:extLst>
              <a:ext uri="{FF2B5EF4-FFF2-40B4-BE49-F238E27FC236}">
                <a16:creationId xmlns:a16="http://schemas.microsoft.com/office/drawing/2014/main" id="{918009D4-906C-9045-BB87-87ECB0A87977}"/>
              </a:ext>
            </a:extLst>
          </p:cNvPr>
          <p:cNvSpPr txBox="1"/>
          <p:nvPr/>
        </p:nvSpPr>
        <p:spPr>
          <a:xfrm>
            <a:off x="3576577" y="914400"/>
            <a:ext cx="184731" cy="369332"/>
          </a:xfrm>
          <a:prstGeom prst="rect">
            <a:avLst/>
          </a:prstGeom>
          <a:noFill/>
        </p:spPr>
        <p:txBody>
          <a:bodyPr wrap="none" rtlCol="0">
            <a:spAutoFit/>
          </a:bodyPr>
          <a:lstStyle/>
          <a:p>
            <a:endParaRPr lang="fi-FI" dirty="0"/>
          </a:p>
        </p:txBody>
      </p:sp>
    </p:spTree>
    <p:extLst>
      <p:ext uri="{BB962C8B-B14F-4D97-AF65-F5344CB8AC3E}">
        <p14:creationId xmlns:p14="http://schemas.microsoft.com/office/powerpoint/2010/main" val="14119713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rotWithShape="1">
          <a:blip r:embed="rId3">
            <a:duotone>
              <a:prstClr val="black"/>
              <a:schemeClr val="accent4">
                <a:tint val="45000"/>
                <a:satMod val="400000"/>
              </a:schemeClr>
            </a:duotone>
            <a:extLst>
              <a:ext uri="{BEBA8EAE-BF5A-486C-A8C5-ECC9F3942E4B}">
                <a14:imgProps xmlns:a14="http://schemas.microsoft.com/office/drawing/2010/main">
                  <a14:imgLayer r:embed="rId4">
                    <a14:imgEffect>
                      <a14:sharpenSoften amount="50000"/>
                    </a14:imgEffect>
                    <a14:imgEffect>
                      <a14:saturation sat="0"/>
                    </a14:imgEffect>
                    <a14:imgEffect>
                      <a14:brightnessContrast bright="-40000" contrast="40000"/>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pic>
        <p:nvPicPr>
          <p:cNvPr id="8" name="Kuva 7" descr="Kuva, joka sisältää kohteen henkilö, sisä, mies, pitäminen&#10;&#10;Kuvaus luotu automaattisesti">
            <a:extLst>
              <a:ext uri="{FF2B5EF4-FFF2-40B4-BE49-F238E27FC236}">
                <a16:creationId xmlns:a16="http://schemas.microsoft.com/office/drawing/2014/main" id="{9BD28A61-209D-5546-A212-20B9362045CD}"/>
              </a:ext>
            </a:extLst>
          </p:cNvPr>
          <p:cNvPicPr>
            <a:picLocks noChangeAspect="1"/>
          </p:cNvPicPr>
          <p:nvPr/>
        </p:nvPicPr>
        <p:blipFill rotWithShape="1">
          <a:blip r:embed="rId5">
            <a:alphaModFix amt="20000"/>
          </a:blip>
          <a:srcRect l="11712" r="32521"/>
          <a:stretch/>
        </p:blipFill>
        <p:spPr>
          <a:xfrm>
            <a:off x="5091546" y="619126"/>
            <a:ext cx="7100454" cy="6238874"/>
          </a:xfrm>
          <a:custGeom>
            <a:avLst/>
            <a:gdLst/>
            <a:ahLst/>
            <a:cxnLst/>
            <a:rect l="l" t="t" r="r" b="b"/>
            <a:pathLst>
              <a:path w="7100454" h="6238874">
                <a:moveTo>
                  <a:pt x="5221938" y="783"/>
                </a:moveTo>
                <a:cubicBezTo>
                  <a:pt x="5784158" y="15914"/>
                  <a:pt x="6301398" y="253541"/>
                  <a:pt x="6756828" y="979302"/>
                </a:cubicBezTo>
                <a:cubicBezTo>
                  <a:pt x="6870382" y="1160214"/>
                  <a:pt x="6969391" y="1352970"/>
                  <a:pt x="7057114" y="1554417"/>
                </a:cubicBezTo>
                <a:lnTo>
                  <a:pt x="7100454" y="1659685"/>
                </a:lnTo>
                <a:lnTo>
                  <a:pt x="7100454" y="6238874"/>
                </a:lnTo>
                <a:lnTo>
                  <a:pt x="0" y="6238874"/>
                </a:lnTo>
                <a:lnTo>
                  <a:pt x="14064" y="6003370"/>
                </a:lnTo>
                <a:cubicBezTo>
                  <a:pt x="69537" y="5262783"/>
                  <a:pt x="191580" y="4496548"/>
                  <a:pt x="334789" y="3724830"/>
                </a:cubicBezTo>
                <a:cubicBezTo>
                  <a:pt x="778352" y="1333290"/>
                  <a:pt x="2184944" y="696602"/>
                  <a:pt x="3836378" y="244282"/>
                </a:cubicBezTo>
                <a:cubicBezTo>
                  <a:pt x="4320163" y="111842"/>
                  <a:pt x="4784656" y="-10986"/>
                  <a:pt x="5221938" y="783"/>
                </a:cubicBezTo>
                <a:close/>
              </a:path>
            </a:pathLst>
          </a:custGeom>
        </p:spPr>
      </p:pic>
      <p:sp>
        <p:nvSpPr>
          <p:cNvPr id="2" name="Otsikko 1">
            <a:extLst>
              <a:ext uri="{FF2B5EF4-FFF2-40B4-BE49-F238E27FC236}">
                <a16:creationId xmlns:a16="http://schemas.microsoft.com/office/drawing/2014/main" id="{3AC99C5A-48B2-314F-AE44-665FC5B5DFF9}"/>
              </a:ext>
            </a:extLst>
          </p:cNvPr>
          <p:cNvSpPr>
            <a:spLocks noGrp="1"/>
          </p:cNvSpPr>
          <p:nvPr>
            <p:ph type="ctrTitle"/>
          </p:nvPr>
        </p:nvSpPr>
        <p:spPr>
          <a:xfrm>
            <a:off x="1683171" y="2754809"/>
            <a:ext cx="8825658" cy="1348381"/>
          </a:xfrm>
        </p:spPr>
        <p:txBody>
          <a:bodyPr/>
          <a:lstStyle/>
          <a:p>
            <a:pPr algn="ctr"/>
            <a:r>
              <a:rPr lang="fi-FI" spc="300" dirty="0">
                <a:latin typeface="Calibri" panose="020F0502020204030204" pitchFamily="34" charset="0"/>
                <a:cs typeface="Calibri" panose="020F0502020204030204" pitchFamily="34" charset="0"/>
              </a:rPr>
              <a:t>KIITOS!</a:t>
            </a:r>
          </a:p>
        </p:txBody>
      </p:sp>
      <p:sp>
        <p:nvSpPr>
          <p:cNvPr id="5" name="Alaotsikko 4">
            <a:extLst>
              <a:ext uri="{FF2B5EF4-FFF2-40B4-BE49-F238E27FC236}">
                <a16:creationId xmlns:a16="http://schemas.microsoft.com/office/drawing/2014/main" id="{4FA176BA-2BD8-2340-A319-78E6BFBF0DC7}"/>
              </a:ext>
            </a:extLst>
          </p:cNvPr>
          <p:cNvSpPr>
            <a:spLocks noGrp="1"/>
          </p:cNvSpPr>
          <p:nvPr>
            <p:ph type="subTitle" idx="1"/>
          </p:nvPr>
        </p:nvSpPr>
        <p:spPr>
          <a:xfrm>
            <a:off x="5361224" y="6320557"/>
            <a:ext cx="6830776" cy="653854"/>
          </a:xfrm>
        </p:spPr>
        <p:txBody>
          <a:bodyPr>
            <a:normAutofit/>
          </a:bodyPr>
          <a:lstStyle/>
          <a:p>
            <a:pPr algn="r"/>
            <a:r>
              <a:rPr lang="fi-FI" sz="1600" dirty="0">
                <a:solidFill>
                  <a:srgbClr val="91D21A"/>
                </a:solidFill>
                <a:latin typeface="Calibri" panose="020F0502020204030204" pitchFamily="34" charset="0"/>
                <a:cs typeface="Calibri" panose="020F0502020204030204" pitchFamily="34" charset="0"/>
              </a:rPr>
              <a:t>Pohjois-karjalan sosiaali- ja terveyspalvelujen Kuntayhtymä</a:t>
            </a:r>
            <a:br>
              <a:rPr lang="fi-FI" sz="1600" dirty="0">
                <a:solidFill>
                  <a:srgbClr val="91D21A"/>
                </a:solidFill>
                <a:latin typeface="Calibri" panose="020F0502020204030204" pitchFamily="34" charset="0"/>
                <a:cs typeface="Calibri" panose="020F0502020204030204" pitchFamily="34" charset="0"/>
              </a:rPr>
            </a:br>
            <a:r>
              <a:rPr lang="fi-FI" sz="1600" dirty="0">
                <a:solidFill>
                  <a:srgbClr val="91D21A"/>
                </a:solidFill>
                <a:latin typeface="Calibri" panose="020F0502020204030204" pitchFamily="34" charset="0"/>
                <a:cs typeface="Calibri" panose="020F0502020204030204" pitchFamily="34" charset="0"/>
              </a:rPr>
              <a:t>siunsote, www. Siunsote.fi</a:t>
            </a:r>
            <a:r>
              <a:rPr lang="fi-FI" sz="1800" dirty="0">
                <a:solidFill>
                  <a:srgbClr val="91D21A"/>
                </a:solidFill>
              </a:rPr>
              <a:t> </a:t>
            </a:r>
          </a:p>
        </p:txBody>
      </p:sp>
      <p:pic>
        <p:nvPicPr>
          <p:cNvPr id="10" name="Kuva 9">
            <a:extLst>
              <a:ext uri="{FF2B5EF4-FFF2-40B4-BE49-F238E27FC236}">
                <a16:creationId xmlns:a16="http://schemas.microsoft.com/office/drawing/2014/main" id="{EAC0EB58-5CBB-8C4C-BBE1-3DE8D6EE2337}"/>
              </a:ext>
            </a:extLst>
          </p:cNvPr>
          <p:cNvPicPr>
            <a:picLocks noChangeAspect="1"/>
          </p:cNvPicPr>
          <p:nvPr/>
        </p:nvPicPr>
        <p:blipFill>
          <a:blip r:embed="rId6"/>
          <a:stretch>
            <a:fillRect/>
          </a:stretch>
        </p:blipFill>
        <p:spPr>
          <a:xfrm>
            <a:off x="158750" y="5675168"/>
            <a:ext cx="1983397" cy="1074802"/>
          </a:xfrm>
          <a:prstGeom prst="rect">
            <a:avLst/>
          </a:prstGeom>
        </p:spPr>
      </p:pic>
      <p:pic>
        <p:nvPicPr>
          <p:cNvPr id="11" name="Kuva 10" descr="Kuva, joka sisältää kohteen peli&#10;&#10;Kuvaus luotu automaattisesti">
            <a:extLst>
              <a:ext uri="{FF2B5EF4-FFF2-40B4-BE49-F238E27FC236}">
                <a16:creationId xmlns:a16="http://schemas.microsoft.com/office/drawing/2014/main" id="{BE082120-8D9F-484F-AD1B-A970397B61EE}"/>
              </a:ext>
            </a:extLst>
          </p:cNvPr>
          <p:cNvPicPr>
            <a:picLocks noChangeAspect="1"/>
          </p:cNvPicPr>
          <p:nvPr/>
        </p:nvPicPr>
        <p:blipFill>
          <a:blip r:embed="rId7"/>
          <a:stretch>
            <a:fillRect/>
          </a:stretch>
        </p:blipFill>
        <p:spPr>
          <a:xfrm>
            <a:off x="2276131" y="6166744"/>
            <a:ext cx="1425714" cy="691255"/>
          </a:xfrm>
          <a:prstGeom prst="rect">
            <a:avLst/>
          </a:prstGeom>
        </p:spPr>
      </p:pic>
      <p:sp>
        <p:nvSpPr>
          <p:cNvPr id="4" name="Tekstiruutu 3">
            <a:extLst>
              <a:ext uri="{FF2B5EF4-FFF2-40B4-BE49-F238E27FC236}">
                <a16:creationId xmlns:a16="http://schemas.microsoft.com/office/drawing/2014/main" id="{918009D4-906C-9045-BB87-87ECB0A87977}"/>
              </a:ext>
            </a:extLst>
          </p:cNvPr>
          <p:cNvSpPr txBox="1"/>
          <p:nvPr/>
        </p:nvSpPr>
        <p:spPr>
          <a:xfrm>
            <a:off x="3576577" y="914400"/>
            <a:ext cx="184731" cy="369332"/>
          </a:xfrm>
          <a:prstGeom prst="rect">
            <a:avLst/>
          </a:prstGeom>
          <a:noFill/>
        </p:spPr>
        <p:txBody>
          <a:bodyPr wrap="none" rtlCol="0">
            <a:spAutoFit/>
          </a:bodyPr>
          <a:lstStyle/>
          <a:p>
            <a:endParaRPr lang="fi-FI" dirty="0"/>
          </a:p>
        </p:txBody>
      </p:sp>
    </p:spTree>
    <p:extLst>
      <p:ext uri="{BB962C8B-B14F-4D97-AF65-F5344CB8AC3E}">
        <p14:creationId xmlns:p14="http://schemas.microsoft.com/office/powerpoint/2010/main" val="4308055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rotWithShape="1">
          <a:blip r:embed="rId3">
            <a:duotone>
              <a:prstClr val="black"/>
              <a:schemeClr val="accent4">
                <a:tint val="45000"/>
                <a:satMod val="400000"/>
              </a:schemeClr>
            </a:duotone>
            <a:extLst>
              <a:ext uri="{BEBA8EAE-BF5A-486C-A8C5-ECC9F3942E4B}">
                <a14:imgProps xmlns:a14="http://schemas.microsoft.com/office/drawing/2010/main">
                  <a14:imgLayer r:embed="rId4">
                    <a14:imgEffect>
                      <a14:sharpenSoften amount="50000"/>
                    </a14:imgEffect>
                    <a14:imgEffect>
                      <a14:saturation sat="0"/>
                    </a14:imgEffect>
                    <a14:imgEffect>
                      <a14:brightnessContrast bright="-40000" contrast="40000"/>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pic>
        <p:nvPicPr>
          <p:cNvPr id="8" name="Kuva 7" descr="Kuva, joka sisältää kohteen henkilö, sisä, mies, pitäminen&#10;&#10;Kuvaus luotu automaattisesti">
            <a:extLst>
              <a:ext uri="{FF2B5EF4-FFF2-40B4-BE49-F238E27FC236}">
                <a16:creationId xmlns:a16="http://schemas.microsoft.com/office/drawing/2014/main" id="{9BD28A61-209D-5546-A212-20B9362045CD}"/>
              </a:ext>
            </a:extLst>
          </p:cNvPr>
          <p:cNvPicPr>
            <a:picLocks noChangeAspect="1"/>
          </p:cNvPicPr>
          <p:nvPr/>
        </p:nvPicPr>
        <p:blipFill rotWithShape="1">
          <a:blip r:embed="rId5">
            <a:alphaModFix amt="20000"/>
          </a:blip>
          <a:srcRect l="11712" r="32521"/>
          <a:stretch/>
        </p:blipFill>
        <p:spPr>
          <a:xfrm>
            <a:off x="5091546" y="619126"/>
            <a:ext cx="7100454" cy="6238874"/>
          </a:xfrm>
          <a:custGeom>
            <a:avLst/>
            <a:gdLst/>
            <a:ahLst/>
            <a:cxnLst/>
            <a:rect l="l" t="t" r="r" b="b"/>
            <a:pathLst>
              <a:path w="7100454" h="6238874">
                <a:moveTo>
                  <a:pt x="5221938" y="783"/>
                </a:moveTo>
                <a:cubicBezTo>
                  <a:pt x="5784158" y="15914"/>
                  <a:pt x="6301398" y="253541"/>
                  <a:pt x="6756828" y="979302"/>
                </a:cubicBezTo>
                <a:cubicBezTo>
                  <a:pt x="6870382" y="1160214"/>
                  <a:pt x="6969391" y="1352970"/>
                  <a:pt x="7057114" y="1554417"/>
                </a:cubicBezTo>
                <a:lnTo>
                  <a:pt x="7100454" y="1659685"/>
                </a:lnTo>
                <a:lnTo>
                  <a:pt x="7100454" y="6238874"/>
                </a:lnTo>
                <a:lnTo>
                  <a:pt x="0" y="6238874"/>
                </a:lnTo>
                <a:lnTo>
                  <a:pt x="14064" y="6003370"/>
                </a:lnTo>
                <a:cubicBezTo>
                  <a:pt x="69537" y="5262783"/>
                  <a:pt x="191580" y="4496548"/>
                  <a:pt x="334789" y="3724830"/>
                </a:cubicBezTo>
                <a:cubicBezTo>
                  <a:pt x="778352" y="1333290"/>
                  <a:pt x="2184944" y="696602"/>
                  <a:pt x="3836378" y="244282"/>
                </a:cubicBezTo>
                <a:cubicBezTo>
                  <a:pt x="4320163" y="111842"/>
                  <a:pt x="4784656" y="-10986"/>
                  <a:pt x="5221938" y="783"/>
                </a:cubicBezTo>
                <a:close/>
              </a:path>
            </a:pathLst>
          </a:custGeom>
        </p:spPr>
      </p:pic>
      <p:sp>
        <p:nvSpPr>
          <p:cNvPr id="2" name="Otsikko 1">
            <a:extLst>
              <a:ext uri="{FF2B5EF4-FFF2-40B4-BE49-F238E27FC236}">
                <a16:creationId xmlns:a16="http://schemas.microsoft.com/office/drawing/2014/main" id="{3AC99C5A-48B2-314F-AE44-665FC5B5DFF9}"/>
              </a:ext>
            </a:extLst>
          </p:cNvPr>
          <p:cNvSpPr>
            <a:spLocks noGrp="1"/>
          </p:cNvSpPr>
          <p:nvPr>
            <p:ph type="title"/>
          </p:nvPr>
        </p:nvSpPr>
        <p:spPr/>
        <p:txBody>
          <a:bodyPr/>
          <a:lstStyle/>
          <a:p>
            <a:r>
              <a:rPr lang="fi-FI" spc="300" dirty="0">
                <a:latin typeface="Calibri" panose="020F0502020204030204" pitchFamily="34" charset="0"/>
                <a:cs typeface="Calibri" panose="020F0502020204030204" pitchFamily="34" charset="0"/>
              </a:rPr>
              <a:t>TURVAKOTIPALVELU</a:t>
            </a:r>
          </a:p>
        </p:txBody>
      </p:sp>
      <p:sp>
        <p:nvSpPr>
          <p:cNvPr id="3" name="Sisällön paikkamerkki 2">
            <a:extLst>
              <a:ext uri="{FF2B5EF4-FFF2-40B4-BE49-F238E27FC236}">
                <a16:creationId xmlns:a16="http://schemas.microsoft.com/office/drawing/2014/main" id="{44CE23CB-F1AD-6848-8154-BD6DFBABDCA2}"/>
              </a:ext>
            </a:extLst>
          </p:cNvPr>
          <p:cNvSpPr>
            <a:spLocks noGrp="1"/>
          </p:cNvSpPr>
          <p:nvPr>
            <p:ph idx="1"/>
          </p:nvPr>
        </p:nvSpPr>
        <p:spPr>
          <a:xfrm>
            <a:off x="1104293" y="2043393"/>
            <a:ext cx="8946541" cy="4195481"/>
          </a:xfrm>
        </p:spPr>
        <p:txBody>
          <a:bodyPr>
            <a:normAutofit/>
          </a:bodyPr>
          <a:lstStyle/>
          <a:p>
            <a:r>
              <a:rPr lang="fi-FI" dirty="0">
                <a:latin typeface="Calibri" panose="020F0502020204030204" pitchFamily="34" charset="0"/>
                <a:cs typeface="Calibri" panose="020F0502020204030204" pitchFamily="34" charset="0"/>
              </a:rPr>
              <a:t>Tarkoitettu lähisuhdeväkivaltaa tai sen uhkaa kokeneelle henkilölle / perheelle </a:t>
            </a:r>
          </a:p>
          <a:p>
            <a:r>
              <a:rPr lang="fi-FI" dirty="0">
                <a:latin typeface="Calibri" panose="020F0502020204030204" pitchFamily="34" charset="0"/>
                <a:cs typeface="Calibri" panose="020F0502020204030204" pitchFamily="34" charset="0"/>
              </a:rPr>
              <a:t>Valtion rahoittama erityispalvelu </a:t>
            </a:r>
          </a:p>
          <a:p>
            <a:r>
              <a:rPr lang="fi-FI" dirty="0">
                <a:latin typeface="Calibri" panose="020F0502020204030204" pitchFamily="34" charset="0"/>
                <a:cs typeface="Calibri" panose="020F0502020204030204" pitchFamily="34" charset="0"/>
              </a:rPr>
              <a:t>Asiakkaalle ja kunnalle ilmainen </a:t>
            </a:r>
          </a:p>
          <a:p>
            <a:pPr lvl="1"/>
            <a:r>
              <a:rPr lang="fi-FI" sz="2000" dirty="0">
                <a:latin typeface="Calibri" panose="020F0502020204030204" pitchFamily="34" charset="0"/>
                <a:cs typeface="Calibri" panose="020F0502020204030204" pitchFamily="34" charset="0"/>
              </a:rPr>
              <a:t>Asiakas voi hakeutua mihin tahansa Suomen turvakotiin</a:t>
            </a:r>
          </a:p>
          <a:p>
            <a:pPr lvl="1"/>
            <a:r>
              <a:rPr lang="fi-FI" sz="2000" dirty="0">
                <a:latin typeface="Calibri" panose="020F0502020204030204" pitchFamily="34" charset="0"/>
                <a:cs typeface="Calibri" panose="020F0502020204030204" pitchFamily="34" charset="0"/>
              </a:rPr>
              <a:t>Ei tarvita lähetettä</a:t>
            </a:r>
          </a:p>
          <a:p>
            <a:r>
              <a:rPr lang="fi-FI" dirty="0">
                <a:latin typeface="Calibri" panose="020F0502020204030204" pitchFamily="34" charset="0"/>
                <a:cs typeface="Calibri" panose="020F0502020204030204" pitchFamily="34" charset="0"/>
              </a:rPr>
              <a:t>Turvakotipalvelut on tarkoitettu kaikille iästä, sukupuolesta, yhteiskuntaluokasta, kulttuurista, kotikunnasta, erityistarpeista tai muusta tekijästä riippumatta </a:t>
            </a:r>
          </a:p>
          <a:p>
            <a:r>
              <a:rPr lang="fi-FI" dirty="0">
                <a:latin typeface="Calibri" panose="020F0502020204030204" pitchFamily="34" charset="0"/>
                <a:cs typeface="Calibri" panose="020F0502020204030204" pitchFamily="34" charset="0"/>
              </a:rPr>
              <a:t>Päihteetön</a:t>
            </a:r>
          </a:p>
          <a:p>
            <a:endParaRPr lang="fi-FI" sz="2400" spc="300" dirty="0">
              <a:latin typeface="Calibri" panose="020F0502020204030204" pitchFamily="34" charset="0"/>
              <a:cs typeface="Calibri" panose="020F0502020204030204" pitchFamily="34" charset="0"/>
            </a:endParaRPr>
          </a:p>
        </p:txBody>
      </p:sp>
      <p:pic>
        <p:nvPicPr>
          <p:cNvPr id="10" name="Kuva 9">
            <a:extLst>
              <a:ext uri="{FF2B5EF4-FFF2-40B4-BE49-F238E27FC236}">
                <a16:creationId xmlns:a16="http://schemas.microsoft.com/office/drawing/2014/main" id="{C5B9B693-86EC-0E46-B0C4-13F82A38C480}"/>
              </a:ext>
            </a:extLst>
          </p:cNvPr>
          <p:cNvPicPr>
            <a:picLocks noChangeAspect="1"/>
          </p:cNvPicPr>
          <p:nvPr/>
        </p:nvPicPr>
        <p:blipFill>
          <a:blip r:embed="rId6"/>
          <a:stretch>
            <a:fillRect/>
          </a:stretch>
        </p:blipFill>
        <p:spPr>
          <a:xfrm>
            <a:off x="158750" y="5675168"/>
            <a:ext cx="1983397" cy="1074802"/>
          </a:xfrm>
          <a:prstGeom prst="rect">
            <a:avLst/>
          </a:prstGeom>
        </p:spPr>
      </p:pic>
      <p:pic>
        <p:nvPicPr>
          <p:cNvPr id="11" name="Kuva 10" descr="Kuva, joka sisältää kohteen peli&#10;&#10;Kuvaus luotu automaattisesti">
            <a:extLst>
              <a:ext uri="{FF2B5EF4-FFF2-40B4-BE49-F238E27FC236}">
                <a16:creationId xmlns:a16="http://schemas.microsoft.com/office/drawing/2014/main" id="{EB3E0945-B35A-8148-AA1E-DDCBC39FB701}"/>
              </a:ext>
            </a:extLst>
          </p:cNvPr>
          <p:cNvPicPr>
            <a:picLocks noChangeAspect="1"/>
          </p:cNvPicPr>
          <p:nvPr/>
        </p:nvPicPr>
        <p:blipFill>
          <a:blip r:embed="rId7"/>
          <a:stretch>
            <a:fillRect/>
          </a:stretch>
        </p:blipFill>
        <p:spPr>
          <a:xfrm>
            <a:off x="2276131" y="6166744"/>
            <a:ext cx="1425714" cy="691255"/>
          </a:xfrm>
          <a:prstGeom prst="rect">
            <a:avLst/>
          </a:prstGeom>
        </p:spPr>
      </p:pic>
    </p:spTree>
    <p:extLst>
      <p:ext uri="{BB962C8B-B14F-4D97-AF65-F5344CB8AC3E}">
        <p14:creationId xmlns:p14="http://schemas.microsoft.com/office/powerpoint/2010/main" val="26681379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rotWithShape="1">
          <a:blip r:embed="rId4">
            <a:duotone>
              <a:prstClr val="black"/>
              <a:schemeClr val="accent4">
                <a:tint val="45000"/>
                <a:satMod val="400000"/>
              </a:schemeClr>
            </a:duotone>
            <a:extLst>
              <a:ext uri="{BEBA8EAE-BF5A-486C-A8C5-ECC9F3942E4B}">
                <a14:imgProps xmlns:a14="http://schemas.microsoft.com/office/drawing/2010/main">
                  <a14:imgLayer r:embed="rId5">
                    <a14:imgEffect>
                      <a14:sharpenSoften amount="50000"/>
                    </a14:imgEffect>
                    <a14:imgEffect>
                      <a14:saturation sat="0"/>
                    </a14:imgEffect>
                    <a14:imgEffect>
                      <a14:brightnessContrast bright="-40000" contrast="40000"/>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pic>
        <p:nvPicPr>
          <p:cNvPr id="8" name="Kuva 7" descr="Kuva, joka sisältää kohteen henkilö, sisä, mies, pitäminen&#10;&#10;Kuvaus luotu automaattisesti">
            <a:extLst>
              <a:ext uri="{FF2B5EF4-FFF2-40B4-BE49-F238E27FC236}">
                <a16:creationId xmlns:a16="http://schemas.microsoft.com/office/drawing/2014/main" id="{9BD28A61-209D-5546-A212-20B9362045CD}"/>
              </a:ext>
            </a:extLst>
          </p:cNvPr>
          <p:cNvPicPr>
            <a:picLocks noChangeAspect="1"/>
          </p:cNvPicPr>
          <p:nvPr/>
        </p:nvPicPr>
        <p:blipFill rotWithShape="1">
          <a:blip r:embed="rId6">
            <a:alphaModFix amt="20000"/>
          </a:blip>
          <a:srcRect l="11712" r="32521"/>
          <a:stretch/>
        </p:blipFill>
        <p:spPr>
          <a:xfrm>
            <a:off x="5091546" y="619126"/>
            <a:ext cx="7100454" cy="6238874"/>
          </a:xfrm>
          <a:custGeom>
            <a:avLst/>
            <a:gdLst/>
            <a:ahLst/>
            <a:cxnLst/>
            <a:rect l="l" t="t" r="r" b="b"/>
            <a:pathLst>
              <a:path w="7100454" h="6238874">
                <a:moveTo>
                  <a:pt x="5221938" y="783"/>
                </a:moveTo>
                <a:cubicBezTo>
                  <a:pt x="5784158" y="15914"/>
                  <a:pt x="6301398" y="253541"/>
                  <a:pt x="6756828" y="979302"/>
                </a:cubicBezTo>
                <a:cubicBezTo>
                  <a:pt x="6870382" y="1160214"/>
                  <a:pt x="6969391" y="1352970"/>
                  <a:pt x="7057114" y="1554417"/>
                </a:cubicBezTo>
                <a:lnTo>
                  <a:pt x="7100454" y="1659685"/>
                </a:lnTo>
                <a:lnTo>
                  <a:pt x="7100454" y="6238874"/>
                </a:lnTo>
                <a:lnTo>
                  <a:pt x="0" y="6238874"/>
                </a:lnTo>
                <a:lnTo>
                  <a:pt x="14064" y="6003370"/>
                </a:lnTo>
                <a:cubicBezTo>
                  <a:pt x="69537" y="5262783"/>
                  <a:pt x="191580" y="4496548"/>
                  <a:pt x="334789" y="3724830"/>
                </a:cubicBezTo>
                <a:cubicBezTo>
                  <a:pt x="778352" y="1333290"/>
                  <a:pt x="2184944" y="696602"/>
                  <a:pt x="3836378" y="244282"/>
                </a:cubicBezTo>
                <a:cubicBezTo>
                  <a:pt x="4320163" y="111842"/>
                  <a:pt x="4784656" y="-10986"/>
                  <a:pt x="5221938" y="783"/>
                </a:cubicBezTo>
                <a:close/>
              </a:path>
            </a:pathLst>
          </a:custGeom>
        </p:spPr>
      </p:pic>
      <p:sp>
        <p:nvSpPr>
          <p:cNvPr id="2" name="Otsikko 1">
            <a:extLst>
              <a:ext uri="{FF2B5EF4-FFF2-40B4-BE49-F238E27FC236}">
                <a16:creationId xmlns:a16="http://schemas.microsoft.com/office/drawing/2014/main" id="{3AC99C5A-48B2-314F-AE44-665FC5B5DFF9}"/>
              </a:ext>
            </a:extLst>
          </p:cNvPr>
          <p:cNvSpPr>
            <a:spLocks noGrp="1"/>
          </p:cNvSpPr>
          <p:nvPr>
            <p:ph type="title"/>
          </p:nvPr>
        </p:nvSpPr>
        <p:spPr/>
        <p:txBody>
          <a:bodyPr/>
          <a:lstStyle/>
          <a:p>
            <a:r>
              <a:rPr lang="fi-FI" dirty="0"/>
              <a:t>TURVAKOTIPALVELU</a:t>
            </a:r>
          </a:p>
        </p:txBody>
      </p:sp>
      <p:pic>
        <p:nvPicPr>
          <p:cNvPr id="7" name="Online-media 3" descr="Turvakotipalvelut Suomessa">
            <a:hlinkClick r:id="" action="ppaction://media"/>
            <a:extLst>
              <a:ext uri="{FF2B5EF4-FFF2-40B4-BE49-F238E27FC236}">
                <a16:creationId xmlns:a16="http://schemas.microsoft.com/office/drawing/2014/main" id="{A4E1952D-3163-3E40-A754-C37BE7620E18}"/>
              </a:ext>
            </a:extLst>
          </p:cNvPr>
          <p:cNvPicPr>
            <a:picLocks noGrp="1" noRot="1" noChangeAspect="1"/>
          </p:cNvPicPr>
          <p:nvPr>
            <p:ph idx="1"/>
            <a:videoFile r:link="rId1"/>
          </p:nvPr>
        </p:nvPicPr>
        <p:blipFill>
          <a:blip r:embed="rId7"/>
          <a:stretch>
            <a:fillRect/>
          </a:stretch>
        </p:blipFill>
        <p:spPr>
          <a:xfrm>
            <a:off x="2528888" y="2436019"/>
            <a:ext cx="6096000" cy="3429000"/>
          </a:xfrm>
        </p:spPr>
      </p:pic>
      <p:pic>
        <p:nvPicPr>
          <p:cNvPr id="10" name="Kuva 9">
            <a:extLst>
              <a:ext uri="{FF2B5EF4-FFF2-40B4-BE49-F238E27FC236}">
                <a16:creationId xmlns:a16="http://schemas.microsoft.com/office/drawing/2014/main" id="{C5B9B693-86EC-0E46-B0C4-13F82A38C480}"/>
              </a:ext>
            </a:extLst>
          </p:cNvPr>
          <p:cNvPicPr>
            <a:picLocks noChangeAspect="1"/>
          </p:cNvPicPr>
          <p:nvPr/>
        </p:nvPicPr>
        <p:blipFill>
          <a:blip r:embed="rId8"/>
          <a:stretch>
            <a:fillRect/>
          </a:stretch>
        </p:blipFill>
        <p:spPr>
          <a:xfrm>
            <a:off x="158750" y="5675168"/>
            <a:ext cx="1983397" cy="1074802"/>
          </a:xfrm>
          <a:prstGeom prst="rect">
            <a:avLst/>
          </a:prstGeom>
        </p:spPr>
      </p:pic>
      <p:pic>
        <p:nvPicPr>
          <p:cNvPr id="11" name="Kuva 10" descr="Kuva, joka sisältää kohteen peli&#10;&#10;Kuvaus luotu automaattisesti">
            <a:extLst>
              <a:ext uri="{FF2B5EF4-FFF2-40B4-BE49-F238E27FC236}">
                <a16:creationId xmlns:a16="http://schemas.microsoft.com/office/drawing/2014/main" id="{EB3E0945-B35A-8148-AA1E-DDCBC39FB701}"/>
              </a:ext>
            </a:extLst>
          </p:cNvPr>
          <p:cNvPicPr>
            <a:picLocks noChangeAspect="1"/>
          </p:cNvPicPr>
          <p:nvPr/>
        </p:nvPicPr>
        <p:blipFill>
          <a:blip r:embed="rId9"/>
          <a:stretch>
            <a:fillRect/>
          </a:stretch>
        </p:blipFill>
        <p:spPr>
          <a:xfrm>
            <a:off x="2276131" y="6166744"/>
            <a:ext cx="1425714" cy="691255"/>
          </a:xfrm>
          <a:prstGeom prst="rect">
            <a:avLst/>
          </a:prstGeom>
        </p:spPr>
      </p:pic>
    </p:spTree>
    <p:extLst>
      <p:ext uri="{BB962C8B-B14F-4D97-AF65-F5344CB8AC3E}">
        <p14:creationId xmlns:p14="http://schemas.microsoft.com/office/powerpoint/2010/main" val="34223103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7"/>
                                        </p:tgtEl>
                                      </p:cBhvr>
                                    </p:cmd>
                                  </p:childTnLst>
                                </p:cTn>
                              </p:par>
                            </p:childTnLst>
                          </p:cTn>
                        </p:par>
                      </p:childTnLst>
                    </p:cTn>
                  </p:par>
                </p:childTnLst>
              </p:cTn>
              <p:nextCondLst>
                <p:cond evt="onClick" delay="0">
                  <p:tgtEl>
                    <p:spTgt spid="7"/>
                  </p:tgtEl>
                </p:cond>
              </p:nextCondLst>
            </p:seq>
            <p:video>
              <p:cMediaNode vol="80000">
                <p:cTn id="12" fill="hold" display="0">
                  <p:stCondLst>
                    <p:cond delay="indefinite"/>
                  </p:stCondLst>
                </p:cTn>
                <p:tgtEl>
                  <p:spTgt spid="7"/>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rotWithShape="1">
          <a:blip r:embed="rId3">
            <a:duotone>
              <a:prstClr val="black"/>
              <a:schemeClr val="accent4">
                <a:tint val="45000"/>
                <a:satMod val="400000"/>
              </a:schemeClr>
            </a:duotone>
            <a:extLst>
              <a:ext uri="{BEBA8EAE-BF5A-486C-A8C5-ECC9F3942E4B}">
                <a14:imgProps xmlns:a14="http://schemas.microsoft.com/office/drawing/2010/main">
                  <a14:imgLayer r:embed="rId4">
                    <a14:imgEffect>
                      <a14:sharpenSoften amount="50000"/>
                    </a14:imgEffect>
                    <a14:imgEffect>
                      <a14:saturation sat="0"/>
                    </a14:imgEffect>
                    <a14:imgEffect>
                      <a14:brightnessContrast bright="-40000" contrast="40000"/>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pic>
        <p:nvPicPr>
          <p:cNvPr id="8" name="Kuva 7" descr="Kuva, joka sisältää kohteen henkilö, sisä, mies, pitäminen&#10;&#10;Kuvaus luotu automaattisesti">
            <a:extLst>
              <a:ext uri="{FF2B5EF4-FFF2-40B4-BE49-F238E27FC236}">
                <a16:creationId xmlns:a16="http://schemas.microsoft.com/office/drawing/2014/main" id="{9BD28A61-209D-5546-A212-20B9362045CD}"/>
              </a:ext>
            </a:extLst>
          </p:cNvPr>
          <p:cNvPicPr>
            <a:picLocks noChangeAspect="1"/>
          </p:cNvPicPr>
          <p:nvPr/>
        </p:nvPicPr>
        <p:blipFill rotWithShape="1">
          <a:blip r:embed="rId5">
            <a:alphaModFix amt="20000"/>
          </a:blip>
          <a:srcRect l="11712" r="32521"/>
          <a:stretch/>
        </p:blipFill>
        <p:spPr>
          <a:xfrm>
            <a:off x="5091546" y="619126"/>
            <a:ext cx="7100454" cy="6238874"/>
          </a:xfrm>
          <a:custGeom>
            <a:avLst/>
            <a:gdLst/>
            <a:ahLst/>
            <a:cxnLst/>
            <a:rect l="l" t="t" r="r" b="b"/>
            <a:pathLst>
              <a:path w="7100454" h="6238874">
                <a:moveTo>
                  <a:pt x="5221938" y="783"/>
                </a:moveTo>
                <a:cubicBezTo>
                  <a:pt x="5784158" y="15914"/>
                  <a:pt x="6301398" y="253541"/>
                  <a:pt x="6756828" y="979302"/>
                </a:cubicBezTo>
                <a:cubicBezTo>
                  <a:pt x="6870382" y="1160214"/>
                  <a:pt x="6969391" y="1352970"/>
                  <a:pt x="7057114" y="1554417"/>
                </a:cubicBezTo>
                <a:lnTo>
                  <a:pt x="7100454" y="1659685"/>
                </a:lnTo>
                <a:lnTo>
                  <a:pt x="7100454" y="6238874"/>
                </a:lnTo>
                <a:lnTo>
                  <a:pt x="0" y="6238874"/>
                </a:lnTo>
                <a:lnTo>
                  <a:pt x="14064" y="6003370"/>
                </a:lnTo>
                <a:cubicBezTo>
                  <a:pt x="69537" y="5262783"/>
                  <a:pt x="191580" y="4496548"/>
                  <a:pt x="334789" y="3724830"/>
                </a:cubicBezTo>
                <a:cubicBezTo>
                  <a:pt x="778352" y="1333290"/>
                  <a:pt x="2184944" y="696602"/>
                  <a:pt x="3836378" y="244282"/>
                </a:cubicBezTo>
                <a:cubicBezTo>
                  <a:pt x="4320163" y="111842"/>
                  <a:pt x="4784656" y="-10986"/>
                  <a:pt x="5221938" y="783"/>
                </a:cubicBezTo>
                <a:close/>
              </a:path>
            </a:pathLst>
          </a:custGeom>
        </p:spPr>
      </p:pic>
      <p:sp>
        <p:nvSpPr>
          <p:cNvPr id="2" name="Otsikko 1">
            <a:extLst>
              <a:ext uri="{FF2B5EF4-FFF2-40B4-BE49-F238E27FC236}">
                <a16:creationId xmlns:a16="http://schemas.microsoft.com/office/drawing/2014/main" id="{3AC99C5A-48B2-314F-AE44-665FC5B5DFF9}"/>
              </a:ext>
            </a:extLst>
          </p:cNvPr>
          <p:cNvSpPr>
            <a:spLocks noGrp="1"/>
          </p:cNvSpPr>
          <p:nvPr>
            <p:ph type="title"/>
          </p:nvPr>
        </p:nvSpPr>
        <p:spPr>
          <a:xfrm>
            <a:off x="646111" y="452718"/>
            <a:ext cx="9404723" cy="990599"/>
          </a:xfrm>
        </p:spPr>
        <p:txBody>
          <a:bodyPr/>
          <a:lstStyle/>
          <a:p>
            <a:r>
              <a:rPr lang="fi-FI" spc="300" dirty="0">
                <a:latin typeface="Calibri" panose="020F0502020204030204" pitchFamily="34" charset="0"/>
                <a:cs typeface="Calibri" panose="020F0502020204030204" pitchFamily="34" charset="0"/>
              </a:rPr>
              <a:t>TURVAKOTIPALVELU</a:t>
            </a:r>
          </a:p>
        </p:txBody>
      </p:sp>
      <p:sp>
        <p:nvSpPr>
          <p:cNvPr id="3" name="Sisällön paikkamerkki 2">
            <a:extLst>
              <a:ext uri="{FF2B5EF4-FFF2-40B4-BE49-F238E27FC236}">
                <a16:creationId xmlns:a16="http://schemas.microsoft.com/office/drawing/2014/main" id="{44CE23CB-F1AD-6848-8154-BD6DFBABDCA2}"/>
              </a:ext>
            </a:extLst>
          </p:cNvPr>
          <p:cNvSpPr>
            <a:spLocks noGrp="1"/>
          </p:cNvSpPr>
          <p:nvPr>
            <p:ph idx="1"/>
          </p:nvPr>
        </p:nvSpPr>
        <p:spPr>
          <a:xfrm>
            <a:off x="1103312" y="1799304"/>
            <a:ext cx="8946541" cy="4449096"/>
          </a:xfrm>
        </p:spPr>
        <p:txBody>
          <a:bodyPr>
            <a:normAutofit fontScale="92500"/>
          </a:bodyPr>
          <a:lstStyle/>
          <a:p>
            <a:r>
              <a:rPr lang="fi-FI" dirty="0">
                <a:latin typeface="Calibri" panose="020F0502020204030204" pitchFamily="34" charset="0"/>
                <a:cs typeface="Calibri" panose="020F0502020204030204" pitchFamily="34" charset="0"/>
              </a:rPr>
              <a:t>Turvakotipalveluiden toimintaa ohjaa lainsäädäntö ja THL</a:t>
            </a:r>
          </a:p>
          <a:p>
            <a:pPr lvl="1"/>
            <a:r>
              <a:rPr lang="fi-FI" b="1" dirty="0">
                <a:latin typeface="Calibri" panose="020F0502020204030204" pitchFamily="34" charset="0"/>
                <a:cs typeface="Calibri" panose="020F0502020204030204" pitchFamily="34" charset="0"/>
              </a:rPr>
              <a:t>Laki valtion varoista maksettavasta korvauksesta turvakotipalvelun tuottajalle 1354/2014</a:t>
            </a:r>
            <a:br>
              <a:rPr lang="fi-FI" b="1" dirty="0">
                <a:latin typeface="Calibri" panose="020F0502020204030204" pitchFamily="34" charset="0"/>
                <a:cs typeface="Calibri" panose="020F0502020204030204" pitchFamily="34" charset="0"/>
              </a:rPr>
            </a:br>
            <a:br>
              <a:rPr lang="fi-FI" dirty="0">
                <a:latin typeface="Calibri" panose="020F0502020204030204" pitchFamily="34" charset="0"/>
                <a:cs typeface="Calibri" panose="020F0502020204030204" pitchFamily="34" charset="0"/>
              </a:rPr>
            </a:br>
            <a:r>
              <a:rPr lang="fi-FI" dirty="0">
                <a:latin typeface="Calibri" panose="020F0502020204030204" pitchFamily="34" charset="0"/>
                <a:cs typeface="Calibri" panose="020F0502020204030204" pitchFamily="34" charset="0"/>
              </a:rPr>
              <a:t>1 § Lain tarkoituksena on turvata valtakunnallisesti laadukkaat ja kokonaisvaltaiset turvakotipalvelut henkilöille, joihin kohdistuu lähisuhteessa väkivaltaa tai jotka elävät tällaisen uhan alla</a:t>
            </a:r>
            <a:br>
              <a:rPr lang="fi-FI" dirty="0">
                <a:latin typeface="Calibri" panose="020F0502020204030204" pitchFamily="34" charset="0"/>
                <a:cs typeface="Calibri" panose="020F0502020204030204" pitchFamily="34" charset="0"/>
              </a:rPr>
            </a:br>
            <a:br>
              <a:rPr lang="fi-FI" dirty="0">
                <a:latin typeface="Calibri" panose="020F0502020204030204" pitchFamily="34" charset="0"/>
                <a:cs typeface="Calibri" panose="020F0502020204030204" pitchFamily="34" charset="0"/>
              </a:rPr>
            </a:br>
            <a:r>
              <a:rPr lang="fi-FI" dirty="0">
                <a:latin typeface="Calibri" panose="020F0502020204030204" pitchFamily="34" charset="0"/>
                <a:cs typeface="Calibri" panose="020F0502020204030204" pitchFamily="34" charset="0"/>
              </a:rPr>
              <a:t>3 § Turvakoti on ympärivuorokautinen, asiakkaalle maksuton kriisityön yksikkö, johon lähisuhdeväkivaltaa tai sen uhkaa kokeva henkilö tai perhe voi mennä oma-aloitteisesti, viranomaisen tai muun tahon ohjaamana, tarvittaessa myös nimettömänä.</a:t>
            </a:r>
            <a:br>
              <a:rPr lang="fi-FI" dirty="0">
                <a:latin typeface="Calibri" panose="020F0502020204030204" pitchFamily="34" charset="0"/>
                <a:cs typeface="Calibri" panose="020F0502020204030204" pitchFamily="34" charset="0"/>
              </a:rPr>
            </a:br>
            <a:br>
              <a:rPr lang="fi-FI" dirty="0">
                <a:latin typeface="Calibri" panose="020F0502020204030204" pitchFamily="34" charset="0"/>
                <a:cs typeface="Calibri" panose="020F0502020204030204" pitchFamily="34" charset="0"/>
              </a:rPr>
            </a:br>
            <a:r>
              <a:rPr lang="fi-FI" dirty="0">
                <a:latin typeface="Calibri" panose="020F0502020204030204" pitchFamily="34" charset="0"/>
                <a:cs typeface="Calibri" panose="020F0502020204030204" pitchFamily="34" charset="0"/>
              </a:rPr>
              <a:t>4 § Lähisuhdeväkivallalla tarkoitetaan niitä tapahtumia, joissa henkilö on väkivaltainen nykyistä tai entistä kumppaniaan, lastaan tai puolisonsa lasta, vanhempaansa, muuta lähisukulaistaan tai muuta läheistään kohtaan.</a:t>
            </a:r>
          </a:p>
          <a:p>
            <a:pPr marL="457200" lvl="1" indent="0">
              <a:buNone/>
            </a:pPr>
            <a:r>
              <a:rPr lang="fi-FI" dirty="0">
                <a:latin typeface="Calibri" panose="020F0502020204030204" pitchFamily="34" charset="0"/>
                <a:cs typeface="Calibri" panose="020F0502020204030204" pitchFamily="34" charset="0"/>
              </a:rPr>
              <a:t> </a:t>
            </a:r>
          </a:p>
        </p:txBody>
      </p:sp>
      <p:pic>
        <p:nvPicPr>
          <p:cNvPr id="10" name="Kuva 9">
            <a:extLst>
              <a:ext uri="{FF2B5EF4-FFF2-40B4-BE49-F238E27FC236}">
                <a16:creationId xmlns:a16="http://schemas.microsoft.com/office/drawing/2014/main" id="{EAC0EB58-5CBB-8C4C-BBE1-3DE8D6EE2337}"/>
              </a:ext>
            </a:extLst>
          </p:cNvPr>
          <p:cNvPicPr>
            <a:picLocks noChangeAspect="1"/>
          </p:cNvPicPr>
          <p:nvPr/>
        </p:nvPicPr>
        <p:blipFill>
          <a:blip r:embed="rId6"/>
          <a:stretch>
            <a:fillRect/>
          </a:stretch>
        </p:blipFill>
        <p:spPr>
          <a:xfrm>
            <a:off x="158750" y="5675168"/>
            <a:ext cx="1983397" cy="1074802"/>
          </a:xfrm>
          <a:prstGeom prst="rect">
            <a:avLst/>
          </a:prstGeom>
        </p:spPr>
      </p:pic>
      <p:pic>
        <p:nvPicPr>
          <p:cNvPr id="11" name="Kuva 10" descr="Kuva, joka sisältää kohteen peli&#10;&#10;Kuvaus luotu automaattisesti">
            <a:extLst>
              <a:ext uri="{FF2B5EF4-FFF2-40B4-BE49-F238E27FC236}">
                <a16:creationId xmlns:a16="http://schemas.microsoft.com/office/drawing/2014/main" id="{BE082120-8D9F-484F-AD1B-A970397B61EE}"/>
              </a:ext>
            </a:extLst>
          </p:cNvPr>
          <p:cNvPicPr>
            <a:picLocks noChangeAspect="1"/>
          </p:cNvPicPr>
          <p:nvPr/>
        </p:nvPicPr>
        <p:blipFill>
          <a:blip r:embed="rId7"/>
          <a:stretch>
            <a:fillRect/>
          </a:stretch>
        </p:blipFill>
        <p:spPr>
          <a:xfrm>
            <a:off x="2276131" y="6166744"/>
            <a:ext cx="1425714" cy="691255"/>
          </a:xfrm>
          <a:prstGeom prst="rect">
            <a:avLst/>
          </a:prstGeom>
        </p:spPr>
      </p:pic>
    </p:spTree>
    <p:extLst>
      <p:ext uri="{BB962C8B-B14F-4D97-AF65-F5344CB8AC3E}">
        <p14:creationId xmlns:p14="http://schemas.microsoft.com/office/powerpoint/2010/main" val="29228882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rotWithShape="1">
          <a:blip r:embed="rId3">
            <a:duotone>
              <a:prstClr val="black"/>
              <a:schemeClr val="accent4">
                <a:tint val="45000"/>
                <a:satMod val="400000"/>
              </a:schemeClr>
            </a:duotone>
            <a:extLst>
              <a:ext uri="{BEBA8EAE-BF5A-486C-A8C5-ECC9F3942E4B}">
                <a14:imgProps xmlns:a14="http://schemas.microsoft.com/office/drawing/2010/main">
                  <a14:imgLayer r:embed="rId4">
                    <a14:imgEffect>
                      <a14:sharpenSoften amount="50000"/>
                    </a14:imgEffect>
                    <a14:imgEffect>
                      <a14:saturation sat="0"/>
                    </a14:imgEffect>
                    <a14:imgEffect>
                      <a14:brightnessContrast bright="-40000" contrast="40000"/>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pic>
        <p:nvPicPr>
          <p:cNvPr id="8" name="Kuva 7" descr="Kuva, joka sisältää kohteen henkilö, sisä, mies, pitäminen&#10;&#10;Kuvaus luotu automaattisesti">
            <a:extLst>
              <a:ext uri="{FF2B5EF4-FFF2-40B4-BE49-F238E27FC236}">
                <a16:creationId xmlns:a16="http://schemas.microsoft.com/office/drawing/2014/main" id="{9BD28A61-209D-5546-A212-20B9362045CD}"/>
              </a:ext>
            </a:extLst>
          </p:cNvPr>
          <p:cNvPicPr>
            <a:picLocks noChangeAspect="1"/>
          </p:cNvPicPr>
          <p:nvPr/>
        </p:nvPicPr>
        <p:blipFill rotWithShape="1">
          <a:blip r:embed="rId5">
            <a:alphaModFix amt="20000"/>
          </a:blip>
          <a:srcRect l="11712" r="32521"/>
          <a:stretch/>
        </p:blipFill>
        <p:spPr>
          <a:xfrm>
            <a:off x="5091546" y="619126"/>
            <a:ext cx="7100454" cy="6238874"/>
          </a:xfrm>
          <a:custGeom>
            <a:avLst/>
            <a:gdLst/>
            <a:ahLst/>
            <a:cxnLst/>
            <a:rect l="l" t="t" r="r" b="b"/>
            <a:pathLst>
              <a:path w="7100454" h="6238874">
                <a:moveTo>
                  <a:pt x="5221938" y="783"/>
                </a:moveTo>
                <a:cubicBezTo>
                  <a:pt x="5784158" y="15914"/>
                  <a:pt x="6301398" y="253541"/>
                  <a:pt x="6756828" y="979302"/>
                </a:cubicBezTo>
                <a:cubicBezTo>
                  <a:pt x="6870382" y="1160214"/>
                  <a:pt x="6969391" y="1352970"/>
                  <a:pt x="7057114" y="1554417"/>
                </a:cubicBezTo>
                <a:lnTo>
                  <a:pt x="7100454" y="1659685"/>
                </a:lnTo>
                <a:lnTo>
                  <a:pt x="7100454" y="6238874"/>
                </a:lnTo>
                <a:lnTo>
                  <a:pt x="0" y="6238874"/>
                </a:lnTo>
                <a:lnTo>
                  <a:pt x="14064" y="6003370"/>
                </a:lnTo>
                <a:cubicBezTo>
                  <a:pt x="69537" y="5262783"/>
                  <a:pt x="191580" y="4496548"/>
                  <a:pt x="334789" y="3724830"/>
                </a:cubicBezTo>
                <a:cubicBezTo>
                  <a:pt x="778352" y="1333290"/>
                  <a:pt x="2184944" y="696602"/>
                  <a:pt x="3836378" y="244282"/>
                </a:cubicBezTo>
                <a:cubicBezTo>
                  <a:pt x="4320163" y="111842"/>
                  <a:pt x="4784656" y="-10986"/>
                  <a:pt x="5221938" y="783"/>
                </a:cubicBezTo>
                <a:close/>
              </a:path>
            </a:pathLst>
          </a:custGeom>
        </p:spPr>
      </p:pic>
      <p:sp>
        <p:nvSpPr>
          <p:cNvPr id="2" name="Otsikko 1">
            <a:extLst>
              <a:ext uri="{FF2B5EF4-FFF2-40B4-BE49-F238E27FC236}">
                <a16:creationId xmlns:a16="http://schemas.microsoft.com/office/drawing/2014/main" id="{3AC99C5A-48B2-314F-AE44-665FC5B5DFF9}"/>
              </a:ext>
            </a:extLst>
          </p:cNvPr>
          <p:cNvSpPr>
            <a:spLocks noGrp="1"/>
          </p:cNvSpPr>
          <p:nvPr>
            <p:ph type="title"/>
          </p:nvPr>
        </p:nvSpPr>
        <p:spPr>
          <a:xfrm>
            <a:off x="646111" y="452718"/>
            <a:ext cx="9404723" cy="990599"/>
          </a:xfrm>
        </p:spPr>
        <p:txBody>
          <a:bodyPr/>
          <a:lstStyle/>
          <a:p>
            <a:r>
              <a:rPr lang="fi-FI" spc="300" dirty="0">
                <a:latin typeface="Calibri" panose="020F0502020204030204" pitchFamily="34" charset="0"/>
                <a:cs typeface="Calibri" panose="020F0502020204030204" pitchFamily="34" charset="0"/>
              </a:rPr>
              <a:t>TURVAKOTIPALVELU</a:t>
            </a:r>
          </a:p>
        </p:txBody>
      </p:sp>
      <p:sp>
        <p:nvSpPr>
          <p:cNvPr id="3" name="Sisällön paikkamerkki 2">
            <a:extLst>
              <a:ext uri="{FF2B5EF4-FFF2-40B4-BE49-F238E27FC236}">
                <a16:creationId xmlns:a16="http://schemas.microsoft.com/office/drawing/2014/main" id="{44CE23CB-F1AD-6848-8154-BD6DFBABDCA2}"/>
              </a:ext>
            </a:extLst>
          </p:cNvPr>
          <p:cNvSpPr>
            <a:spLocks noGrp="1"/>
          </p:cNvSpPr>
          <p:nvPr>
            <p:ph idx="1"/>
          </p:nvPr>
        </p:nvSpPr>
        <p:spPr>
          <a:xfrm>
            <a:off x="1104293" y="2023721"/>
            <a:ext cx="8946541" cy="4188848"/>
          </a:xfrm>
        </p:spPr>
        <p:txBody>
          <a:bodyPr>
            <a:normAutofit/>
          </a:bodyPr>
          <a:lstStyle/>
          <a:p>
            <a:r>
              <a:rPr lang="fi-FI" dirty="0">
                <a:latin typeface="Calibri" panose="020F0502020204030204" pitchFamily="34" charset="0"/>
                <a:cs typeface="Calibri" panose="020F0502020204030204" pitchFamily="34" charset="0"/>
              </a:rPr>
              <a:t>Turvakotipalveluiden toimintaa ohjaa lainsäädäntö ja THL</a:t>
            </a:r>
          </a:p>
          <a:p>
            <a:pPr lvl="1"/>
            <a:r>
              <a:rPr lang="fi-FI" sz="2000" dirty="0">
                <a:latin typeface="Calibri" panose="020F0502020204030204" pitchFamily="34" charset="0"/>
                <a:cs typeface="Calibri" panose="020F0502020204030204" pitchFamily="34" charset="0"/>
              </a:rPr>
              <a:t>Terveyden ja hyvinvoinninlaitos THL vastaa turvakotipalvelujen järjestämisestä, palveluverkoston koordinoinnista ja kehittämisestä. THL:n tavoitteena on valtakunnallisesti laadukkaat ja kokonaisvaltaiset turvakotipalvelut</a:t>
            </a:r>
          </a:p>
          <a:p>
            <a:pPr lvl="1"/>
            <a:r>
              <a:rPr lang="fi-FI" sz="2000" dirty="0">
                <a:latin typeface="Calibri" panose="020F0502020204030204" pitchFamily="34" charset="0"/>
                <a:cs typeface="Calibri" panose="020F0502020204030204" pitchFamily="34" charset="0"/>
              </a:rPr>
              <a:t>Suomessa tällä hetkellä 29 turvakotia ja niissä on yhteensä 211 perhepaikkaa </a:t>
            </a:r>
          </a:p>
          <a:p>
            <a:pPr lvl="1"/>
            <a:r>
              <a:rPr lang="fi-FI" sz="2000" dirty="0">
                <a:latin typeface="Calibri" panose="020F0502020204030204" pitchFamily="34" charset="0"/>
                <a:cs typeface="Calibri" panose="020F0502020204030204" pitchFamily="34" charset="0"/>
              </a:rPr>
              <a:t>Jokaisessa maakunnassa vähintään </a:t>
            </a:r>
            <a:r>
              <a:rPr lang="fi-FI" sz="2000">
                <a:latin typeface="Calibri" panose="020F0502020204030204" pitchFamily="34" charset="0"/>
                <a:cs typeface="Calibri" panose="020F0502020204030204" pitchFamily="34" charset="0"/>
              </a:rPr>
              <a:t>yksi turvakoti</a:t>
            </a:r>
            <a:endParaRPr lang="fi-FI" sz="2000" dirty="0">
              <a:latin typeface="Calibri" panose="020F0502020204030204" pitchFamily="34" charset="0"/>
              <a:cs typeface="Calibri" panose="020F0502020204030204" pitchFamily="34" charset="0"/>
            </a:endParaRPr>
          </a:p>
        </p:txBody>
      </p:sp>
      <p:pic>
        <p:nvPicPr>
          <p:cNvPr id="10" name="Kuva 9">
            <a:extLst>
              <a:ext uri="{FF2B5EF4-FFF2-40B4-BE49-F238E27FC236}">
                <a16:creationId xmlns:a16="http://schemas.microsoft.com/office/drawing/2014/main" id="{EAC0EB58-5CBB-8C4C-BBE1-3DE8D6EE2337}"/>
              </a:ext>
            </a:extLst>
          </p:cNvPr>
          <p:cNvPicPr>
            <a:picLocks noChangeAspect="1"/>
          </p:cNvPicPr>
          <p:nvPr/>
        </p:nvPicPr>
        <p:blipFill>
          <a:blip r:embed="rId6"/>
          <a:stretch>
            <a:fillRect/>
          </a:stretch>
        </p:blipFill>
        <p:spPr>
          <a:xfrm>
            <a:off x="158750" y="5675168"/>
            <a:ext cx="1983397" cy="1074802"/>
          </a:xfrm>
          <a:prstGeom prst="rect">
            <a:avLst/>
          </a:prstGeom>
        </p:spPr>
      </p:pic>
      <p:pic>
        <p:nvPicPr>
          <p:cNvPr id="11" name="Kuva 10" descr="Kuva, joka sisältää kohteen peli&#10;&#10;Kuvaus luotu automaattisesti">
            <a:extLst>
              <a:ext uri="{FF2B5EF4-FFF2-40B4-BE49-F238E27FC236}">
                <a16:creationId xmlns:a16="http://schemas.microsoft.com/office/drawing/2014/main" id="{BE082120-8D9F-484F-AD1B-A970397B61EE}"/>
              </a:ext>
            </a:extLst>
          </p:cNvPr>
          <p:cNvPicPr>
            <a:picLocks noChangeAspect="1"/>
          </p:cNvPicPr>
          <p:nvPr/>
        </p:nvPicPr>
        <p:blipFill>
          <a:blip r:embed="rId7"/>
          <a:stretch>
            <a:fillRect/>
          </a:stretch>
        </p:blipFill>
        <p:spPr>
          <a:xfrm>
            <a:off x="2276131" y="6166744"/>
            <a:ext cx="1425714" cy="691255"/>
          </a:xfrm>
          <a:prstGeom prst="rect">
            <a:avLst/>
          </a:prstGeom>
        </p:spPr>
      </p:pic>
    </p:spTree>
    <p:extLst>
      <p:ext uri="{BB962C8B-B14F-4D97-AF65-F5344CB8AC3E}">
        <p14:creationId xmlns:p14="http://schemas.microsoft.com/office/powerpoint/2010/main" val="2628817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5" name="Kuva 4">
            <a:extLst>
              <a:ext uri="{FF2B5EF4-FFF2-40B4-BE49-F238E27FC236}">
                <a16:creationId xmlns:a16="http://schemas.microsoft.com/office/drawing/2014/main" id="{41BC5CBE-78DE-0845-A03B-3964C8BC4944}"/>
              </a:ext>
            </a:extLst>
          </p:cNvPr>
          <p:cNvPicPr>
            <a:picLocks noChangeAspect="1"/>
          </p:cNvPicPr>
          <p:nvPr/>
        </p:nvPicPr>
        <p:blipFill>
          <a:blip r:embed="rId2"/>
          <a:stretch>
            <a:fillRect/>
          </a:stretch>
        </p:blipFill>
        <p:spPr>
          <a:xfrm>
            <a:off x="1658555" y="776563"/>
            <a:ext cx="8568158" cy="5712105"/>
          </a:xfrm>
          <a:prstGeom prst="rect">
            <a:avLst/>
          </a:prstGeom>
        </p:spPr>
      </p:pic>
      <p:sp>
        <p:nvSpPr>
          <p:cNvPr id="7" name="Tekstiruutu 6">
            <a:extLst>
              <a:ext uri="{FF2B5EF4-FFF2-40B4-BE49-F238E27FC236}">
                <a16:creationId xmlns:a16="http://schemas.microsoft.com/office/drawing/2014/main" id="{D9B131C3-858F-3C44-905D-DF38E747C232}"/>
              </a:ext>
            </a:extLst>
          </p:cNvPr>
          <p:cNvSpPr txBox="1"/>
          <p:nvPr/>
        </p:nvSpPr>
        <p:spPr>
          <a:xfrm>
            <a:off x="9972072" y="6480135"/>
            <a:ext cx="3113590" cy="338554"/>
          </a:xfrm>
          <a:prstGeom prst="rect">
            <a:avLst/>
          </a:prstGeom>
          <a:noFill/>
        </p:spPr>
        <p:txBody>
          <a:bodyPr wrap="square" rtlCol="0">
            <a:spAutoFit/>
          </a:bodyPr>
          <a:lstStyle/>
          <a:p>
            <a:r>
              <a:rPr lang="fi-FI" sz="1600" dirty="0">
                <a:solidFill>
                  <a:schemeClr val="bg1"/>
                </a:solidFill>
                <a:latin typeface="Calibri" panose="020F0502020204030204" pitchFamily="34" charset="0"/>
                <a:cs typeface="Calibri" panose="020F0502020204030204" pitchFamily="34" charset="0"/>
              </a:rPr>
              <a:t>Lähde: www.nollalinja.fi</a:t>
            </a:r>
          </a:p>
        </p:txBody>
      </p:sp>
      <p:sp>
        <p:nvSpPr>
          <p:cNvPr id="8" name="Tekstiruutu 7">
            <a:extLst>
              <a:ext uri="{FF2B5EF4-FFF2-40B4-BE49-F238E27FC236}">
                <a16:creationId xmlns:a16="http://schemas.microsoft.com/office/drawing/2014/main" id="{CBF50D74-4CE2-6C46-811B-8648123D8424}"/>
              </a:ext>
            </a:extLst>
          </p:cNvPr>
          <p:cNvSpPr txBox="1"/>
          <p:nvPr/>
        </p:nvSpPr>
        <p:spPr>
          <a:xfrm>
            <a:off x="1658555" y="92599"/>
            <a:ext cx="6108058" cy="523220"/>
          </a:xfrm>
          <a:prstGeom prst="rect">
            <a:avLst/>
          </a:prstGeom>
          <a:noFill/>
        </p:spPr>
        <p:txBody>
          <a:bodyPr wrap="square" rtlCol="0">
            <a:spAutoFit/>
          </a:bodyPr>
          <a:lstStyle/>
          <a:p>
            <a:r>
              <a:rPr lang="fi-FI" sz="2800" spc="300" dirty="0">
                <a:solidFill>
                  <a:schemeClr val="bg1"/>
                </a:solidFill>
                <a:latin typeface="Calibri" panose="020F0502020204030204" pitchFamily="34" charset="0"/>
                <a:cs typeface="Calibri" panose="020F0502020204030204" pitchFamily="34" charset="0"/>
              </a:rPr>
              <a:t>TURVAKODIT SUOMESSA </a:t>
            </a:r>
          </a:p>
        </p:txBody>
      </p:sp>
      <p:pic>
        <p:nvPicPr>
          <p:cNvPr id="10" name="Kuva 9" descr="Kuva, joka sisältää kohteen ruoka, piirtäminen&#10;&#10;Kuvaus luotu automaattisesti">
            <a:extLst>
              <a:ext uri="{FF2B5EF4-FFF2-40B4-BE49-F238E27FC236}">
                <a16:creationId xmlns:a16="http://schemas.microsoft.com/office/drawing/2014/main" id="{7569EA01-0200-4148-A536-4BE663AC81A0}"/>
              </a:ext>
            </a:extLst>
          </p:cNvPr>
          <p:cNvPicPr>
            <a:picLocks noChangeAspect="1"/>
          </p:cNvPicPr>
          <p:nvPr/>
        </p:nvPicPr>
        <p:blipFill>
          <a:blip r:embed="rId3"/>
          <a:stretch>
            <a:fillRect/>
          </a:stretch>
        </p:blipFill>
        <p:spPr>
          <a:xfrm>
            <a:off x="184874" y="6061979"/>
            <a:ext cx="1273536" cy="687039"/>
          </a:xfrm>
          <a:prstGeom prst="rect">
            <a:avLst/>
          </a:prstGeom>
        </p:spPr>
      </p:pic>
      <p:pic>
        <p:nvPicPr>
          <p:cNvPr id="12" name="Kuva 11" descr="Kuva, joka sisältää kohteen piirtäminen&#10;&#10;Kuvaus luotu automaattisesti">
            <a:extLst>
              <a:ext uri="{FF2B5EF4-FFF2-40B4-BE49-F238E27FC236}">
                <a16:creationId xmlns:a16="http://schemas.microsoft.com/office/drawing/2014/main" id="{8AB6E718-51C1-714F-9729-74B6B6B1E784}"/>
              </a:ext>
            </a:extLst>
          </p:cNvPr>
          <p:cNvPicPr>
            <a:picLocks noChangeAspect="1"/>
          </p:cNvPicPr>
          <p:nvPr/>
        </p:nvPicPr>
        <p:blipFill>
          <a:blip r:embed="rId4"/>
          <a:stretch>
            <a:fillRect/>
          </a:stretch>
        </p:blipFill>
        <p:spPr>
          <a:xfrm>
            <a:off x="1658555" y="6488668"/>
            <a:ext cx="717389" cy="347825"/>
          </a:xfrm>
          <a:prstGeom prst="rect">
            <a:avLst/>
          </a:prstGeom>
        </p:spPr>
      </p:pic>
    </p:spTree>
    <p:extLst>
      <p:ext uri="{BB962C8B-B14F-4D97-AF65-F5344CB8AC3E}">
        <p14:creationId xmlns:p14="http://schemas.microsoft.com/office/powerpoint/2010/main" val="22430007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rotWithShape="1">
          <a:blip r:embed="rId3">
            <a:duotone>
              <a:prstClr val="black"/>
              <a:schemeClr val="accent4">
                <a:tint val="45000"/>
                <a:satMod val="400000"/>
              </a:schemeClr>
            </a:duotone>
            <a:extLst>
              <a:ext uri="{BEBA8EAE-BF5A-486C-A8C5-ECC9F3942E4B}">
                <a14:imgProps xmlns:a14="http://schemas.microsoft.com/office/drawing/2010/main">
                  <a14:imgLayer r:embed="rId4">
                    <a14:imgEffect>
                      <a14:sharpenSoften amount="50000"/>
                    </a14:imgEffect>
                    <a14:imgEffect>
                      <a14:saturation sat="0"/>
                    </a14:imgEffect>
                    <a14:imgEffect>
                      <a14:brightnessContrast bright="-40000" contrast="40000"/>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pic>
        <p:nvPicPr>
          <p:cNvPr id="8" name="Kuva 7" descr="Kuva, joka sisältää kohteen henkilö, sisä, mies, pitäminen&#10;&#10;Kuvaus luotu automaattisesti">
            <a:extLst>
              <a:ext uri="{FF2B5EF4-FFF2-40B4-BE49-F238E27FC236}">
                <a16:creationId xmlns:a16="http://schemas.microsoft.com/office/drawing/2014/main" id="{9BD28A61-209D-5546-A212-20B9362045CD}"/>
              </a:ext>
            </a:extLst>
          </p:cNvPr>
          <p:cNvPicPr>
            <a:picLocks noChangeAspect="1"/>
          </p:cNvPicPr>
          <p:nvPr/>
        </p:nvPicPr>
        <p:blipFill rotWithShape="1">
          <a:blip r:embed="rId5">
            <a:alphaModFix amt="20000"/>
          </a:blip>
          <a:srcRect l="11712" r="32521"/>
          <a:stretch/>
        </p:blipFill>
        <p:spPr>
          <a:xfrm>
            <a:off x="5091546" y="619126"/>
            <a:ext cx="7100454" cy="6238874"/>
          </a:xfrm>
          <a:custGeom>
            <a:avLst/>
            <a:gdLst/>
            <a:ahLst/>
            <a:cxnLst/>
            <a:rect l="l" t="t" r="r" b="b"/>
            <a:pathLst>
              <a:path w="7100454" h="6238874">
                <a:moveTo>
                  <a:pt x="5221938" y="783"/>
                </a:moveTo>
                <a:cubicBezTo>
                  <a:pt x="5784158" y="15914"/>
                  <a:pt x="6301398" y="253541"/>
                  <a:pt x="6756828" y="979302"/>
                </a:cubicBezTo>
                <a:cubicBezTo>
                  <a:pt x="6870382" y="1160214"/>
                  <a:pt x="6969391" y="1352970"/>
                  <a:pt x="7057114" y="1554417"/>
                </a:cubicBezTo>
                <a:lnTo>
                  <a:pt x="7100454" y="1659685"/>
                </a:lnTo>
                <a:lnTo>
                  <a:pt x="7100454" y="6238874"/>
                </a:lnTo>
                <a:lnTo>
                  <a:pt x="0" y="6238874"/>
                </a:lnTo>
                <a:lnTo>
                  <a:pt x="14064" y="6003370"/>
                </a:lnTo>
                <a:cubicBezTo>
                  <a:pt x="69537" y="5262783"/>
                  <a:pt x="191580" y="4496548"/>
                  <a:pt x="334789" y="3724830"/>
                </a:cubicBezTo>
                <a:cubicBezTo>
                  <a:pt x="778352" y="1333290"/>
                  <a:pt x="2184944" y="696602"/>
                  <a:pt x="3836378" y="244282"/>
                </a:cubicBezTo>
                <a:cubicBezTo>
                  <a:pt x="4320163" y="111842"/>
                  <a:pt x="4784656" y="-10986"/>
                  <a:pt x="5221938" y="783"/>
                </a:cubicBezTo>
                <a:close/>
              </a:path>
            </a:pathLst>
          </a:custGeom>
        </p:spPr>
      </p:pic>
      <p:sp>
        <p:nvSpPr>
          <p:cNvPr id="2" name="Otsikko 1">
            <a:extLst>
              <a:ext uri="{FF2B5EF4-FFF2-40B4-BE49-F238E27FC236}">
                <a16:creationId xmlns:a16="http://schemas.microsoft.com/office/drawing/2014/main" id="{3AC99C5A-48B2-314F-AE44-665FC5B5DFF9}"/>
              </a:ext>
            </a:extLst>
          </p:cNvPr>
          <p:cNvSpPr>
            <a:spLocks noGrp="1"/>
          </p:cNvSpPr>
          <p:nvPr>
            <p:ph type="title"/>
          </p:nvPr>
        </p:nvSpPr>
        <p:spPr>
          <a:xfrm>
            <a:off x="646111" y="452718"/>
            <a:ext cx="9404723" cy="990599"/>
          </a:xfrm>
        </p:spPr>
        <p:txBody>
          <a:bodyPr/>
          <a:lstStyle/>
          <a:p>
            <a:r>
              <a:rPr lang="fi-FI" spc="300" dirty="0">
                <a:latin typeface="Calibri" panose="020F0502020204030204" pitchFamily="34" charset="0"/>
                <a:cs typeface="Calibri" panose="020F0502020204030204" pitchFamily="34" charset="0"/>
              </a:rPr>
              <a:t>TURVAKODIN ASIAKASKRITEERIT</a:t>
            </a:r>
          </a:p>
        </p:txBody>
      </p:sp>
      <p:sp>
        <p:nvSpPr>
          <p:cNvPr id="3" name="Sisällön paikkamerkki 2">
            <a:extLst>
              <a:ext uri="{FF2B5EF4-FFF2-40B4-BE49-F238E27FC236}">
                <a16:creationId xmlns:a16="http://schemas.microsoft.com/office/drawing/2014/main" id="{44CE23CB-F1AD-6848-8154-BD6DFBABDCA2}"/>
              </a:ext>
            </a:extLst>
          </p:cNvPr>
          <p:cNvSpPr>
            <a:spLocks noGrp="1"/>
          </p:cNvSpPr>
          <p:nvPr>
            <p:ph idx="1"/>
          </p:nvPr>
        </p:nvSpPr>
        <p:spPr>
          <a:xfrm>
            <a:off x="1104293" y="2023721"/>
            <a:ext cx="8946541" cy="4188848"/>
          </a:xfrm>
        </p:spPr>
        <p:txBody>
          <a:bodyPr>
            <a:normAutofit lnSpcReduction="10000"/>
          </a:bodyPr>
          <a:lstStyle/>
          <a:p>
            <a:r>
              <a:rPr lang="fi-FI" sz="2000" dirty="0">
                <a:latin typeface="Calibri" panose="020F0502020204030204" pitchFamily="34" charset="0"/>
                <a:cs typeface="Calibri" panose="020F0502020204030204" pitchFamily="34" charset="0"/>
              </a:rPr>
              <a:t>Lähisuhdeväkivallassa tekijä on yleensä henkilö, johon tulisi voida luottaa</a:t>
            </a:r>
          </a:p>
          <a:p>
            <a:r>
              <a:rPr lang="fi-FI" dirty="0">
                <a:latin typeface="Calibri" panose="020F0502020204030204" pitchFamily="34" charset="0"/>
                <a:cs typeface="Calibri" panose="020F0502020204030204" pitchFamily="34" charset="0"/>
              </a:rPr>
              <a:t>Lähisuhdeväkivaltaa voi olla esimerkiksi parisuhteessa ilmenevä väkivalta, aikuisen lapseen kohdistama väkivalta, lapsen kohdistama väkivalta vanhempaansa sekä sisarusten välinen väkivalta. Lisäksi lähisuhdeväkivalta käsittää jo päättyneet parisuhteet </a:t>
            </a:r>
          </a:p>
          <a:p>
            <a:r>
              <a:rPr lang="fi-FI" dirty="0">
                <a:latin typeface="Calibri" panose="020F0502020204030204" pitchFamily="34" charset="0"/>
                <a:cs typeface="Calibri" panose="020F0502020204030204" pitchFamily="34" charset="0"/>
              </a:rPr>
              <a:t>Henkilöä ei voida ottaa turvakodin asiakkaaksi, mikäli</a:t>
            </a:r>
          </a:p>
          <a:p>
            <a:pPr lvl="1"/>
            <a:r>
              <a:rPr lang="fi-FI" dirty="0">
                <a:latin typeface="Calibri" panose="020F0502020204030204" pitchFamily="34" charset="0"/>
                <a:cs typeface="Calibri" panose="020F0502020204030204" pitchFamily="34" charset="0"/>
              </a:rPr>
              <a:t>Hän uhkaa omaa tai muiden turvakodin asiakkaiden turvallisuutta </a:t>
            </a:r>
          </a:p>
          <a:p>
            <a:pPr lvl="1"/>
            <a:r>
              <a:rPr lang="fi-FI" dirty="0">
                <a:latin typeface="Calibri" panose="020F0502020204030204" pitchFamily="34" charset="0"/>
                <a:cs typeface="Calibri" panose="020F0502020204030204" pitchFamily="34" charset="0"/>
              </a:rPr>
              <a:t>Ei pysty huolehtimaan omista tai mukana tulevien lasten perustarpeista ja / tai lääkityksestä </a:t>
            </a:r>
          </a:p>
          <a:p>
            <a:r>
              <a:rPr lang="fi-FI" dirty="0">
                <a:latin typeface="Calibri" panose="020F0502020204030204" pitchFamily="34" charset="0"/>
                <a:cs typeface="Calibri" panose="020F0502020204030204" pitchFamily="34" charset="0"/>
              </a:rPr>
              <a:t>Mikäli henkilöllä on henkilökohtainen avustaja, on tämä oikeutettu tulemaan avustettavan mukana turvakotiin</a:t>
            </a:r>
          </a:p>
          <a:p>
            <a:pPr lvl="1"/>
            <a:r>
              <a:rPr lang="fi-FI" dirty="0">
                <a:latin typeface="Calibri" panose="020F0502020204030204" pitchFamily="34" charset="0"/>
                <a:cs typeface="Calibri" panose="020F0502020204030204" pitchFamily="34" charset="0"/>
              </a:rPr>
              <a:t>Koskee myös avustaja- tai opaskoiria</a:t>
            </a:r>
          </a:p>
        </p:txBody>
      </p:sp>
      <p:pic>
        <p:nvPicPr>
          <p:cNvPr id="10" name="Kuva 9">
            <a:extLst>
              <a:ext uri="{FF2B5EF4-FFF2-40B4-BE49-F238E27FC236}">
                <a16:creationId xmlns:a16="http://schemas.microsoft.com/office/drawing/2014/main" id="{EAC0EB58-5CBB-8C4C-BBE1-3DE8D6EE2337}"/>
              </a:ext>
            </a:extLst>
          </p:cNvPr>
          <p:cNvPicPr>
            <a:picLocks noChangeAspect="1"/>
          </p:cNvPicPr>
          <p:nvPr/>
        </p:nvPicPr>
        <p:blipFill>
          <a:blip r:embed="rId6"/>
          <a:stretch>
            <a:fillRect/>
          </a:stretch>
        </p:blipFill>
        <p:spPr>
          <a:xfrm>
            <a:off x="158750" y="5675168"/>
            <a:ext cx="1983397" cy="1074802"/>
          </a:xfrm>
          <a:prstGeom prst="rect">
            <a:avLst/>
          </a:prstGeom>
        </p:spPr>
      </p:pic>
      <p:pic>
        <p:nvPicPr>
          <p:cNvPr id="11" name="Kuva 10" descr="Kuva, joka sisältää kohteen peli&#10;&#10;Kuvaus luotu automaattisesti">
            <a:extLst>
              <a:ext uri="{FF2B5EF4-FFF2-40B4-BE49-F238E27FC236}">
                <a16:creationId xmlns:a16="http://schemas.microsoft.com/office/drawing/2014/main" id="{BE082120-8D9F-484F-AD1B-A970397B61EE}"/>
              </a:ext>
            </a:extLst>
          </p:cNvPr>
          <p:cNvPicPr>
            <a:picLocks noChangeAspect="1"/>
          </p:cNvPicPr>
          <p:nvPr/>
        </p:nvPicPr>
        <p:blipFill>
          <a:blip r:embed="rId7"/>
          <a:stretch>
            <a:fillRect/>
          </a:stretch>
        </p:blipFill>
        <p:spPr>
          <a:xfrm>
            <a:off x="2276131" y="6166744"/>
            <a:ext cx="1425714" cy="691255"/>
          </a:xfrm>
          <a:prstGeom prst="rect">
            <a:avLst/>
          </a:prstGeom>
        </p:spPr>
      </p:pic>
    </p:spTree>
    <p:extLst>
      <p:ext uri="{BB962C8B-B14F-4D97-AF65-F5344CB8AC3E}">
        <p14:creationId xmlns:p14="http://schemas.microsoft.com/office/powerpoint/2010/main" val="28410554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rotWithShape="1">
          <a:blip r:embed="rId3">
            <a:duotone>
              <a:prstClr val="black"/>
              <a:schemeClr val="accent4">
                <a:tint val="45000"/>
                <a:satMod val="400000"/>
              </a:schemeClr>
            </a:duotone>
            <a:extLst>
              <a:ext uri="{BEBA8EAE-BF5A-486C-A8C5-ECC9F3942E4B}">
                <a14:imgProps xmlns:a14="http://schemas.microsoft.com/office/drawing/2010/main">
                  <a14:imgLayer r:embed="rId4">
                    <a14:imgEffect>
                      <a14:sharpenSoften amount="50000"/>
                    </a14:imgEffect>
                    <a14:imgEffect>
                      <a14:saturation sat="0"/>
                    </a14:imgEffect>
                    <a14:imgEffect>
                      <a14:brightnessContrast bright="-40000" contrast="40000"/>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pic>
        <p:nvPicPr>
          <p:cNvPr id="8" name="Kuva 7" descr="Kuva, joka sisältää kohteen henkilö, sisä, mies, pitäminen&#10;&#10;Kuvaus luotu automaattisesti">
            <a:extLst>
              <a:ext uri="{FF2B5EF4-FFF2-40B4-BE49-F238E27FC236}">
                <a16:creationId xmlns:a16="http://schemas.microsoft.com/office/drawing/2014/main" id="{9BD28A61-209D-5546-A212-20B9362045CD}"/>
              </a:ext>
            </a:extLst>
          </p:cNvPr>
          <p:cNvPicPr>
            <a:picLocks noChangeAspect="1"/>
          </p:cNvPicPr>
          <p:nvPr/>
        </p:nvPicPr>
        <p:blipFill rotWithShape="1">
          <a:blip r:embed="rId5">
            <a:alphaModFix amt="20000"/>
          </a:blip>
          <a:srcRect l="11712" r="32521"/>
          <a:stretch/>
        </p:blipFill>
        <p:spPr>
          <a:xfrm>
            <a:off x="5091546" y="619126"/>
            <a:ext cx="7100454" cy="6238874"/>
          </a:xfrm>
          <a:custGeom>
            <a:avLst/>
            <a:gdLst/>
            <a:ahLst/>
            <a:cxnLst/>
            <a:rect l="l" t="t" r="r" b="b"/>
            <a:pathLst>
              <a:path w="7100454" h="6238874">
                <a:moveTo>
                  <a:pt x="5221938" y="783"/>
                </a:moveTo>
                <a:cubicBezTo>
                  <a:pt x="5784158" y="15914"/>
                  <a:pt x="6301398" y="253541"/>
                  <a:pt x="6756828" y="979302"/>
                </a:cubicBezTo>
                <a:cubicBezTo>
                  <a:pt x="6870382" y="1160214"/>
                  <a:pt x="6969391" y="1352970"/>
                  <a:pt x="7057114" y="1554417"/>
                </a:cubicBezTo>
                <a:lnTo>
                  <a:pt x="7100454" y="1659685"/>
                </a:lnTo>
                <a:lnTo>
                  <a:pt x="7100454" y="6238874"/>
                </a:lnTo>
                <a:lnTo>
                  <a:pt x="0" y="6238874"/>
                </a:lnTo>
                <a:lnTo>
                  <a:pt x="14064" y="6003370"/>
                </a:lnTo>
                <a:cubicBezTo>
                  <a:pt x="69537" y="5262783"/>
                  <a:pt x="191580" y="4496548"/>
                  <a:pt x="334789" y="3724830"/>
                </a:cubicBezTo>
                <a:cubicBezTo>
                  <a:pt x="778352" y="1333290"/>
                  <a:pt x="2184944" y="696602"/>
                  <a:pt x="3836378" y="244282"/>
                </a:cubicBezTo>
                <a:cubicBezTo>
                  <a:pt x="4320163" y="111842"/>
                  <a:pt x="4784656" y="-10986"/>
                  <a:pt x="5221938" y="783"/>
                </a:cubicBezTo>
                <a:close/>
              </a:path>
            </a:pathLst>
          </a:custGeom>
        </p:spPr>
      </p:pic>
      <p:sp>
        <p:nvSpPr>
          <p:cNvPr id="2" name="Otsikko 1">
            <a:extLst>
              <a:ext uri="{FF2B5EF4-FFF2-40B4-BE49-F238E27FC236}">
                <a16:creationId xmlns:a16="http://schemas.microsoft.com/office/drawing/2014/main" id="{3AC99C5A-48B2-314F-AE44-665FC5B5DFF9}"/>
              </a:ext>
            </a:extLst>
          </p:cNvPr>
          <p:cNvSpPr>
            <a:spLocks noGrp="1"/>
          </p:cNvSpPr>
          <p:nvPr>
            <p:ph type="title"/>
          </p:nvPr>
        </p:nvSpPr>
        <p:spPr>
          <a:xfrm>
            <a:off x="646111" y="452718"/>
            <a:ext cx="9404723" cy="990599"/>
          </a:xfrm>
        </p:spPr>
        <p:txBody>
          <a:bodyPr/>
          <a:lstStyle/>
          <a:p>
            <a:r>
              <a:rPr lang="fi-FI" spc="300" dirty="0">
                <a:latin typeface="Calibri" panose="020F0502020204030204" pitchFamily="34" charset="0"/>
                <a:cs typeface="Calibri" panose="020F0502020204030204" pitchFamily="34" charset="0"/>
              </a:rPr>
              <a:t>TURVAKODIN ASIAKASKRITEERIT</a:t>
            </a:r>
          </a:p>
        </p:txBody>
      </p:sp>
      <p:sp>
        <p:nvSpPr>
          <p:cNvPr id="3" name="Sisällön paikkamerkki 2">
            <a:extLst>
              <a:ext uri="{FF2B5EF4-FFF2-40B4-BE49-F238E27FC236}">
                <a16:creationId xmlns:a16="http://schemas.microsoft.com/office/drawing/2014/main" id="{44CE23CB-F1AD-6848-8154-BD6DFBABDCA2}"/>
              </a:ext>
            </a:extLst>
          </p:cNvPr>
          <p:cNvSpPr>
            <a:spLocks noGrp="1"/>
          </p:cNvSpPr>
          <p:nvPr>
            <p:ph idx="1"/>
          </p:nvPr>
        </p:nvSpPr>
        <p:spPr>
          <a:xfrm>
            <a:off x="1104293" y="2023721"/>
            <a:ext cx="8946541" cy="4188848"/>
          </a:xfrm>
        </p:spPr>
        <p:txBody>
          <a:bodyPr>
            <a:normAutofit/>
          </a:bodyPr>
          <a:lstStyle/>
          <a:p>
            <a:r>
              <a:rPr lang="fi-FI" sz="2400" dirty="0">
                <a:latin typeface="Calibri" panose="020F0502020204030204" pitchFamily="34" charset="0"/>
                <a:cs typeface="Calibri" panose="020F0502020204030204" pitchFamily="34" charset="0"/>
              </a:rPr>
              <a:t>Kaikki väkivalta ei synnytä perustetta turvakotijakson alkamiselle! </a:t>
            </a:r>
          </a:p>
          <a:p>
            <a:pPr lvl="1"/>
            <a:r>
              <a:rPr lang="fi-FI" dirty="0">
                <a:latin typeface="Calibri" panose="020F0502020204030204" pitchFamily="34" charset="0"/>
                <a:cs typeface="Calibri" panose="020F0502020204030204" pitchFamily="34" charset="0"/>
              </a:rPr>
              <a:t>Ulkoista väkivaltaa tai sen uhkaa kokeva henkilö ei täytä turvakodin asiakaskriteereitä</a:t>
            </a:r>
          </a:p>
          <a:p>
            <a:pPr lvl="2"/>
            <a:r>
              <a:rPr lang="fi-FI" sz="1800" dirty="0">
                <a:latin typeface="Calibri" panose="020F0502020204030204" pitchFamily="34" charset="0"/>
                <a:cs typeface="Calibri" panose="020F0502020204030204" pitchFamily="34" charset="0"/>
              </a:rPr>
              <a:t>Tilanne valitettava, sillä Suomessa ei toistaiseksi ole turvapaikkaa ks. Henkilöille</a:t>
            </a:r>
            <a:endParaRPr lang="fi-FI" dirty="0">
              <a:latin typeface="Calibri" panose="020F0502020204030204" pitchFamily="34" charset="0"/>
              <a:cs typeface="Calibri" panose="020F0502020204030204" pitchFamily="34" charset="0"/>
            </a:endParaRPr>
          </a:p>
          <a:p>
            <a:pPr lvl="1"/>
            <a:r>
              <a:rPr lang="fi-FI" dirty="0">
                <a:latin typeface="Calibri" panose="020F0502020204030204" pitchFamily="34" charset="0"/>
                <a:cs typeface="Calibri" panose="020F0502020204030204" pitchFamily="34" charset="0"/>
              </a:rPr>
              <a:t>Esimerkiksi ihmiskauppa tai muu järjestäytynyt rikollisuus </a:t>
            </a:r>
          </a:p>
          <a:p>
            <a:pPr lvl="2"/>
            <a:r>
              <a:rPr lang="fi-FI" sz="1800" dirty="0">
                <a:latin typeface="Calibri" panose="020F0502020204030204" pitchFamily="34" charset="0"/>
                <a:cs typeface="Calibri" panose="020F0502020204030204" pitchFamily="34" charset="0"/>
              </a:rPr>
              <a:t>Ei kuitenkaan sulje pois sitä, ettei henkilö olisi lähisuhdeväkivallan kokija </a:t>
            </a:r>
          </a:p>
          <a:p>
            <a:pPr marL="0" indent="0">
              <a:buNone/>
            </a:pPr>
            <a:endParaRPr lang="fi-FI" dirty="0">
              <a:latin typeface="Calibri" panose="020F0502020204030204" pitchFamily="34" charset="0"/>
              <a:cs typeface="Calibri" panose="020F0502020204030204" pitchFamily="34" charset="0"/>
            </a:endParaRPr>
          </a:p>
        </p:txBody>
      </p:sp>
      <p:pic>
        <p:nvPicPr>
          <p:cNvPr id="10" name="Kuva 9">
            <a:extLst>
              <a:ext uri="{FF2B5EF4-FFF2-40B4-BE49-F238E27FC236}">
                <a16:creationId xmlns:a16="http://schemas.microsoft.com/office/drawing/2014/main" id="{EAC0EB58-5CBB-8C4C-BBE1-3DE8D6EE2337}"/>
              </a:ext>
            </a:extLst>
          </p:cNvPr>
          <p:cNvPicPr>
            <a:picLocks noChangeAspect="1"/>
          </p:cNvPicPr>
          <p:nvPr/>
        </p:nvPicPr>
        <p:blipFill>
          <a:blip r:embed="rId6"/>
          <a:stretch>
            <a:fillRect/>
          </a:stretch>
        </p:blipFill>
        <p:spPr>
          <a:xfrm>
            <a:off x="158750" y="5675168"/>
            <a:ext cx="1983397" cy="1074802"/>
          </a:xfrm>
          <a:prstGeom prst="rect">
            <a:avLst/>
          </a:prstGeom>
        </p:spPr>
      </p:pic>
      <p:pic>
        <p:nvPicPr>
          <p:cNvPr id="11" name="Kuva 10" descr="Kuva, joka sisältää kohteen peli&#10;&#10;Kuvaus luotu automaattisesti">
            <a:extLst>
              <a:ext uri="{FF2B5EF4-FFF2-40B4-BE49-F238E27FC236}">
                <a16:creationId xmlns:a16="http://schemas.microsoft.com/office/drawing/2014/main" id="{BE082120-8D9F-484F-AD1B-A970397B61EE}"/>
              </a:ext>
            </a:extLst>
          </p:cNvPr>
          <p:cNvPicPr>
            <a:picLocks noChangeAspect="1"/>
          </p:cNvPicPr>
          <p:nvPr/>
        </p:nvPicPr>
        <p:blipFill>
          <a:blip r:embed="rId7"/>
          <a:stretch>
            <a:fillRect/>
          </a:stretch>
        </p:blipFill>
        <p:spPr>
          <a:xfrm>
            <a:off x="2276131" y="6166744"/>
            <a:ext cx="1425714" cy="691255"/>
          </a:xfrm>
          <a:prstGeom prst="rect">
            <a:avLst/>
          </a:prstGeom>
        </p:spPr>
      </p:pic>
    </p:spTree>
    <p:extLst>
      <p:ext uri="{BB962C8B-B14F-4D97-AF65-F5344CB8AC3E}">
        <p14:creationId xmlns:p14="http://schemas.microsoft.com/office/powerpoint/2010/main" val="21527055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rotWithShape="1">
          <a:blip r:embed="rId3">
            <a:duotone>
              <a:prstClr val="black"/>
              <a:schemeClr val="accent4">
                <a:tint val="45000"/>
                <a:satMod val="400000"/>
              </a:schemeClr>
            </a:duotone>
            <a:extLst>
              <a:ext uri="{BEBA8EAE-BF5A-486C-A8C5-ECC9F3942E4B}">
                <a14:imgProps xmlns:a14="http://schemas.microsoft.com/office/drawing/2010/main">
                  <a14:imgLayer r:embed="rId4">
                    <a14:imgEffect>
                      <a14:sharpenSoften amount="50000"/>
                    </a14:imgEffect>
                    <a14:imgEffect>
                      <a14:saturation sat="0"/>
                    </a14:imgEffect>
                    <a14:imgEffect>
                      <a14:brightnessContrast bright="-40000" contrast="40000"/>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pic>
        <p:nvPicPr>
          <p:cNvPr id="8" name="Kuva 7" descr="Kuva, joka sisältää kohteen henkilö, sisä, mies, pitäminen&#10;&#10;Kuvaus luotu automaattisesti">
            <a:extLst>
              <a:ext uri="{FF2B5EF4-FFF2-40B4-BE49-F238E27FC236}">
                <a16:creationId xmlns:a16="http://schemas.microsoft.com/office/drawing/2014/main" id="{9BD28A61-209D-5546-A212-20B9362045CD}"/>
              </a:ext>
            </a:extLst>
          </p:cNvPr>
          <p:cNvPicPr>
            <a:picLocks noChangeAspect="1"/>
          </p:cNvPicPr>
          <p:nvPr/>
        </p:nvPicPr>
        <p:blipFill rotWithShape="1">
          <a:blip r:embed="rId5">
            <a:alphaModFix amt="20000"/>
          </a:blip>
          <a:srcRect l="11712" r="32521"/>
          <a:stretch/>
        </p:blipFill>
        <p:spPr>
          <a:xfrm>
            <a:off x="5091546" y="619126"/>
            <a:ext cx="7100454" cy="6238874"/>
          </a:xfrm>
          <a:custGeom>
            <a:avLst/>
            <a:gdLst/>
            <a:ahLst/>
            <a:cxnLst/>
            <a:rect l="l" t="t" r="r" b="b"/>
            <a:pathLst>
              <a:path w="7100454" h="6238874">
                <a:moveTo>
                  <a:pt x="5221938" y="783"/>
                </a:moveTo>
                <a:cubicBezTo>
                  <a:pt x="5784158" y="15914"/>
                  <a:pt x="6301398" y="253541"/>
                  <a:pt x="6756828" y="979302"/>
                </a:cubicBezTo>
                <a:cubicBezTo>
                  <a:pt x="6870382" y="1160214"/>
                  <a:pt x="6969391" y="1352970"/>
                  <a:pt x="7057114" y="1554417"/>
                </a:cubicBezTo>
                <a:lnTo>
                  <a:pt x="7100454" y="1659685"/>
                </a:lnTo>
                <a:lnTo>
                  <a:pt x="7100454" y="6238874"/>
                </a:lnTo>
                <a:lnTo>
                  <a:pt x="0" y="6238874"/>
                </a:lnTo>
                <a:lnTo>
                  <a:pt x="14064" y="6003370"/>
                </a:lnTo>
                <a:cubicBezTo>
                  <a:pt x="69537" y="5262783"/>
                  <a:pt x="191580" y="4496548"/>
                  <a:pt x="334789" y="3724830"/>
                </a:cubicBezTo>
                <a:cubicBezTo>
                  <a:pt x="778352" y="1333290"/>
                  <a:pt x="2184944" y="696602"/>
                  <a:pt x="3836378" y="244282"/>
                </a:cubicBezTo>
                <a:cubicBezTo>
                  <a:pt x="4320163" y="111842"/>
                  <a:pt x="4784656" y="-10986"/>
                  <a:pt x="5221938" y="783"/>
                </a:cubicBezTo>
                <a:close/>
              </a:path>
            </a:pathLst>
          </a:custGeom>
        </p:spPr>
      </p:pic>
      <p:sp>
        <p:nvSpPr>
          <p:cNvPr id="2" name="Otsikko 1">
            <a:extLst>
              <a:ext uri="{FF2B5EF4-FFF2-40B4-BE49-F238E27FC236}">
                <a16:creationId xmlns:a16="http://schemas.microsoft.com/office/drawing/2014/main" id="{3AC99C5A-48B2-314F-AE44-665FC5B5DFF9}"/>
              </a:ext>
            </a:extLst>
          </p:cNvPr>
          <p:cNvSpPr>
            <a:spLocks noGrp="1"/>
          </p:cNvSpPr>
          <p:nvPr>
            <p:ph type="title"/>
          </p:nvPr>
        </p:nvSpPr>
        <p:spPr>
          <a:xfrm>
            <a:off x="646111" y="452718"/>
            <a:ext cx="9404723" cy="990599"/>
          </a:xfrm>
        </p:spPr>
        <p:txBody>
          <a:bodyPr/>
          <a:lstStyle/>
          <a:p>
            <a:r>
              <a:rPr lang="fi-FI" spc="300" dirty="0">
                <a:latin typeface="Calibri" panose="020F0502020204030204" pitchFamily="34" charset="0"/>
                <a:cs typeface="Calibri" panose="020F0502020204030204" pitchFamily="34" charset="0"/>
              </a:rPr>
              <a:t>VÄKIVALTA</a:t>
            </a:r>
          </a:p>
        </p:txBody>
      </p:sp>
      <p:sp>
        <p:nvSpPr>
          <p:cNvPr id="3" name="Sisällön paikkamerkki 2">
            <a:extLst>
              <a:ext uri="{FF2B5EF4-FFF2-40B4-BE49-F238E27FC236}">
                <a16:creationId xmlns:a16="http://schemas.microsoft.com/office/drawing/2014/main" id="{44CE23CB-F1AD-6848-8154-BD6DFBABDCA2}"/>
              </a:ext>
            </a:extLst>
          </p:cNvPr>
          <p:cNvSpPr>
            <a:spLocks noGrp="1"/>
          </p:cNvSpPr>
          <p:nvPr>
            <p:ph idx="1"/>
          </p:nvPr>
        </p:nvSpPr>
        <p:spPr>
          <a:xfrm>
            <a:off x="1104293" y="1798089"/>
            <a:ext cx="8946541" cy="4188848"/>
          </a:xfrm>
        </p:spPr>
        <p:txBody>
          <a:bodyPr>
            <a:normAutofit/>
          </a:bodyPr>
          <a:lstStyle/>
          <a:p>
            <a:r>
              <a:rPr lang="fi-FI" dirty="0">
                <a:latin typeface="Calibri" panose="020F0502020204030204" pitchFamily="34" charset="0"/>
                <a:cs typeface="Calibri" panose="020F0502020204030204" pitchFamily="34" charset="0"/>
              </a:rPr>
              <a:t>Vallan, kontrollin tai fyysisen voiman tahallista käyttöä tai sillä uhkaamista</a:t>
            </a:r>
          </a:p>
          <a:p>
            <a:r>
              <a:rPr lang="fi-FI" dirty="0">
                <a:latin typeface="Calibri" panose="020F0502020204030204" pitchFamily="34" charset="0"/>
                <a:cs typeface="Calibri" panose="020F0502020204030204" pitchFamily="34" charset="0"/>
              </a:rPr>
              <a:t>"...parisuhdeväkivallassa ei ole perimmältään kysymys fyysisestä väkivallasta vaan kontrollista – pakonomaisesta tarpeesta hallita toista ihmistä."</a:t>
            </a:r>
          </a:p>
          <a:p>
            <a:r>
              <a:rPr lang="fi-FI" dirty="0">
                <a:latin typeface="Calibri" panose="020F0502020204030204" pitchFamily="34" charset="0"/>
                <a:cs typeface="Calibri" panose="020F0502020204030204" pitchFamily="34" charset="0"/>
              </a:rPr>
              <a:t>Esimerkkejä lähisuhteissa esiintyvästä väkivallasta </a:t>
            </a:r>
          </a:p>
          <a:p>
            <a:pPr lvl="1"/>
            <a:r>
              <a:rPr lang="fi-FI" dirty="0">
                <a:latin typeface="Calibri" panose="020F0502020204030204" pitchFamily="34" charset="0"/>
                <a:cs typeface="Calibri" panose="020F0502020204030204" pitchFamily="34" charset="0"/>
              </a:rPr>
              <a:t>Fyysinen väkivalta</a:t>
            </a:r>
          </a:p>
          <a:p>
            <a:pPr lvl="1"/>
            <a:r>
              <a:rPr lang="fi-FI" dirty="0">
                <a:latin typeface="Calibri" panose="020F0502020204030204" pitchFamily="34" charset="0"/>
                <a:cs typeface="Calibri" panose="020F0502020204030204" pitchFamily="34" charset="0"/>
              </a:rPr>
              <a:t>Henkinen väkivalta</a:t>
            </a:r>
          </a:p>
          <a:p>
            <a:pPr lvl="1"/>
            <a:r>
              <a:rPr lang="fi-FI" dirty="0">
                <a:latin typeface="Calibri" panose="020F0502020204030204" pitchFamily="34" charset="0"/>
                <a:cs typeface="Calibri" panose="020F0502020204030204" pitchFamily="34" charset="0"/>
              </a:rPr>
              <a:t>Seksuaalinen väkivalta</a:t>
            </a:r>
          </a:p>
          <a:p>
            <a:pPr lvl="1"/>
            <a:r>
              <a:rPr lang="fi-FI" dirty="0">
                <a:latin typeface="Calibri" panose="020F0502020204030204" pitchFamily="34" charset="0"/>
                <a:cs typeface="Calibri" panose="020F0502020204030204" pitchFamily="34" charset="0"/>
              </a:rPr>
              <a:t>Taloudellinen väkivalta</a:t>
            </a:r>
          </a:p>
          <a:p>
            <a:pPr lvl="1"/>
            <a:r>
              <a:rPr lang="fi-FI" dirty="0">
                <a:latin typeface="Calibri" panose="020F0502020204030204" pitchFamily="34" charset="0"/>
                <a:cs typeface="Calibri" panose="020F0502020204030204" pitchFamily="34" charset="0"/>
              </a:rPr>
              <a:t>Kulttuurinen väkivalta </a:t>
            </a:r>
          </a:p>
          <a:p>
            <a:pPr lvl="1"/>
            <a:r>
              <a:rPr lang="fi-FI" dirty="0">
                <a:latin typeface="Calibri" panose="020F0502020204030204" pitchFamily="34" charset="0"/>
                <a:cs typeface="Calibri" panose="020F0502020204030204" pitchFamily="34" charset="0"/>
              </a:rPr>
              <a:t>Digitaalinen väkivalta </a:t>
            </a:r>
          </a:p>
          <a:p>
            <a:pPr marL="0" indent="0">
              <a:buNone/>
            </a:pPr>
            <a:endParaRPr lang="fi-FI" dirty="0">
              <a:latin typeface="Calibri" panose="020F0502020204030204" pitchFamily="34" charset="0"/>
              <a:cs typeface="Calibri" panose="020F0502020204030204" pitchFamily="34" charset="0"/>
            </a:endParaRPr>
          </a:p>
        </p:txBody>
      </p:sp>
      <p:pic>
        <p:nvPicPr>
          <p:cNvPr id="10" name="Kuva 9">
            <a:extLst>
              <a:ext uri="{FF2B5EF4-FFF2-40B4-BE49-F238E27FC236}">
                <a16:creationId xmlns:a16="http://schemas.microsoft.com/office/drawing/2014/main" id="{EAC0EB58-5CBB-8C4C-BBE1-3DE8D6EE2337}"/>
              </a:ext>
            </a:extLst>
          </p:cNvPr>
          <p:cNvPicPr>
            <a:picLocks noChangeAspect="1"/>
          </p:cNvPicPr>
          <p:nvPr/>
        </p:nvPicPr>
        <p:blipFill>
          <a:blip r:embed="rId6"/>
          <a:stretch>
            <a:fillRect/>
          </a:stretch>
        </p:blipFill>
        <p:spPr>
          <a:xfrm>
            <a:off x="158750" y="5675168"/>
            <a:ext cx="1983397" cy="1074802"/>
          </a:xfrm>
          <a:prstGeom prst="rect">
            <a:avLst/>
          </a:prstGeom>
        </p:spPr>
      </p:pic>
      <p:pic>
        <p:nvPicPr>
          <p:cNvPr id="11" name="Kuva 10" descr="Kuva, joka sisältää kohteen peli&#10;&#10;Kuvaus luotu automaattisesti">
            <a:extLst>
              <a:ext uri="{FF2B5EF4-FFF2-40B4-BE49-F238E27FC236}">
                <a16:creationId xmlns:a16="http://schemas.microsoft.com/office/drawing/2014/main" id="{BE082120-8D9F-484F-AD1B-A970397B61EE}"/>
              </a:ext>
            </a:extLst>
          </p:cNvPr>
          <p:cNvPicPr>
            <a:picLocks noChangeAspect="1"/>
          </p:cNvPicPr>
          <p:nvPr/>
        </p:nvPicPr>
        <p:blipFill>
          <a:blip r:embed="rId7"/>
          <a:stretch>
            <a:fillRect/>
          </a:stretch>
        </p:blipFill>
        <p:spPr>
          <a:xfrm>
            <a:off x="2276131" y="6166744"/>
            <a:ext cx="1425714" cy="691255"/>
          </a:xfrm>
          <a:prstGeom prst="rect">
            <a:avLst/>
          </a:prstGeom>
        </p:spPr>
      </p:pic>
      <p:sp>
        <p:nvSpPr>
          <p:cNvPr id="4" name="Vuokaaviosymboli: Asettelu 3">
            <a:extLst>
              <a:ext uri="{FF2B5EF4-FFF2-40B4-BE49-F238E27FC236}">
                <a16:creationId xmlns:a16="http://schemas.microsoft.com/office/drawing/2014/main" id="{B17FD12A-18F0-4243-A99A-4B5E62F54DBD}"/>
              </a:ext>
            </a:extLst>
          </p:cNvPr>
          <p:cNvSpPr/>
          <p:nvPr/>
        </p:nvSpPr>
        <p:spPr>
          <a:xfrm>
            <a:off x="4627418" y="4254541"/>
            <a:ext cx="2623127" cy="1500332"/>
          </a:xfrm>
          <a:prstGeom prst="flowChartPreparati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dirty="0"/>
          </a:p>
        </p:txBody>
      </p:sp>
      <p:sp>
        <p:nvSpPr>
          <p:cNvPr id="5" name="Tekstiruutu 4">
            <a:extLst>
              <a:ext uri="{FF2B5EF4-FFF2-40B4-BE49-F238E27FC236}">
                <a16:creationId xmlns:a16="http://schemas.microsoft.com/office/drawing/2014/main" id="{898B31A4-2CA7-4AD6-951D-84B5C7084AC4}"/>
              </a:ext>
            </a:extLst>
          </p:cNvPr>
          <p:cNvSpPr txBox="1"/>
          <p:nvPr/>
        </p:nvSpPr>
        <p:spPr>
          <a:xfrm>
            <a:off x="4890652" y="4334246"/>
            <a:ext cx="2078183" cy="1200329"/>
          </a:xfrm>
          <a:prstGeom prst="rect">
            <a:avLst/>
          </a:prstGeom>
          <a:noFill/>
        </p:spPr>
        <p:txBody>
          <a:bodyPr wrap="square" rtlCol="0">
            <a:spAutoFit/>
          </a:bodyPr>
          <a:lstStyle/>
          <a:p>
            <a:pPr algn="ctr"/>
            <a:r>
              <a:rPr lang="fi-FI" sz="1200" dirty="0">
                <a:ln w="0"/>
                <a:solidFill>
                  <a:sysClr val="windowText" lastClr="000000"/>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HUOM!</a:t>
            </a:r>
          </a:p>
          <a:p>
            <a:pPr algn="ctr"/>
            <a:r>
              <a:rPr lang="fi-FI" sz="1200" dirty="0">
                <a:ln w="0"/>
                <a:solidFill>
                  <a:sysClr val="windowText" lastClr="000000"/>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Turvakotiin hakeutuminen ei edellytä fyysistä väkivaltaa tai sen uhkaa, vaan turvakotiin voi hakeutua myös henkisen tai vastaavan väkivallan takia!</a:t>
            </a:r>
          </a:p>
        </p:txBody>
      </p:sp>
      <p:sp>
        <p:nvSpPr>
          <p:cNvPr id="6" name="Tekstiruutu 5">
            <a:extLst>
              <a:ext uri="{FF2B5EF4-FFF2-40B4-BE49-F238E27FC236}">
                <a16:creationId xmlns:a16="http://schemas.microsoft.com/office/drawing/2014/main" id="{E60F33E9-E0BA-4ADF-BD4B-4C3B6E75C679}"/>
              </a:ext>
            </a:extLst>
          </p:cNvPr>
          <p:cNvSpPr txBox="1"/>
          <p:nvPr/>
        </p:nvSpPr>
        <p:spPr>
          <a:xfrm>
            <a:off x="8184776" y="3429000"/>
            <a:ext cx="3442448" cy="1754326"/>
          </a:xfrm>
          <a:prstGeom prst="rect">
            <a:avLst/>
          </a:prstGeom>
          <a:noFill/>
        </p:spPr>
        <p:txBody>
          <a:bodyPr wrap="square" rtlCol="0">
            <a:spAutoFit/>
          </a:bodyPr>
          <a:lstStyle/>
          <a:p>
            <a:r>
              <a:rPr lang="fi-FI" dirty="0">
                <a:latin typeface="Calibri" panose="020F0502020204030204" pitchFamily="34" charset="0"/>
                <a:cs typeface="Calibri" panose="020F0502020204030204" pitchFamily="34" charset="0"/>
              </a:rPr>
              <a:t>Väkivallan seurauksia</a:t>
            </a:r>
          </a:p>
          <a:p>
            <a:pPr marL="285750" indent="-285750">
              <a:buFont typeface="Wingdings" panose="05000000000000000000" pitchFamily="2" charset="2"/>
              <a:buChar char="Ø"/>
            </a:pPr>
            <a:r>
              <a:rPr lang="fi-FI" dirty="0">
                <a:latin typeface="Calibri" panose="020F0502020204030204" pitchFamily="34" charset="0"/>
                <a:cs typeface="Calibri" panose="020F0502020204030204" pitchFamily="34" charset="0"/>
              </a:rPr>
              <a:t>Fyysiset ja psyykkiset vammat</a:t>
            </a:r>
          </a:p>
          <a:p>
            <a:pPr marL="285750" indent="-285750">
              <a:buFont typeface="Wingdings" panose="05000000000000000000" pitchFamily="2" charset="2"/>
              <a:buChar char="Ø"/>
            </a:pPr>
            <a:r>
              <a:rPr lang="fi-FI" dirty="0">
                <a:latin typeface="Calibri" panose="020F0502020204030204" pitchFamily="34" charset="0"/>
                <a:cs typeface="Calibri" panose="020F0502020204030204" pitchFamily="34" charset="0"/>
              </a:rPr>
              <a:t>Kehityksen häiriintyminen</a:t>
            </a:r>
          </a:p>
          <a:p>
            <a:pPr marL="285750" indent="-285750">
              <a:buFont typeface="Wingdings" panose="05000000000000000000" pitchFamily="2" charset="2"/>
              <a:buChar char="Ø"/>
            </a:pPr>
            <a:r>
              <a:rPr lang="fi-FI" dirty="0">
                <a:latin typeface="Calibri" panose="020F0502020204030204" pitchFamily="34" charset="0"/>
                <a:cs typeface="Calibri" panose="020F0502020204030204" pitchFamily="34" charset="0"/>
              </a:rPr>
              <a:t>Perustarpeiden tyydyttämättä jättäminen</a:t>
            </a:r>
          </a:p>
          <a:p>
            <a:pPr marL="285750" indent="-285750">
              <a:buFont typeface="Wingdings" panose="05000000000000000000" pitchFamily="2" charset="2"/>
              <a:buChar char="Ø"/>
            </a:pPr>
            <a:r>
              <a:rPr lang="fi-FI" dirty="0">
                <a:latin typeface="Calibri" panose="020F0502020204030204" pitchFamily="34" charset="0"/>
                <a:cs typeface="Calibri" panose="020F0502020204030204" pitchFamily="34" charset="0"/>
              </a:rPr>
              <a:t>Kuolema</a:t>
            </a:r>
          </a:p>
        </p:txBody>
      </p:sp>
    </p:spTree>
    <p:extLst>
      <p:ext uri="{BB962C8B-B14F-4D97-AF65-F5344CB8AC3E}">
        <p14:creationId xmlns:p14="http://schemas.microsoft.com/office/powerpoint/2010/main" val="3494226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4" end="4"/>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p:tgtEl>
                                          <p:spTgt spid="3">
                                            <p:txEl>
                                              <p:pRg st="5" end="5"/>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p:tgtEl>
                                          <p:spTgt spid="3">
                                            <p:txEl>
                                              <p:pRg st="6" end="6"/>
                                            </p:txEl>
                                          </p:spTgt>
                                        </p:tgtEl>
                                        <p:attrNameLst>
                                          <p:attrName>ppt_y</p:attrName>
                                        </p:attrNameLst>
                                      </p:cBhvr>
                                      <p:tavLst>
                                        <p:tav tm="0">
                                          <p:val>
                                            <p:strVal val="#ppt_y+#ppt_h*1.125000"/>
                                          </p:val>
                                        </p:tav>
                                        <p:tav tm="100000">
                                          <p:val>
                                            <p:strVal val="#ppt_y"/>
                                          </p:val>
                                        </p:tav>
                                      </p:tavLst>
                                    </p:anim>
                                    <p:animEffect transition="in" filter="wipe(up)">
                                      <p:cBhvr>
                                        <p:cTn id="26" dur="500"/>
                                        <p:tgtEl>
                                          <p:spTgt spid="3">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p:tgtEl>
                                          <p:spTgt spid="3">
                                            <p:txEl>
                                              <p:pRg st="7" end="7"/>
                                            </p:txEl>
                                          </p:spTgt>
                                        </p:tgtEl>
                                        <p:attrNameLst>
                                          <p:attrName>ppt_y</p:attrName>
                                        </p:attrNameLst>
                                      </p:cBhvr>
                                      <p:tavLst>
                                        <p:tav tm="0">
                                          <p:val>
                                            <p:strVal val="#ppt_y+#ppt_h*1.125000"/>
                                          </p:val>
                                        </p:tav>
                                        <p:tav tm="100000">
                                          <p:val>
                                            <p:strVal val="#ppt_y"/>
                                          </p:val>
                                        </p:tav>
                                      </p:tavLst>
                                    </p:anim>
                                    <p:animEffect transition="in" filter="wipe(up)">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p:tgtEl>
                                          <p:spTgt spid="3">
                                            <p:txEl>
                                              <p:pRg st="8" end="8"/>
                                            </p:txEl>
                                          </p:spTgt>
                                        </p:tgtEl>
                                        <p:attrNameLst>
                                          <p:attrName>ppt_y</p:attrName>
                                        </p:attrNameLst>
                                      </p:cBhvr>
                                      <p:tavLst>
                                        <p:tav tm="0">
                                          <p:val>
                                            <p:strVal val="#ppt_y+#ppt_h*1.125000"/>
                                          </p:val>
                                        </p:tav>
                                        <p:tav tm="100000">
                                          <p:val>
                                            <p:strVal val="#ppt_y"/>
                                          </p:val>
                                        </p:tav>
                                      </p:tavLst>
                                    </p:anim>
                                    <p:animEffect transition="in" filter="wipe(up)">
                                      <p:cBhvr>
                                        <p:cTn id="38" dur="500"/>
                                        <p:tgtEl>
                                          <p:spTgt spid="3">
                                            <p:txEl>
                                              <p:pRg st="8" end="8"/>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p:cTn id="43" dur="1000" fill="hold"/>
                                        <p:tgtEl>
                                          <p:spTgt spid="5"/>
                                        </p:tgtEl>
                                        <p:attrNameLst>
                                          <p:attrName>ppt_w</p:attrName>
                                        </p:attrNameLst>
                                      </p:cBhvr>
                                      <p:tavLst>
                                        <p:tav tm="0">
                                          <p:val>
                                            <p:fltVal val="0"/>
                                          </p:val>
                                        </p:tav>
                                        <p:tav tm="100000">
                                          <p:val>
                                            <p:strVal val="#ppt_w"/>
                                          </p:val>
                                        </p:tav>
                                      </p:tavLst>
                                    </p:anim>
                                    <p:anim calcmode="lin" valueType="num">
                                      <p:cBhvr>
                                        <p:cTn id="44" dur="1000" fill="hold"/>
                                        <p:tgtEl>
                                          <p:spTgt spid="5"/>
                                        </p:tgtEl>
                                        <p:attrNameLst>
                                          <p:attrName>ppt_h</p:attrName>
                                        </p:attrNameLst>
                                      </p:cBhvr>
                                      <p:tavLst>
                                        <p:tav tm="0">
                                          <p:val>
                                            <p:fltVal val="0"/>
                                          </p:val>
                                        </p:tav>
                                        <p:tav tm="100000">
                                          <p:val>
                                            <p:strVal val="#ppt_h"/>
                                          </p:val>
                                        </p:tav>
                                      </p:tavLst>
                                    </p:anim>
                                    <p:anim calcmode="lin" valueType="num">
                                      <p:cBhvr>
                                        <p:cTn id="45" dur="1000" fill="hold"/>
                                        <p:tgtEl>
                                          <p:spTgt spid="5"/>
                                        </p:tgtEl>
                                        <p:attrNameLst>
                                          <p:attrName>style.rotation</p:attrName>
                                        </p:attrNameLst>
                                      </p:cBhvr>
                                      <p:tavLst>
                                        <p:tav tm="0">
                                          <p:val>
                                            <p:fltVal val="90"/>
                                          </p:val>
                                        </p:tav>
                                        <p:tav tm="100000">
                                          <p:val>
                                            <p:fltVal val="0"/>
                                          </p:val>
                                        </p:tav>
                                      </p:tavLst>
                                    </p:anim>
                                    <p:animEffect transition="in" filter="fade">
                                      <p:cBhvr>
                                        <p:cTn id="46" dur="1000"/>
                                        <p:tgtEl>
                                          <p:spTgt spid="5"/>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1000" fill="hold"/>
                                        <p:tgtEl>
                                          <p:spTgt spid="4"/>
                                        </p:tgtEl>
                                        <p:attrNameLst>
                                          <p:attrName>ppt_w</p:attrName>
                                        </p:attrNameLst>
                                      </p:cBhvr>
                                      <p:tavLst>
                                        <p:tav tm="0">
                                          <p:val>
                                            <p:fltVal val="0"/>
                                          </p:val>
                                        </p:tav>
                                        <p:tav tm="100000">
                                          <p:val>
                                            <p:strVal val="#ppt_w"/>
                                          </p:val>
                                        </p:tav>
                                      </p:tavLst>
                                    </p:anim>
                                    <p:anim calcmode="lin" valueType="num">
                                      <p:cBhvr>
                                        <p:cTn id="50" dur="1000" fill="hold"/>
                                        <p:tgtEl>
                                          <p:spTgt spid="4"/>
                                        </p:tgtEl>
                                        <p:attrNameLst>
                                          <p:attrName>ppt_h</p:attrName>
                                        </p:attrNameLst>
                                      </p:cBhvr>
                                      <p:tavLst>
                                        <p:tav tm="0">
                                          <p:val>
                                            <p:fltVal val="0"/>
                                          </p:val>
                                        </p:tav>
                                        <p:tav tm="100000">
                                          <p:val>
                                            <p:strVal val="#ppt_h"/>
                                          </p:val>
                                        </p:tav>
                                      </p:tavLst>
                                    </p:anim>
                                    <p:anim calcmode="lin" valueType="num">
                                      <p:cBhvr>
                                        <p:cTn id="51" dur="1000" fill="hold"/>
                                        <p:tgtEl>
                                          <p:spTgt spid="4"/>
                                        </p:tgtEl>
                                        <p:attrNameLst>
                                          <p:attrName>style.rotation</p:attrName>
                                        </p:attrNameLst>
                                      </p:cBhvr>
                                      <p:tavLst>
                                        <p:tav tm="0">
                                          <p:val>
                                            <p:fltVal val="90"/>
                                          </p:val>
                                        </p:tav>
                                        <p:tav tm="100000">
                                          <p:val>
                                            <p:fltVal val="0"/>
                                          </p:val>
                                        </p:tav>
                                      </p:tavLst>
                                    </p:anim>
                                    <p:animEffect transition="in" filter="fade">
                                      <p:cBhvr>
                                        <p:cTn id="52" dur="1000"/>
                                        <p:tgtEl>
                                          <p:spTgt spid="4"/>
                                        </p:tgtEl>
                                      </p:cBhvr>
                                    </p:animEffec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i">
  <a:themeElements>
    <a:clrScheme name="Ioni">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i">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i">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0C76AD8C3EA5D45902AC5ABD46ADEA3" ma:contentTypeVersion="10" ma:contentTypeDescription="Create a new document." ma:contentTypeScope="" ma:versionID="b655d15136fea656a87086df63cd71ba">
  <xsd:schema xmlns:xsd="http://www.w3.org/2001/XMLSchema" xmlns:xs="http://www.w3.org/2001/XMLSchema" xmlns:p="http://schemas.microsoft.com/office/2006/metadata/properties" xmlns:ns3="c2fb7659-8ec7-41a8-a42c-bfe260d472fb" targetNamespace="http://schemas.microsoft.com/office/2006/metadata/properties" ma:root="true" ma:fieldsID="f80c76605a8e04ef721212d29813da39" ns3:_="">
    <xsd:import namespace="c2fb7659-8ec7-41a8-a42c-bfe260d472fb"/>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2fb7659-8ec7-41a8-a42c-bfe260d472f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D9AE827-70ED-479B-9201-B7D711A5D9DA}">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c2fb7659-8ec7-41a8-a42c-bfe260d472fb"/>
    <ds:schemaRef ds:uri="http://www.w3.org/XML/1998/namespace"/>
  </ds:schemaRefs>
</ds:datastoreItem>
</file>

<file path=customXml/itemProps2.xml><?xml version="1.0" encoding="utf-8"?>
<ds:datastoreItem xmlns:ds="http://schemas.openxmlformats.org/officeDocument/2006/customXml" ds:itemID="{0E9D88EB-7355-4A9F-8897-DDD6221EA274}">
  <ds:schemaRefs>
    <ds:schemaRef ds:uri="http://schemas.microsoft.com/sharepoint/v3/contenttype/forms"/>
  </ds:schemaRefs>
</ds:datastoreItem>
</file>

<file path=customXml/itemProps3.xml><?xml version="1.0" encoding="utf-8"?>
<ds:datastoreItem xmlns:ds="http://schemas.openxmlformats.org/officeDocument/2006/customXml" ds:itemID="{DF11F088-63F1-4290-A90D-7C19039AE70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2fb7659-8ec7-41a8-a42c-bfe260d472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868</TotalTime>
  <Words>1059</Words>
  <Application>Microsoft Office PowerPoint</Application>
  <PresentationFormat>Laajakuva</PresentationFormat>
  <Paragraphs>181</Paragraphs>
  <Slides>19</Slides>
  <Notes>17</Notes>
  <HiddenSlides>0</HiddenSlides>
  <MMClips>1</MMClips>
  <ScaleCrop>false</ScaleCrop>
  <HeadingPairs>
    <vt:vector size="6" baseType="variant">
      <vt:variant>
        <vt:lpstr>Käytetyt fontit</vt:lpstr>
      </vt:variant>
      <vt:variant>
        <vt:i4>6</vt:i4>
      </vt:variant>
      <vt:variant>
        <vt:lpstr>Teema</vt:lpstr>
      </vt:variant>
      <vt:variant>
        <vt:i4>1</vt:i4>
      </vt:variant>
      <vt:variant>
        <vt:lpstr>Dian otsikot</vt:lpstr>
      </vt:variant>
      <vt:variant>
        <vt:i4>19</vt:i4>
      </vt:variant>
    </vt:vector>
  </HeadingPairs>
  <TitlesOfParts>
    <vt:vector size="26" baseType="lpstr">
      <vt:lpstr>Arial</vt:lpstr>
      <vt:lpstr>Bradley Hand</vt:lpstr>
      <vt:lpstr>Calibri</vt:lpstr>
      <vt:lpstr>Century Gothic</vt:lpstr>
      <vt:lpstr>Wingdings</vt:lpstr>
      <vt:lpstr>Wingdings 3</vt:lpstr>
      <vt:lpstr>Ioni</vt:lpstr>
      <vt:lpstr>JOENSUUN  TURVAKOTI</vt:lpstr>
      <vt:lpstr>TURVAKOTIPALVELU</vt:lpstr>
      <vt:lpstr>TURVAKOTIPALVELU</vt:lpstr>
      <vt:lpstr>TURVAKOTIPALVELU</vt:lpstr>
      <vt:lpstr>TURVAKOTIPALVELU</vt:lpstr>
      <vt:lpstr>PowerPoint-esitys</vt:lpstr>
      <vt:lpstr>TURVAKODIN ASIAKASKRITEERIT</vt:lpstr>
      <vt:lpstr>TURVAKODIN ASIAKASKRITEERIT</vt:lpstr>
      <vt:lpstr>VÄKIVALTA</vt:lpstr>
      <vt:lpstr>VÄKIVALTAA ON MYÖS</vt:lpstr>
      <vt:lpstr>PowerPoint-esitys</vt:lpstr>
      <vt:lpstr>VÄKIVALLAN KEHÄ</vt:lpstr>
      <vt:lpstr>KRIISIAPU</vt:lpstr>
      <vt:lpstr>TURVAKOTIJAKSO</vt:lpstr>
      <vt:lpstr>JOENSUUN TURVAKOTI</vt:lpstr>
      <vt:lpstr>PowerPoint-esitys</vt:lpstr>
      <vt:lpstr>YHTEYSTIEDOT</vt:lpstr>
      <vt:lpstr>Lähteet</vt:lpstr>
      <vt:lpstr>KIITOS!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JOENSUUN  TURVAKOTI</dc:title>
  <dc:creator>Taija Väänänen</dc:creator>
  <cp:lastModifiedBy>Keränen Anne</cp:lastModifiedBy>
  <cp:revision>32</cp:revision>
  <cp:lastPrinted>2020-10-21T06:33:24Z</cp:lastPrinted>
  <dcterms:created xsi:type="dcterms:W3CDTF">2020-07-01T10:19:28Z</dcterms:created>
  <dcterms:modified xsi:type="dcterms:W3CDTF">2021-02-18T16:55:25Z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0x010100A0C76AD8C3EA5D45902AC5ABD46ADEA3</vt:lpwstr>
  </property>
</Properties>
</file>