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69" r:id="rId2"/>
    <p:sldId id="263" r:id="rId3"/>
    <p:sldId id="268" r:id="rId4"/>
    <p:sldId id="270" r:id="rId5"/>
    <p:sldId id="266" r:id="rId6"/>
    <p:sldId id="267" r:id="rId7"/>
    <p:sldId id="265" r:id="rId8"/>
  </p:sldIdLst>
  <p:sldSz cx="9144000" cy="6858000" type="screen4x3"/>
  <p:notesSz cx="6797675" cy="9926638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3" autoAdjust="0"/>
    <p:restoredTop sz="94660"/>
  </p:normalViewPr>
  <p:slideViewPr>
    <p:cSldViewPr snapToGrid="0">
      <p:cViewPr varScale="1">
        <p:scale>
          <a:sx n="87" d="100"/>
          <a:sy n="87" d="100"/>
        </p:scale>
        <p:origin x="56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6A570F-6DF7-43D3-A296-219720B1EDC7}" type="datetimeFigureOut">
              <a:rPr lang="fi-FI" smtClean="0"/>
              <a:t>11.3.2021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5403A5-11C2-41BC-B7F4-674D42E0D42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45160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58788" y="870859"/>
            <a:ext cx="8237537" cy="2729593"/>
          </a:xfrm>
        </p:spPr>
        <p:txBody>
          <a:bodyPr>
            <a:normAutofit/>
          </a:bodyPr>
          <a:lstStyle>
            <a:lvl1pPr algn="ctr">
              <a:defRPr sz="5400"/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458789" y="3886200"/>
            <a:ext cx="8237536" cy="1671638"/>
          </a:xfrm>
        </p:spPr>
        <p:txBody>
          <a:bodyPr>
            <a:normAutofit/>
          </a:bodyPr>
          <a:lstStyle>
            <a:lvl1pPr marL="0" indent="0" algn="ctr">
              <a:buNone/>
              <a:defRPr sz="35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naps.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89B4B-873E-BE4B-A4D9-7F5CC129128A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11.3.2021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D1AC8-2375-094A-A195-B054C81C2644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968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(ei bullettej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600203"/>
            <a:ext cx="8229600" cy="3957637"/>
          </a:xfrm>
        </p:spPr>
        <p:txBody>
          <a:bodyPr/>
          <a:lstStyle>
            <a:lvl1pPr marL="0" indent="0">
              <a:buSzPct val="100000"/>
              <a:buFontTx/>
              <a:buNone/>
              <a:defRPr/>
            </a:lvl1pPr>
            <a:lvl2pPr marL="363537" indent="0">
              <a:buSzPct val="100000"/>
              <a:buFontTx/>
              <a:buNone/>
              <a:tabLst>
                <a:tab pos="714375" algn="l"/>
              </a:tabLst>
              <a:defRPr/>
            </a:lvl2pPr>
            <a:lvl3pPr marL="714375" indent="0">
              <a:buSzPct val="100000"/>
              <a:buFontTx/>
              <a:buNone/>
              <a:defRPr sz="2800"/>
            </a:lvl3pPr>
            <a:lvl4pPr marL="992187" indent="0">
              <a:buSzPct val="100000"/>
              <a:buFontTx/>
              <a:buNone/>
              <a:defRPr sz="2400"/>
            </a:lvl4pPr>
            <a:lvl5pPr marL="1257300" indent="0">
              <a:buSzPct val="100000"/>
              <a:buFontTx/>
              <a:buNone/>
              <a:defRPr sz="20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89B4B-873E-BE4B-A4D9-7F5CC129128A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11.3.2021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D1AC8-2375-094A-A195-B054C81C2644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935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+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89B4B-873E-BE4B-A4D9-7F5CC129128A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11.3.2021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D1AC8-2375-094A-A195-B054C81C2644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58789" y="1602014"/>
            <a:ext cx="3786641" cy="3961796"/>
          </a:xfrm>
        </p:spPr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4584095" y="1601788"/>
            <a:ext cx="4102705" cy="3962400"/>
          </a:xfrm>
        </p:spPr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556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kakan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ower_point_pohja_takakansi-2013-04-1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3784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228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s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kesa_joensu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162" y="-22352"/>
            <a:ext cx="9196324" cy="6902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800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lttuuri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kulttuuri_joensuu_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162" y="-22352"/>
            <a:ext cx="9196324" cy="6902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906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lttuuri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Kulttuuri_Joensu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162" y="-22352"/>
            <a:ext cx="9196324" cy="6902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590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rve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162" y="-22352"/>
            <a:ext cx="9196323" cy="6902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313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162" y="-22352"/>
            <a:ext cx="9196323" cy="6902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505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iku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162" y="-22352"/>
            <a:ext cx="9196322" cy="6902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106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lv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alvi_joensu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162" y="-22352"/>
            <a:ext cx="9196324" cy="6902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384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600203"/>
            <a:ext cx="8229600" cy="3957637"/>
          </a:xfrm>
        </p:spPr>
        <p:txBody>
          <a:bodyPr/>
          <a:lstStyle>
            <a:lvl1pPr marL="342900" indent="-342900">
              <a:buSzPct val="100000"/>
              <a:buFontTx/>
              <a:buBlip>
                <a:blip r:embed="rId2"/>
              </a:buBlip>
              <a:defRPr/>
            </a:lvl1pPr>
            <a:lvl2pPr marL="742950" indent="-379413">
              <a:buSzPct val="100000"/>
              <a:buFontTx/>
              <a:buBlip>
                <a:blip r:embed="rId2"/>
              </a:buBlip>
              <a:tabLst>
                <a:tab pos="714375" algn="l"/>
              </a:tabLst>
              <a:defRPr/>
            </a:lvl2pPr>
            <a:lvl3pPr marL="992188" indent="-277813">
              <a:buSzPct val="100000"/>
              <a:buFontTx/>
              <a:buBlip>
                <a:blip r:embed="rId2"/>
              </a:buBlip>
              <a:defRPr sz="2800"/>
            </a:lvl3pPr>
            <a:lvl4pPr marL="1257300" indent="-265113">
              <a:buSzPct val="100000"/>
              <a:buFontTx/>
              <a:buBlip>
                <a:blip r:embed="rId2"/>
              </a:buBlip>
              <a:defRPr sz="2400"/>
            </a:lvl4pPr>
            <a:lvl5pPr marL="1524000" indent="-266700">
              <a:buSzPct val="100000"/>
              <a:buFontTx/>
              <a:buBlip>
                <a:blip r:embed="rId2"/>
              </a:buBlip>
              <a:defRPr sz="20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89B4B-873E-BE4B-A4D9-7F5CC129128A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11.3.2021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D1AC8-2375-094A-A195-B054C81C2644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532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fi-FI" dirty="0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39576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767392" y="6170789"/>
            <a:ext cx="8490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D9B89B4B-873E-BE4B-A4D9-7F5CC129128A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 defTabSz="457200"/>
              <a:t>11.3.2021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616476" y="6170789"/>
            <a:ext cx="26125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229049" y="6171926"/>
            <a:ext cx="6773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FC5D1AC8-2375-094A-A195-B054C81C2644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869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b="1" i="0" kern="1200" cap="all">
          <a:solidFill>
            <a:schemeClr val="accent1"/>
          </a:solidFill>
          <a:latin typeface="Corbel"/>
          <a:ea typeface="+mj-ea"/>
          <a:cs typeface="Corbel"/>
        </a:defRPr>
      </a:lvl1pPr>
    </p:titleStyle>
    <p:bodyStyle>
      <a:lvl1pPr marL="342900" indent="-342900" algn="l" defTabSz="457200" rtl="0" eaLnBrk="1" latinLnBrk="0" hangingPunct="1">
        <a:spcBef>
          <a:spcPts val="0"/>
        </a:spcBef>
        <a:buSzPct val="100000"/>
        <a:buFontTx/>
        <a:buBlip>
          <a:blip r:embed="rId15"/>
        </a:buBlip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14375" indent="-350838" algn="l" defTabSz="457200" rtl="0" eaLnBrk="1" latinLnBrk="0" hangingPunct="1">
        <a:spcBef>
          <a:spcPts val="0"/>
        </a:spcBef>
        <a:buSzPct val="100000"/>
        <a:buFontTx/>
        <a:buBlip>
          <a:blip r:embed="rId15"/>
        </a:buBlip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076325" indent="-361950" algn="l" defTabSz="457200" rtl="0" eaLnBrk="1" latinLnBrk="0" hangingPunct="1">
        <a:spcBef>
          <a:spcPts val="0"/>
        </a:spcBef>
        <a:buSzPct val="100000"/>
        <a:buFontTx/>
        <a:buBlip>
          <a:blip r:embed="rId15"/>
        </a:buBlip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343025" indent="-266700" algn="l" defTabSz="457200" rtl="0" eaLnBrk="1" latinLnBrk="0" hangingPunct="1">
        <a:spcBef>
          <a:spcPts val="0"/>
        </a:spcBef>
        <a:buSzPct val="100000"/>
        <a:buFontTx/>
        <a:buBlip>
          <a:blip r:embed="rId1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608138" indent="-265113" algn="l" defTabSz="457200" rtl="0" eaLnBrk="1" latinLnBrk="0" hangingPunct="1">
        <a:spcBef>
          <a:spcPts val="0"/>
        </a:spcBef>
        <a:buSzPct val="100000"/>
        <a:buFontTx/>
        <a:buBlip>
          <a:blip r:embed="rId15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70333" y="-153278"/>
            <a:ext cx="8229600" cy="1143000"/>
          </a:xfrm>
        </p:spPr>
        <p:txBody>
          <a:bodyPr>
            <a:normAutofit/>
          </a:bodyPr>
          <a:lstStyle/>
          <a:p>
            <a:r>
              <a:rPr lang="fi-FI" sz="2800" dirty="0" err="1"/>
              <a:t>TavoitetasOT</a:t>
            </a:r>
            <a:r>
              <a:rPr lang="fi-FI" sz="2800" dirty="0"/>
              <a:t>- ja MITTARIT TAULUKKO</a:t>
            </a:r>
            <a:br>
              <a:rPr lang="fi-FI" sz="2800" dirty="0"/>
            </a:br>
            <a:r>
              <a:rPr lang="fi-FI" sz="2800" dirty="0"/>
              <a:t>  </a:t>
            </a:r>
            <a:endParaRPr lang="fi-FI" sz="1600" dirty="0"/>
          </a:p>
        </p:txBody>
      </p:sp>
      <p:graphicFrame>
        <p:nvGraphicFramePr>
          <p:cNvPr id="6" name="Taulukk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0436071"/>
              </p:ext>
            </p:extLst>
          </p:nvPr>
        </p:nvGraphicFramePr>
        <p:xfrm>
          <a:off x="870333" y="805542"/>
          <a:ext cx="6716647" cy="4189152"/>
        </p:xfrm>
        <a:graphic>
          <a:graphicData uri="http://schemas.openxmlformats.org/drawingml/2006/table">
            <a:tbl>
              <a:tblPr firstRow="1" firstCol="1" bandRow="1"/>
              <a:tblGrid>
                <a:gridCol w="24027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084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55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99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solidFill>
                            <a:srgbClr val="7B7B7B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JOENSUUN</a:t>
                      </a:r>
                      <a:r>
                        <a:rPr lang="fi-FI" sz="1100" b="1" baseline="0" dirty="0">
                          <a:solidFill>
                            <a:srgbClr val="7B7B7B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KODIT OY</a:t>
                      </a:r>
                      <a:endParaRPr lang="fi-FI" sz="1100" b="1" dirty="0">
                        <a:solidFill>
                          <a:srgbClr val="7B7B7B"/>
                        </a:solidFill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solidFill>
                            <a:srgbClr val="7B7B7B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Strateginen tavoite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solidFill>
                            <a:srgbClr val="7B7B7B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Talouden tavoitteet</a:t>
                      </a:r>
                      <a:endParaRPr lang="fi-FI" sz="1100" dirty="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6C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solidFill>
                            <a:srgbClr val="7B7B7B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100" dirty="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solidFill>
                            <a:srgbClr val="7B7B7B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100" dirty="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6C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>
                          <a:solidFill>
                            <a:srgbClr val="7B7B7B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10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6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97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solidFill>
                            <a:srgbClr val="7B7B7B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100" dirty="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6C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solidFill>
                            <a:srgbClr val="7B7B7B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100" dirty="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solidFill>
                            <a:srgbClr val="7B7B7B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Indikaattorit ja tavoitetila vuoden 2020 lopussa (TP 2020/toteutunut)</a:t>
                      </a:r>
                      <a:endParaRPr lang="fi-FI" sz="1100" dirty="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6C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solidFill>
                            <a:srgbClr val="7B7B7B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100" dirty="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solidFill>
                            <a:srgbClr val="7B7B7B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Indikaattorit ja tavoitetila vuoden 2021 lopussa</a:t>
                      </a:r>
                      <a:br>
                        <a:rPr lang="fi-FI" sz="1100" b="1" dirty="0">
                          <a:solidFill>
                            <a:srgbClr val="7B7B7B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fi-FI" sz="1100" b="1" dirty="0">
                          <a:solidFill>
                            <a:srgbClr val="7B7B7B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                         (TA 2021)    </a:t>
                      </a:r>
                      <a:endParaRPr lang="fi-FI" sz="1100" dirty="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6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5356">
                <a:tc>
                  <a:txBody>
                    <a:bodyPr/>
                    <a:lstStyle/>
                    <a:p>
                      <a:pPr marL="184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solidFill>
                            <a:srgbClr val="7B7B7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Liikevaihto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4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solidFill>
                            <a:srgbClr val="7B7B7B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31</a:t>
                      </a:r>
                      <a:r>
                        <a:rPr lang="fi-FI" sz="1100" baseline="0" dirty="0">
                          <a:solidFill>
                            <a:srgbClr val="7B7B7B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233</a:t>
                      </a:r>
                      <a:r>
                        <a:rPr lang="fi-FI" sz="1100" dirty="0">
                          <a:solidFill>
                            <a:srgbClr val="7B7B7B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000</a:t>
                      </a:r>
                      <a:r>
                        <a:rPr lang="fi-FI" sz="1100" baseline="0" dirty="0">
                          <a:solidFill>
                            <a:srgbClr val="7B7B7B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€ (28 505 458 €)</a:t>
                      </a:r>
                      <a:endParaRPr lang="fi-FI" sz="1100" dirty="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4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solidFill>
                            <a:srgbClr val="7B7B7B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31 545</a:t>
                      </a:r>
                      <a:r>
                        <a:rPr lang="fi-FI" sz="1100" baseline="0" dirty="0">
                          <a:solidFill>
                            <a:srgbClr val="7B7B7B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000 € (30 091 792)</a:t>
                      </a:r>
                      <a:endParaRPr lang="fi-FI" sz="1100" dirty="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797">
                <a:tc>
                  <a:txBody>
                    <a:bodyPr/>
                    <a:lstStyle/>
                    <a:p>
                      <a:pPr marL="184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solidFill>
                            <a:srgbClr val="7B7B7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Tulos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184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solidFill>
                            <a:srgbClr val="7B7B7B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 0 € (TA-291 354 € / TOT -626 710 €)</a:t>
                      </a:r>
                      <a:endParaRPr lang="fi-FI" sz="1100" dirty="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184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solidFill>
                            <a:srgbClr val="7B7B7B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0</a:t>
                      </a:r>
                      <a:r>
                        <a:rPr lang="fi-FI" sz="1100" baseline="0" dirty="0">
                          <a:solidFill>
                            <a:srgbClr val="7B7B7B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€</a:t>
                      </a:r>
                      <a:endParaRPr lang="fi-FI" sz="1100" dirty="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1114">
                <a:tc>
                  <a:txBody>
                    <a:bodyPr/>
                    <a:lstStyle/>
                    <a:p>
                      <a:pPr marL="184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u="none" dirty="0">
                          <a:solidFill>
                            <a:srgbClr val="7B7B7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Käyttöaste</a:t>
                      </a:r>
                    </a:p>
                    <a:p>
                      <a:pPr marL="184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u="none" dirty="0">
                          <a:solidFill>
                            <a:srgbClr val="7B7B7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Toteutetaan asuntokannan</a:t>
                      </a:r>
                      <a:r>
                        <a:rPr lang="fi-FI" sz="1100" u="none" baseline="0" dirty="0">
                          <a:solidFill>
                            <a:srgbClr val="7B7B7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i-FI" sz="1100" u="none" baseline="0" dirty="0" err="1">
                          <a:solidFill>
                            <a:srgbClr val="7B7B7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salkutusraportin</a:t>
                      </a:r>
                      <a:r>
                        <a:rPr lang="fi-FI" sz="1100" u="none" baseline="0" dirty="0">
                          <a:solidFill>
                            <a:srgbClr val="7B7B7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purkusuunnitelmaa vuosittain</a:t>
                      </a:r>
                      <a:endParaRPr lang="fi-FI" sz="1100" u="none" dirty="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4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solidFill>
                            <a:srgbClr val="7B7B7B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96,5%  (90,72 %)</a:t>
                      </a:r>
                      <a:endParaRPr lang="fi-FI" sz="1100" dirty="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4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solidFill>
                            <a:srgbClr val="7B7B7B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96,5%</a:t>
                      </a:r>
                      <a:endParaRPr lang="fi-FI" sz="1100" dirty="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78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solidFill>
                            <a:srgbClr val="7B7B7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Investoinnit</a:t>
                      </a:r>
                      <a:r>
                        <a:rPr lang="fi-FI" sz="1100" baseline="0" dirty="0">
                          <a:solidFill>
                            <a:srgbClr val="7B7B7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vuosittain</a:t>
                      </a:r>
                      <a:endParaRPr lang="fi-FI" sz="1100" dirty="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184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solidFill>
                            <a:srgbClr val="7B7B7B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7</a:t>
                      </a:r>
                      <a:r>
                        <a:rPr lang="fi-FI" sz="1100" baseline="0" dirty="0">
                          <a:solidFill>
                            <a:srgbClr val="7B7B7B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000 000 – 10 000 000 €</a:t>
                      </a:r>
                      <a:br>
                        <a:rPr lang="fi-FI" sz="1100" baseline="0" dirty="0">
                          <a:solidFill>
                            <a:srgbClr val="7B7B7B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fi-FI" sz="1100" baseline="0" dirty="0">
                          <a:solidFill>
                            <a:srgbClr val="7B7B7B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(13 677 724 €)</a:t>
                      </a:r>
                      <a:endParaRPr lang="fi-FI" sz="1100" dirty="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184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solidFill>
                            <a:srgbClr val="7B7B7B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7</a:t>
                      </a:r>
                      <a:r>
                        <a:rPr lang="fi-FI" sz="1100" baseline="0" dirty="0">
                          <a:solidFill>
                            <a:srgbClr val="7B7B7B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000 000 – 10 000 000 €</a:t>
                      </a:r>
                      <a:endParaRPr lang="fi-FI" sz="1100" dirty="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98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solidFill>
                            <a:srgbClr val="7B7B7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Vuokrataso kilpailukykyisenä markkinoilla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4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solidFill>
                            <a:srgbClr val="7B7B7B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9,95 €/m²/kk (9,95 €/m²/kk)</a:t>
                      </a:r>
                      <a:endParaRPr lang="fi-FI" sz="1100" dirty="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4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solidFill>
                            <a:srgbClr val="7B7B7B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10,05</a:t>
                      </a:r>
                      <a:r>
                        <a:rPr lang="fi-FI" sz="1100" baseline="0" dirty="0">
                          <a:solidFill>
                            <a:srgbClr val="7B7B7B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€/m²/kk (</a:t>
                      </a:r>
                      <a:r>
                        <a:rPr lang="fi-FI" sz="1100" dirty="0">
                          <a:solidFill>
                            <a:srgbClr val="7B7B7B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9,95 €/m²/kk)</a:t>
                      </a:r>
                      <a:endParaRPr lang="fi-FI" sz="1100" dirty="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59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solidFill>
                            <a:srgbClr val="7B7B7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Lainakanta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4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solidFill>
                            <a:srgbClr val="7B7B7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150 M€ (147 638 183 €)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4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solidFill>
                            <a:srgbClr val="7B7B7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151 M€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62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solidFill>
                            <a:srgbClr val="7B7B7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Luottotappiot/ liikevaihto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4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solidFill>
                            <a:srgbClr val="7B7B7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0,5</a:t>
                      </a:r>
                      <a:r>
                        <a:rPr lang="fi-FI" sz="1100" baseline="0" dirty="0">
                          <a:solidFill>
                            <a:srgbClr val="7B7B7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i-FI" sz="1100" dirty="0">
                          <a:solidFill>
                            <a:srgbClr val="7B7B7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(0,34 %)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4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solidFill>
                            <a:srgbClr val="7B7B7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0,5</a:t>
                      </a:r>
                      <a:r>
                        <a:rPr lang="fi-FI" sz="1100" baseline="0" dirty="0">
                          <a:solidFill>
                            <a:srgbClr val="7B7B7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i-FI" sz="1100" dirty="0">
                          <a:solidFill>
                            <a:srgbClr val="7B7B7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62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solidFill>
                            <a:srgbClr val="7B7B7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Laaditaan</a:t>
                      </a:r>
                      <a:r>
                        <a:rPr lang="fi-FI" sz="1100" baseline="0" dirty="0">
                          <a:solidFill>
                            <a:srgbClr val="7B7B7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uusi r</a:t>
                      </a:r>
                      <a:r>
                        <a:rPr lang="fi-FI" sz="1100" dirty="0">
                          <a:solidFill>
                            <a:srgbClr val="7B7B7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iskienhallintasuunnitelma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4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solidFill>
                            <a:srgbClr val="7B7B7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Laaditaan vuoden aikana (Tehty 2/20)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4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solidFill>
                            <a:srgbClr val="7B7B7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Toteutetaan suunnitelmaa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51870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4824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70333" y="-153278"/>
            <a:ext cx="8229600" cy="1143000"/>
          </a:xfrm>
        </p:spPr>
        <p:txBody>
          <a:bodyPr>
            <a:normAutofit/>
          </a:bodyPr>
          <a:lstStyle/>
          <a:p>
            <a:r>
              <a:rPr lang="fi-FI" sz="2800" dirty="0" err="1"/>
              <a:t>TavoitetasOT</a:t>
            </a:r>
            <a:r>
              <a:rPr lang="fi-FI" sz="2800" dirty="0"/>
              <a:t>- ja MITTARIT TAULUKKO</a:t>
            </a:r>
            <a:br>
              <a:rPr lang="fi-FI" sz="2800" dirty="0"/>
            </a:br>
            <a:r>
              <a:rPr lang="fi-FI" sz="2800" dirty="0"/>
              <a:t>  </a:t>
            </a:r>
            <a:endParaRPr lang="fi-FI" sz="1600" dirty="0"/>
          </a:p>
        </p:txBody>
      </p:sp>
      <p:graphicFrame>
        <p:nvGraphicFramePr>
          <p:cNvPr id="6" name="Taulukk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3888330"/>
              </p:ext>
            </p:extLst>
          </p:nvPr>
        </p:nvGraphicFramePr>
        <p:xfrm>
          <a:off x="870333" y="989722"/>
          <a:ext cx="6716647" cy="3017839"/>
        </p:xfrm>
        <a:graphic>
          <a:graphicData uri="http://schemas.openxmlformats.org/drawingml/2006/table">
            <a:tbl>
              <a:tblPr firstRow="1" firstCol="1" bandRow="1"/>
              <a:tblGrid>
                <a:gridCol w="22937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06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21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91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solidFill>
                            <a:srgbClr val="7B7B7B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JOENSUUN</a:t>
                      </a:r>
                      <a:r>
                        <a:rPr lang="fi-FI" sz="1100" b="1" baseline="0" dirty="0">
                          <a:solidFill>
                            <a:srgbClr val="7B7B7B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KODIT OY</a:t>
                      </a:r>
                      <a:endParaRPr lang="fi-FI" sz="1100" b="1" dirty="0">
                        <a:solidFill>
                          <a:srgbClr val="7B7B7B"/>
                        </a:solidFill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solidFill>
                            <a:srgbClr val="7B7B7B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Strateginen tavoite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solidFill>
                            <a:srgbClr val="7B7B7B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Elinvoima</a:t>
                      </a:r>
                      <a:endParaRPr lang="fi-FI" sz="1100" dirty="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6C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solidFill>
                            <a:srgbClr val="7B7B7B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100" dirty="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solidFill>
                            <a:srgbClr val="7B7B7B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100" dirty="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6C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>
                          <a:solidFill>
                            <a:srgbClr val="7B7B7B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10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6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37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solidFill>
                            <a:srgbClr val="7B7B7B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100" dirty="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6C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solidFill>
                            <a:srgbClr val="7B7B7B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100" dirty="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solidFill>
                            <a:srgbClr val="7B7B7B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Indikaattorit ja tavoitetila vuoden 2020 lopussa (TP 2020/toteutunut)</a:t>
                      </a:r>
                      <a:endParaRPr lang="fi-FI" sz="1100" dirty="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6C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solidFill>
                            <a:srgbClr val="7B7B7B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100" dirty="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solidFill>
                            <a:srgbClr val="7B7B7B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Indikaattorit ja tavoitetila vuoden 2021 lopussa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solidFill>
                            <a:srgbClr val="7B7B7B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                                   (TA 2021)</a:t>
                      </a:r>
                      <a:endParaRPr lang="fi-FI" sz="1100" dirty="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6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9151">
                <a:tc>
                  <a:txBody>
                    <a:bodyPr/>
                    <a:lstStyle/>
                    <a:p>
                      <a:pPr marL="18415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dirty="0">
                          <a:solidFill>
                            <a:srgbClr val="7B7B7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Teemme</a:t>
                      </a:r>
                      <a:r>
                        <a:rPr lang="fi-FI" sz="1100" baseline="0" dirty="0">
                          <a:solidFill>
                            <a:srgbClr val="7B7B7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hankintoja vuosittain yli 20 M€:</a:t>
                      </a:r>
                      <a:r>
                        <a:rPr lang="fi-FI" sz="1100" baseline="0" dirty="0" err="1">
                          <a:solidFill>
                            <a:srgbClr val="7B7B7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lla</a:t>
                      </a:r>
                      <a:r>
                        <a:rPr lang="fi-FI" sz="1100" baseline="0" dirty="0">
                          <a:solidFill>
                            <a:srgbClr val="7B7B7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(Summa ei sisällä rahoituspalveluja)</a:t>
                      </a:r>
                      <a:endParaRPr lang="fi-FI" sz="1100" dirty="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84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aseline="0" dirty="0">
                          <a:solidFill>
                            <a:srgbClr val="7B7B7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Kilpailutetaan hankinnat siten, että myös paikallisilla yrityksillä on mahdollisuus tarjota palveluja</a:t>
                      </a:r>
                      <a:endParaRPr lang="fi-FI" sz="1100" dirty="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4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solidFill>
                            <a:srgbClr val="7B7B7B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17 000 000 € - 20 000 000 €</a:t>
                      </a:r>
                      <a:endParaRPr lang="fi-FI" sz="1100" dirty="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4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solidFill>
                            <a:srgbClr val="7B7B7B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17 000</a:t>
                      </a:r>
                      <a:r>
                        <a:rPr lang="fi-FI" sz="1100" baseline="0" dirty="0">
                          <a:solidFill>
                            <a:srgbClr val="7B7B7B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000 – 20 000 000 €</a:t>
                      </a:r>
                      <a:endParaRPr lang="fi-FI" sz="1100" dirty="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3727">
                <a:tc>
                  <a:txBody>
                    <a:bodyPr/>
                    <a:lstStyle/>
                    <a:p>
                      <a:pPr marL="184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solidFill>
                            <a:srgbClr val="7B7B7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Tarjoamme</a:t>
                      </a:r>
                      <a:r>
                        <a:rPr lang="fi-FI" sz="1100" baseline="0" dirty="0">
                          <a:solidFill>
                            <a:srgbClr val="7B7B7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yksityishenkilöille ja perheille monipuolisia asumisvaihtoehtoja ja viihtyisiä koteja kilpailukykyisellä vuokralla</a:t>
                      </a:r>
                      <a:endParaRPr lang="fi-FI" sz="1100" dirty="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184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solidFill>
                            <a:srgbClr val="7B7B7B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Uusia</a:t>
                      </a:r>
                      <a:r>
                        <a:rPr lang="fi-FI" sz="1100" baseline="0" dirty="0">
                          <a:solidFill>
                            <a:srgbClr val="7B7B7B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vuokrasopimuksia 980 kpl/v</a:t>
                      </a:r>
                    </a:p>
                    <a:p>
                      <a:pPr marL="184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solidFill>
                            <a:srgbClr val="7B7B7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(873 kpl)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18415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dirty="0">
                          <a:solidFill>
                            <a:srgbClr val="7B7B7B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uusia vuokrasopimuksia 1000 kpl /v</a:t>
                      </a:r>
                      <a:r>
                        <a:rPr lang="fi-FI" sz="1100" baseline="0" dirty="0">
                          <a:solidFill>
                            <a:srgbClr val="7B7B7B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fi-FI" sz="1100" dirty="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84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 dirty="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90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70333" y="-153278"/>
            <a:ext cx="8229600" cy="1143000"/>
          </a:xfrm>
        </p:spPr>
        <p:txBody>
          <a:bodyPr>
            <a:normAutofit/>
          </a:bodyPr>
          <a:lstStyle/>
          <a:p>
            <a:r>
              <a:rPr lang="fi-FI" sz="2800" dirty="0" err="1"/>
              <a:t>TavoitetasOT</a:t>
            </a:r>
            <a:r>
              <a:rPr lang="fi-FI" sz="2800" dirty="0"/>
              <a:t>- ja MITTARIT TAULUKKO</a:t>
            </a:r>
            <a:br>
              <a:rPr lang="fi-FI" sz="2800" dirty="0"/>
            </a:br>
            <a:r>
              <a:rPr lang="fi-FI" sz="2800" dirty="0"/>
              <a:t>  </a:t>
            </a:r>
            <a:endParaRPr lang="fi-FI" sz="1600" dirty="0"/>
          </a:p>
        </p:txBody>
      </p:sp>
      <p:graphicFrame>
        <p:nvGraphicFramePr>
          <p:cNvPr id="6" name="Taulukk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7159985"/>
              </p:ext>
            </p:extLst>
          </p:nvPr>
        </p:nvGraphicFramePr>
        <p:xfrm>
          <a:off x="870333" y="697541"/>
          <a:ext cx="6716647" cy="4599970"/>
        </p:xfrm>
        <a:graphic>
          <a:graphicData uri="http://schemas.openxmlformats.org/drawingml/2006/table">
            <a:tbl>
              <a:tblPr firstRow="1" firstCol="1" bandRow="1"/>
              <a:tblGrid>
                <a:gridCol w="24027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52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86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91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solidFill>
                            <a:srgbClr val="7B7B7B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JOENSUUN</a:t>
                      </a:r>
                      <a:r>
                        <a:rPr lang="fi-FI" sz="1100" b="1" baseline="0" dirty="0">
                          <a:solidFill>
                            <a:srgbClr val="7B7B7B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KODIT OY</a:t>
                      </a:r>
                      <a:endParaRPr lang="fi-FI" sz="1100" b="1" dirty="0">
                        <a:solidFill>
                          <a:srgbClr val="7B7B7B"/>
                        </a:solidFill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solidFill>
                            <a:srgbClr val="7B7B7B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Strateginen tavoite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solidFill>
                            <a:srgbClr val="7B7B7B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Kaupunkiympäristö</a:t>
                      </a:r>
                      <a:endParaRPr lang="fi-FI" sz="1100" dirty="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6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b="1" dirty="0">
                          <a:solidFill>
                            <a:srgbClr val="7B7B7B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Indikaattorit ja tavoitetila vuoden 2020 lopussa (TP 2020/toteutunut)</a:t>
                      </a:r>
                      <a:endParaRPr lang="fi-FI" sz="1100" dirty="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solidFill>
                            <a:srgbClr val="7B7B7B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100" dirty="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6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b="1" dirty="0">
                          <a:solidFill>
                            <a:srgbClr val="7B7B7B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Indikaattorit ja tavoitetila vuoden 2021 lopussa</a:t>
                      </a:r>
                      <a:endParaRPr lang="fi-FI" sz="1100" dirty="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solidFill>
                            <a:srgbClr val="7B7B7B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                               (TA 2021)</a:t>
                      </a:r>
                      <a:endParaRPr lang="fi-FI" sz="1100" dirty="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6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3727">
                <a:tc>
                  <a:txBody>
                    <a:bodyPr/>
                    <a:lstStyle/>
                    <a:p>
                      <a:pPr marL="184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000" dirty="0">
                          <a:solidFill>
                            <a:srgbClr val="7B7B7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Kehitämme</a:t>
                      </a:r>
                      <a:r>
                        <a:rPr lang="fi-FI" sz="1000" baseline="0" dirty="0">
                          <a:solidFill>
                            <a:srgbClr val="7B7B7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ja uudistamme asuntokantaamme PTS suunnitelman pohjalta peruskorjaamalla 2-3 kohdetta vuosittain</a:t>
                      </a:r>
                      <a:endParaRPr lang="fi-FI" sz="1000" dirty="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4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000" dirty="0">
                          <a:solidFill>
                            <a:srgbClr val="7B7B7B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Kolme</a:t>
                      </a:r>
                      <a:r>
                        <a:rPr lang="fi-FI" sz="1000" baseline="0" dirty="0">
                          <a:solidFill>
                            <a:srgbClr val="7B7B7B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peruskorjauskohdetta</a:t>
                      </a:r>
                    </a:p>
                    <a:p>
                      <a:pPr marL="184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000" baseline="0" dirty="0" err="1">
                          <a:solidFill>
                            <a:srgbClr val="7B7B7B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Latolankatu</a:t>
                      </a:r>
                      <a:r>
                        <a:rPr lang="fi-FI" sz="1000" baseline="0" dirty="0">
                          <a:solidFill>
                            <a:srgbClr val="7B7B7B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3 (valmis 11/20)</a:t>
                      </a:r>
                    </a:p>
                    <a:p>
                      <a:pPr marL="184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000" baseline="0" dirty="0">
                          <a:solidFill>
                            <a:srgbClr val="7B7B7B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Mäntyläntie 22 (valmis 6/20)</a:t>
                      </a:r>
                    </a:p>
                    <a:p>
                      <a:pPr marL="184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000" baseline="0" dirty="0">
                          <a:solidFill>
                            <a:srgbClr val="7B7B7B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Äkkiväärä 11 (valmis 7/20)</a:t>
                      </a:r>
                    </a:p>
                    <a:p>
                      <a:pPr marL="184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000" baseline="0" dirty="0">
                          <a:solidFill>
                            <a:srgbClr val="7B7B7B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Sepänkatu 45-47 (valmis 6/20)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4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000" dirty="0">
                          <a:solidFill>
                            <a:srgbClr val="7B7B7B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Äkkiväärä 10</a:t>
                      </a:r>
                    </a:p>
                    <a:p>
                      <a:pPr marL="184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000" dirty="0">
                          <a:solidFill>
                            <a:srgbClr val="7B7B7B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Huvimäentie 16</a:t>
                      </a:r>
                    </a:p>
                    <a:p>
                      <a:pPr marL="184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000" dirty="0" err="1">
                          <a:solidFill>
                            <a:srgbClr val="7B7B7B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Ruskealankatu</a:t>
                      </a:r>
                      <a:r>
                        <a:rPr lang="fi-FI" sz="1000" dirty="0">
                          <a:solidFill>
                            <a:srgbClr val="7B7B7B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</a:t>
                      </a:r>
                    </a:p>
                    <a:p>
                      <a:pPr marL="184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000" dirty="0" err="1">
                          <a:solidFill>
                            <a:srgbClr val="7B7B7B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Latolankatu</a:t>
                      </a:r>
                      <a:r>
                        <a:rPr lang="fi-FI" sz="1000" dirty="0">
                          <a:solidFill>
                            <a:srgbClr val="7B7B7B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23</a:t>
                      </a:r>
                      <a:endParaRPr lang="fi-FI" sz="1000" dirty="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3727">
                <a:tc>
                  <a:txBody>
                    <a:bodyPr/>
                    <a:lstStyle/>
                    <a:p>
                      <a:pPr marL="184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000" u="none" dirty="0">
                          <a:solidFill>
                            <a:srgbClr val="7B7B7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Pidämme asuntokantamme</a:t>
                      </a:r>
                      <a:r>
                        <a:rPr lang="fi-FI" sz="1000" u="none" baseline="0" dirty="0">
                          <a:solidFill>
                            <a:srgbClr val="7B7B7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hyvässä kunnossa huoltamalla ja korjaamalla sitä jatkuvasti</a:t>
                      </a:r>
                      <a:endParaRPr lang="fi-FI" sz="1000" u="none" dirty="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184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000" dirty="0">
                          <a:solidFill>
                            <a:srgbClr val="7B7B7B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Vuosikorjausmäärärahat</a:t>
                      </a:r>
                      <a:r>
                        <a:rPr lang="fi-FI" sz="1000" baseline="0" dirty="0">
                          <a:solidFill>
                            <a:srgbClr val="7B7B7B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184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000" baseline="0" dirty="0">
                          <a:solidFill>
                            <a:srgbClr val="7B7B7B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6 000 000 € (6 591 413 €)</a:t>
                      </a:r>
                      <a:endParaRPr lang="fi-FI" sz="1000" dirty="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184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000" dirty="0">
                          <a:solidFill>
                            <a:srgbClr val="7B7B7B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Vuosikorjausmäärärahat</a:t>
                      </a:r>
                      <a:r>
                        <a:rPr lang="fi-FI" sz="1000" baseline="0" dirty="0">
                          <a:solidFill>
                            <a:srgbClr val="7B7B7B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184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000" baseline="0" dirty="0">
                          <a:solidFill>
                            <a:srgbClr val="7B7B7B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6 000 000 €</a:t>
                      </a:r>
                      <a:endParaRPr lang="fi-FI" sz="1000" dirty="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498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000" dirty="0">
                          <a:solidFill>
                            <a:srgbClr val="7B7B7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Poistamme</a:t>
                      </a:r>
                      <a:r>
                        <a:rPr lang="fi-FI" sz="1000" baseline="0" dirty="0">
                          <a:solidFill>
                            <a:srgbClr val="7B7B7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kannastamme asuntoja alueilla joilla niitä on liikaa kysyntään nähden. Käyttöastetavoite alueittain väh.90%. Puramme rakennuksia jos niitä ei ole teknisesti ja taloudellisesti järkevä ylläpitää ja korjata. Kiinteistöselvitys ja luokitteluraportti 28.10.2019.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000" baseline="0" dirty="0">
                          <a:solidFill>
                            <a:srgbClr val="7B7B7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Tapauskohtaisesti voimme myös myydä taloja. Teemme konserniyhteistyötä kiinteistöjen kehittämisessä.</a:t>
                      </a:r>
                      <a:endParaRPr lang="fi-FI" sz="1000" dirty="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4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000" dirty="0">
                          <a:solidFill>
                            <a:srgbClr val="7B7B7B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1-5</a:t>
                      </a:r>
                      <a:r>
                        <a:rPr lang="fi-FI" sz="1000" baseline="0" dirty="0">
                          <a:solidFill>
                            <a:srgbClr val="7B7B7B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rakennusta /vuosi, hallituksen päätösten mukaisesti</a:t>
                      </a:r>
                    </a:p>
                    <a:p>
                      <a:pPr marL="184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000" baseline="0" dirty="0">
                          <a:solidFill>
                            <a:srgbClr val="7B7B7B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(purettu 5 kohdetta)</a:t>
                      </a:r>
                      <a:endParaRPr lang="fi-FI" sz="1000" dirty="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4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000" dirty="0">
                          <a:solidFill>
                            <a:srgbClr val="7B7B7B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1-4 rakennusta /vuosi, hallituksen päätösten mukaisesti</a:t>
                      </a:r>
                      <a:endParaRPr lang="fi-FI" sz="1000" dirty="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372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000" dirty="0">
                          <a:solidFill>
                            <a:srgbClr val="7B7B7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Rakennamme uusia taloja/asuntoja jos alueella</a:t>
                      </a:r>
                      <a:r>
                        <a:rPr lang="fi-FI" sz="1000" baseline="0" dirty="0">
                          <a:solidFill>
                            <a:srgbClr val="7B7B7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on riittävästi kysyntää. </a:t>
                      </a:r>
                      <a:endParaRPr lang="fi-FI" sz="1000" dirty="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000" dirty="0">
                          <a:solidFill>
                            <a:srgbClr val="7B7B7B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Joensuun ikääntyvien</a:t>
                      </a:r>
                      <a:r>
                        <a:rPr lang="fi-FI" sz="1000" baseline="0" dirty="0">
                          <a:solidFill>
                            <a:srgbClr val="7B7B7B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ja eritysryhmien asumisen toimeenpano-ohjelma 2020-2022</a:t>
                      </a:r>
                      <a:endParaRPr lang="fi-FI" sz="1000" dirty="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18415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000" dirty="0">
                          <a:solidFill>
                            <a:srgbClr val="7B7B7B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Ohjelman</a:t>
                      </a:r>
                      <a:r>
                        <a:rPr lang="fi-FI" sz="1000" baseline="0" dirty="0">
                          <a:solidFill>
                            <a:srgbClr val="7B7B7B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mukaiset toimenpiteet</a:t>
                      </a:r>
                      <a:endParaRPr lang="fi-FI" sz="1000" dirty="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84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000" dirty="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184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000" dirty="0">
                          <a:solidFill>
                            <a:srgbClr val="7B7B7B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Ohjelman</a:t>
                      </a:r>
                      <a:r>
                        <a:rPr lang="fi-FI" sz="1000" baseline="0" dirty="0">
                          <a:solidFill>
                            <a:srgbClr val="7B7B7B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mukaiset toimenpiteet</a:t>
                      </a:r>
                    </a:p>
                    <a:p>
                      <a:pPr marL="184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000" baseline="0" dirty="0">
                          <a:solidFill>
                            <a:srgbClr val="7B7B7B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Riihisärkänkatu 8 (60 </a:t>
                      </a:r>
                      <a:r>
                        <a:rPr lang="fi-FI" sz="1000" baseline="0" dirty="0" err="1">
                          <a:solidFill>
                            <a:srgbClr val="7B7B7B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tepas</a:t>
                      </a:r>
                      <a:r>
                        <a:rPr lang="fi-FI" sz="1000" baseline="0" dirty="0">
                          <a:solidFill>
                            <a:srgbClr val="7B7B7B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as)</a:t>
                      </a:r>
                    </a:p>
                    <a:p>
                      <a:pPr marL="184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000" baseline="0" dirty="0">
                          <a:solidFill>
                            <a:srgbClr val="7B7B7B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Rakentaminen 2021 – 2022</a:t>
                      </a:r>
                      <a:endParaRPr lang="fi-FI" sz="1000" dirty="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8642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70333" y="-153278"/>
            <a:ext cx="8229600" cy="1143000"/>
          </a:xfrm>
        </p:spPr>
        <p:txBody>
          <a:bodyPr>
            <a:normAutofit/>
          </a:bodyPr>
          <a:lstStyle/>
          <a:p>
            <a:r>
              <a:rPr lang="fi-FI" sz="2800" dirty="0" err="1"/>
              <a:t>TavoitetasOT</a:t>
            </a:r>
            <a:r>
              <a:rPr lang="fi-FI" sz="2800" dirty="0"/>
              <a:t>- ja MITTARIT TAULUKKO</a:t>
            </a:r>
            <a:br>
              <a:rPr lang="fi-FI" sz="2800" dirty="0"/>
            </a:br>
            <a:r>
              <a:rPr lang="fi-FI" sz="2800" dirty="0"/>
              <a:t>  </a:t>
            </a:r>
            <a:endParaRPr lang="fi-FI" sz="1600" dirty="0"/>
          </a:p>
        </p:txBody>
      </p:sp>
      <p:graphicFrame>
        <p:nvGraphicFramePr>
          <p:cNvPr id="6" name="Taulukk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6776061"/>
              </p:ext>
            </p:extLst>
          </p:nvPr>
        </p:nvGraphicFramePr>
        <p:xfrm>
          <a:off x="870333" y="883534"/>
          <a:ext cx="6716647" cy="4265614"/>
        </p:xfrm>
        <a:graphic>
          <a:graphicData uri="http://schemas.openxmlformats.org/drawingml/2006/table">
            <a:tbl>
              <a:tblPr firstRow="1" firstCol="1" bandRow="1"/>
              <a:tblGrid>
                <a:gridCol w="24027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084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55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91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solidFill>
                            <a:srgbClr val="7B7B7B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JOENSUUN</a:t>
                      </a:r>
                      <a:r>
                        <a:rPr lang="fi-FI" sz="1100" b="1" baseline="0" dirty="0">
                          <a:solidFill>
                            <a:srgbClr val="7B7B7B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KODIT OY</a:t>
                      </a:r>
                      <a:endParaRPr lang="fi-FI" sz="1100" b="1" dirty="0">
                        <a:solidFill>
                          <a:srgbClr val="7B7B7B"/>
                        </a:solidFill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solidFill>
                            <a:srgbClr val="7B7B7B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Strateginen tavoite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solidFill>
                            <a:srgbClr val="7B7B7B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Hyvinvoinnin tavoitteet</a:t>
                      </a:r>
                      <a:endParaRPr lang="fi-FI" sz="1100" dirty="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6C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solidFill>
                            <a:srgbClr val="7B7B7B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100" dirty="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solidFill>
                            <a:srgbClr val="7B7B7B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100" dirty="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6C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>
                          <a:solidFill>
                            <a:srgbClr val="7B7B7B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10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6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37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solidFill>
                            <a:srgbClr val="7B7B7B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100" dirty="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6C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solidFill>
                            <a:srgbClr val="7B7B7B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100" dirty="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solidFill>
                            <a:srgbClr val="7B7B7B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Indikaattorit ja tavoitetila vuoden 2020 lopussa (TP 2020/toteutunut)</a:t>
                      </a:r>
                      <a:endParaRPr lang="fi-FI" sz="1100" dirty="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6C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solidFill>
                            <a:srgbClr val="7B7B7B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100" dirty="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solidFill>
                            <a:srgbClr val="7B7B7B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Indikaattorit ja tavoitetila vuoden 2021 lopussa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solidFill>
                            <a:srgbClr val="7B7B7B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                         (TA 2021)</a:t>
                      </a:r>
                      <a:endParaRPr lang="fi-FI" sz="1100" dirty="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6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3727">
                <a:tc>
                  <a:txBody>
                    <a:bodyPr/>
                    <a:lstStyle/>
                    <a:p>
                      <a:pPr marL="184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solidFill>
                            <a:srgbClr val="7B7B7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Teemme yhteistyötä</a:t>
                      </a:r>
                      <a:r>
                        <a:rPr lang="fi-FI" sz="1100" baseline="0" dirty="0">
                          <a:solidFill>
                            <a:srgbClr val="7B7B7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Setlementtiasuntojen kanssa yhteisöllisyyden kehittämiseksi</a:t>
                      </a:r>
                      <a:endParaRPr lang="fi-FI" sz="1100" dirty="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184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solidFill>
                            <a:srgbClr val="7B7B7B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Kutterikujan</a:t>
                      </a:r>
                      <a:r>
                        <a:rPr lang="fi-FI" sz="1100" baseline="0" dirty="0">
                          <a:solidFill>
                            <a:srgbClr val="7B7B7B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korttelissa toimiva talotoimikunta toteuttaa yhteisöllistä toimintaa yli yhtiörajojen.</a:t>
                      </a:r>
                      <a:endParaRPr lang="fi-FI" sz="1100" dirty="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18415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dirty="0">
                          <a:solidFill>
                            <a:srgbClr val="7B7B7B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Kutterikujan</a:t>
                      </a:r>
                      <a:r>
                        <a:rPr lang="fi-FI" sz="1100" baseline="0" dirty="0">
                          <a:solidFill>
                            <a:srgbClr val="7B7B7B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korttelissa toimiva talotoimikunta toteuttaa yhteisöllistä toimintaa yli yhtiörajojen.</a:t>
                      </a:r>
                    </a:p>
                    <a:p>
                      <a:pPr marL="18415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baseline="0" dirty="0">
                          <a:solidFill>
                            <a:srgbClr val="7B7B7B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(Uusi yhteistyösopimus</a:t>
                      </a:r>
                    </a:p>
                    <a:p>
                      <a:pPr marL="18415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baseline="0" dirty="0">
                          <a:solidFill>
                            <a:srgbClr val="7B7B7B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 – 2024)</a:t>
                      </a:r>
                      <a:endParaRPr lang="fi-FI" sz="1100" dirty="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3727">
                <a:tc>
                  <a:txBody>
                    <a:bodyPr/>
                    <a:lstStyle/>
                    <a:p>
                      <a:pPr marL="18415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dirty="0">
                          <a:solidFill>
                            <a:srgbClr val="7B7B7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Panostamme asukastoimikunta</a:t>
                      </a:r>
                      <a:r>
                        <a:rPr lang="fi-FI" sz="1100" baseline="0" dirty="0">
                          <a:solidFill>
                            <a:srgbClr val="7B7B7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toiminnan kehittämiseen ja haemme uusia toimintamuotoja asiakkaiden osallistamiseksi asukastoimintaan.</a:t>
                      </a:r>
                      <a:endParaRPr lang="fi-FI" sz="1100" dirty="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4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solidFill>
                            <a:srgbClr val="7B7B7B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Lisäämme</a:t>
                      </a:r>
                      <a:r>
                        <a:rPr lang="fi-FI" sz="1100" baseline="0" dirty="0">
                          <a:solidFill>
                            <a:srgbClr val="7B7B7B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taloudellista panostusta asukastoimikuntien toiminnan tukemiseen. Budjetoimme 10 000 € vuodelle 2020. (2 922 €)</a:t>
                      </a:r>
                      <a:endParaRPr lang="fi-FI" sz="1100" dirty="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415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dirty="0">
                          <a:solidFill>
                            <a:srgbClr val="7B7B7B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Tuemme asukastoimikuntien</a:t>
                      </a:r>
                      <a:r>
                        <a:rPr lang="fi-FI" sz="1100" baseline="0" dirty="0">
                          <a:solidFill>
                            <a:srgbClr val="7B7B7B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toimintaa </a:t>
                      </a:r>
                      <a:r>
                        <a:rPr lang="fi-FI" sz="1100" baseline="0" dirty="0" err="1">
                          <a:solidFill>
                            <a:srgbClr val="7B7B7B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väh</a:t>
                      </a:r>
                      <a:r>
                        <a:rPr lang="fi-FI" sz="1100" baseline="0" dirty="0">
                          <a:solidFill>
                            <a:srgbClr val="7B7B7B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10 000 €:</a:t>
                      </a:r>
                      <a:r>
                        <a:rPr lang="fi-FI" sz="1100" baseline="0" dirty="0" err="1">
                          <a:solidFill>
                            <a:srgbClr val="7B7B7B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lla</a:t>
                      </a:r>
                      <a:r>
                        <a:rPr lang="fi-FI" sz="1100" baseline="0" dirty="0">
                          <a:solidFill>
                            <a:srgbClr val="7B7B7B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fi-FI" sz="1100" dirty="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3727">
                <a:tc>
                  <a:txBody>
                    <a:bodyPr/>
                    <a:lstStyle/>
                    <a:p>
                      <a:pPr marL="184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solidFill>
                            <a:srgbClr val="7B7B7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Jatkamme yhteistyötä Joensuun</a:t>
                      </a:r>
                      <a:r>
                        <a:rPr lang="fi-FI" sz="1100" baseline="0" dirty="0">
                          <a:solidFill>
                            <a:srgbClr val="7B7B7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Setlementin kanssa yhteisöllisyyden lisäämiseksi ja edistääksemme kantaväestön ja maahanmuuttajien välistä yhteistoimintaa taloissamme. </a:t>
                      </a:r>
                      <a:endParaRPr lang="fi-FI" sz="1100" dirty="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4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solidFill>
                            <a:srgbClr val="7B7B7B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Jatkamme</a:t>
                      </a:r>
                      <a:r>
                        <a:rPr lang="fi-FI" sz="1100" baseline="0" dirty="0">
                          <a:solidFill>
                            <a:srgbClr val="7B7B7B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monikulttuurista yhteistyötä Riihisärkänkatu 4-6 taloissa. On jatkoa setlementin kanssa aloitettuun Hyvä Me hankkeeseen.</a:t>
                      </a:r>
                      <a:endParaRPr lang="fi-FI" sz="1100" dirty="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415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dirty="0">
                          <a:solidFill>
                            <a:srgbClr val="7B7B7B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Jatkamme</a:t>
                      </a:r>
                      <a:r>
                        <a:rPr lang="fi-FI" sz="1100" baseline="0" dirty="0">
                          <a:solidFill>
                            <a:srgbClr val="7B7B7B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monikulttuurista yhteistyötä Riihisärkänkatu 4-6 taloissa. On jatkoa setlementin kanssa aloitettuun Hyvä Me hankkeeseen. (Uusi yhteistyö-sopimus 2021 – 2024)</a:t>
                      </a:r>
                      <a:endParaRPr lang="fi-FI" sz="1100" dirty="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2054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70333" y="-153278"/>
            <a:ext cx="8229600" cy="1143000"/>
          </a:xfrm>
        </p:spPr>
        <p:txBody>
          <a:bodyPr>
            <a:normAutofit/>
          </a:bodyPr>
          <a:lstStyle/>
          <a:p>
            <a:r>
              <a:rPr lang="fi-FI" sz="2800" dirty="0" err="1"/>
              <a:t>TavoitetasOT</a:t>
            </a:r>
            <a:r>
              <a:rPr lang="fi-FI" sz="2800" dirty="0"/>
              <a:t>- ja MITTARIT TAULUKKO</a:t>
            </a:r>
            <a:br>
              <a:rPr lang="fi-FI" sz="2800" dirty="0"/>
            </a:br>
            <a:r>
              <a:rPr lang="fi-FI" sz="2800" dirty="0"/>
              <a:t>  </a:t>
            </a:r>
            <a:endParaRPr lang="fi-FI" sz="1600" dirty="0"/>
          </a:p>
        </p:txBody>
      </p:sp>
      <p:graphicFrame>
        <p:nvGraphicFramePr>
          <p:cNvPr id="6" name="Taulukk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6009264"/>
              </p:ext>
            </p:extLst>
          </p:nvPr>
        </p:nvGraphicFramePr>
        <p:xfrm>
          <a:off x="870333" y="989722"/>
          <a:ext cx="6716647" cy="3906839"/>
        </p:xfrm>
        <a:graphic>
          <a:graphicData uri="http://schemas.openxmlformats.org/drawingml/2006/table">
            <a:tbl>
              <a:tblPr firstRow="1" firstCol="1" bandRow="1"/>
              <a:tblGrid>
                <a:gridCol w="24027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084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55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91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solidFill>
                            <a:srgbClr val="7B7B7B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JOENSUUN</a:t>
                      </a:r>
                      <a:r>
                        <a:rPr lang="fi-FI" sz="1100" b="1" baseline="0" dirty="0">
                          <a:solidFill>
                            <a:srgbClr val="7B7B7B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KODIT OY</a:t>
                      </a:r>
                      <a:endParaRPr lang="fi-FI" sz="1100" b="1" dirty="0">
                        <a:solidFill>
                          <a:srgbClr val="7B7B7B"/>
                        </a:solidFill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solidFill>
                            <a:srgbClr val="7B7B7B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Strateginen tavoite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solidFill>
                            <a:srgbClr val="7B7B7B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Vetovoima</a:t>
                      </a:r>
                      <a:endParaRPr lang="fi-FI" sz="1100" dirty="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6C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solidFill>
                            <a:srgbClr val="7B7B7B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100" dirty="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solidFill>
                            <a:srgbClr val="7B7B7B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100" dirty="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6C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>
                          <a:solidFill>
                            <a:srgbClr val="7B7B7B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10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6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37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solidFill>
                            <a:srgbClr val="7B7B7B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100" dirty="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6C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solidFill>
                            <a:srgbClr val="7B7B7B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100" dirty="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solidFill>
                            <a:srgbClr val="7B7B7B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Indikaattorit ja tavoitetila vuoden 2020 lopussa (TP 2020/toteutunut)</a:t>
                      </a:r>
                      <a:endParaRPr lang="fi-FI" sz="1100" dirty="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6C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solidFill>
                            <a:srgbClr val="7B7B7B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100" dirty="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solidFill>
                            <a:srgbClr val="7B7B7B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Indikaattorit ja tavoitetila vuoden 2021 lopussa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solidFill>
                            <a:srgbClr val="7B7B7B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                         (TA 2021)</a:t>
                      </a:r>
                      <a:endParaRPr lang="fi-FI" sz="1100" dirty="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6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9151">
                <a:tc>
                  <a:txBody>
                    <a:bodyPr/>
                    <a:lstStyle/>
                    <a:p>
                      <a:pPr marL="184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solidFill>
                            <a:srgbClr val="7B7B7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Tarjoamme</a:t>
                      </a:r>
                      <a:r>
                        <a:rPr lang="fi-FI" sz="1100" baseline="0" dirty="0">
                          <a:solidFill>
                            <a:srgbClr val="7B7B7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asiakkaillemme nykyaikaisia, viihtyisiä ja  myös pihaympäristöltään turvallisia koteja kilpailukykyisellä vuokralla</a:t>
                      </a:r>
                      <a:endParaRPr lang="fi-FI" sz="1100" dirty="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4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solidFill>
                            <a:srgbClr val="7B7B7B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Asuntomme ovat</a:t>
                      </a:r>
                      <a:r>
                        <a:rPr lang="fi-FI" sz="1100" baseline="0" dirty="0">
                          <a:solidFill>
                            <a:srgbClr val="7B7B7B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laadullisesti ja hinnallisesti kilpailukykyisiä markkinoilla, vuokra 9,95€/m²/kk</a:t>
                      </a:r>
                      <a:endParaRPr lang="fi-FI" sz="1100" dirty="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415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dirty="0">
                          <a:solidFill>
                            <a:srgbClr val="7B7B7B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Asuntomme ovat</a:t>
                      </a:r>
                      <a:r>
                        <a:rPr lang="fi-FI" sz="1100" baseline="0" dirty="0">
                          <a:solidFill>
                            <a:srgbClr val="7B7B7B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laadullisesti ja hinnallisesti kilpailukykyisiä markkinoilla, vuokra-arvio 10,05€/m²/kk (9,95€/m²/kk)</a:t>
                      </a:r>
                      <a:endParaRPr lang="fi-FI" sz="1100" dirty="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84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 dirty="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3727">
                <a:tc>
                  <a:txBody>
                    <a:bodyPr/>
                    <a:lstStyle/>
                    <a:p>
                      <a:pPr marL="184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solidFill>
                            <a:srgbClr val="7B7B7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Parannamme</a:t>
                      </a:r>
                      <a:r>
                        <a:rPr lang="fi-FI" sz="1100" baseline="0" dirty="0">
                          <a:solidFill>
                            <a:srgbClr val="7B7B7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asiakastyytyväisyyttä ja asiakaskokemusta mm. kehittämällä kiinteistöhuoltotoiminnan toimintaa uudistamalla sopimuksia ja niiden laatuvaatimuksia</a:t>
                      </a:r>
                      <a:endParaRPr lang="fi-FI" sz="1100" dirty="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184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solidFill>
                            <a:srgbClr val="7B7B7B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Uudistamme</a:t>
                      </a:r>
                      <a:r>
                        <a:rPr lang="fi-FI" sz="1100" baseline="0" dirty="0">
                          <a:solidFill>
                            <a:srgbClr val="7B7B7B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kiinteistöhuolto-sopimusten sisältöä asiakastyytyväisyyttä ja laadun merkitystä korostaen . Toteutamme kehityshankkeen Lännen Kiinteistöpalvelu Oy:n kanssa.</a:t>
                      </a:r>
                      <a:endParaRPr lang="fi-FI" sz="1100" dirty="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184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solidFill>
                            <a:srgbClr val="7B7B7B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Jatkamme uudistuksen</a:t>
                      </a:r>
                      <a:r>
                        <a:rPr lang="fi-FI" sz="1100" baseline="0" dirty="0">
                          <a:solidFill>
                            <a:srgbClr val="7B7B7B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sisäänajoa ja laajentamista uusille alueille.</a:t>
                      </a:r>
                      <a:endParaRPr lang="fi-FI" sz="1100" dirty="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3727">
                <a:tc>
                  <a:txBody>
                    <a:bodyPr/>
                    <a:lstStyle/>
                    <a:p>
                      <a:pPr marL="184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u="none" dirty="0">
                          <a:solidFill>
                            <a:srgbClr val="7B7B7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Kehitämme viestintää ja tiedottamista yhteistyössä konsernin</a:t>
                      </a:r>
                      <a:r>
                        <a:rPr lang="fi-FI" sz="1100" u="none" baseline="0" dirty="0">
                          <a:solidFill>
                            <a:srgbClr val="7B7B7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viestinnän kanssa</a:t>
                      </a:r>
                      <a:endParaRPr lang="fi-FI" sz="1100" u="none" dirty="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4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solidFill>
                            <a:srgbClr val="7B7B7B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Teemme yhteistyötä kaupungin viestinnän</a:t>
                      </a:r>
                      <a:r>
                        <a:rPr lang="fi-FI" sz="1100" baseline="0" dirty="0">
                          <a:solidFill>
                            <a:srgbClr val="7B7B7B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kanssa esim. verkkojulkaisun muodossa</a:t>
                      </a:r>
                      <a:endParaRPr lang="fi-FI" sz="1100" dirty="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4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solidFill>
                            <a:srgbClr val="7B7B7B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Teemme yhteistyötä kaupungin viestinnän</a:t>
                      </a:r>
                      <a:r>
                        <a:rPr lang="fi-FI" sz="1100" baseline="0" dirty="0">
                          <a:solidFill>
                            <a:srgbClr val="7B7B7B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kanssa esim. verkkojulkaisun muodossa</a:t>
                      </a:r>
                      <a:endParaRPr lang="fi-FI" sz="1100" dirty="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510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70333" y="-153278"/>
            <a:ext cx="8229600" cy="1143000"/>
          </a:xfrm>
        </p:spPr>
        <p:txBody>
          <a:bodyPr>
            <a:normAutofit/>
          </a:bodyPr>
          <a:lstStyle/>
          <a:p>
            <a:r>
              <a:rPr lang="fi-FI" sz="2800" dirty="0" err="1"/>
              <a:t>TavoitetasOT</a:t>
            </a:r>
            <a:r>
              <a:rPr lang="fi-FI" sz="2800" dirty="0"/>
              <a:t>- ja MITTARIT TAULUKKO</a:t>
            </a:r>
            <a:br>
              <a:rPr lang="fi-FI" sz="2800" dirty="0"/>
            </a:br>
            <a:r>
              <a:rPr lang="fi-FI" sz="2800" dirty="0"/>
              <a:t>  </a:t>
            </a:r>
            <a:endParaRPr lang="fi-FI" sz="1600" dirty="0"/>
          </a:p>
        </p:txBody>
      </p:sp>
      <p:graphicFrame>
        <p:nvGraphicFramePr>
          <p:cNvPr id="6" name="Taulukk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6935288"/>
              </p:ext>
            </p:extLst>
          </p:nvPr>
        </p:nvGraphicFramePr>
        <p:xfrm>
          <a:off x="870333" y="989722"/>
          <a:ext cx="6716647" cy="3548064"/>
        </p:xfrm>
        <a:graphic>
          <a:graphicData uri="http://schemas.openxmlformats.org/drawingml/2006/table">
            <a:tbl>
              <a:tblPr firstRow="1" firstCol="1" bandRow="1"/>
              <a:tblGrid>
                <a:gridCol w="24027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13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225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91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solidFill>
                            <a:srgbClr val="7B7B7B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JOENSUUN</a:t>
                      </a:r>
                      <a:r>
                        <a:rPr lang="fi-FI" sz="1100" b="1" baseline="0" dirty="0">
                          <a:solidFill>
                            <a:srgbClr val="7B7B7B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KODIT OY</a:t>
                      </a:r>
                      <a:endParaRPr lang="fi-FI" sz="1100" b="1" dirty="0">
                        <a:solidFill>
                          <a:srgbClr val="7B7B7B"/>
                        </a:solidFill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solidFill>
                            <a:srgbClr val="7B7B7B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Strateginen tavoite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solidFill>
                            <a:srgbClr val="7B7B7B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Kestävä</a:t>
                      </a:r>
                      <a:r>
                        <a:rPr lang="fi-FI" sz="1100" b="1" baseline="0" dirty="0">
                          <a:solidFill>
                            <a:srgbClr val="7B7B7B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kaupunki</a:t>
                      </a:r>
                      <a:endParaRPr lang="fi-FI" sz="1100" dirty="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6C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solidFill>
                            <a:srgbClr val="7B7B7B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100" dirty="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solidFill>
                            <a:srgbClr val="7B7B7B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100" dirty="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6C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solidFill>
                            <a:srgbClr val="7B7B7B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100" dirty="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6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37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solidFill>
                            <a:srgbClr val="7B7B7B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100" dirty="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6C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solidFill>
                            <a:srgbClr val="7B7B7B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100" dirty="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solidFill>
                            <a:srgbClr val="7B7B7B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Indikaattorit ja tavoitetila vuoden 2020 lopussa (TP2020/toteutunut)</a:t>
                      </a:r>
                      <a:endParaRPr lang="fi-FI" sz="1100" dirty="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6C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solidFill>
                            <a:srgbClr val="7B7B7B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100" dirty="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solidFill>
                            <a:srgbClr val="7B7B7B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Indikaattorit ja tavoitetila vuoden 2021 lopussa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solidFill>
                            <a:srgbClr val="7B7B7B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                                (TA 2021)</a:t>
                      </a:r>
                      <a:endParaRPr lang="fi-FI" sz="1100" dirty="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6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9151">
                <a:tc>
                  <a:txBody>
                    <a:bodyPr/>
                    <a:lstStyle/>
                    <a:p>
                      <a:pPr marL="184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solidFill>
                            <a:srgbClr val="7B7B7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Yhtiöllä on</a:t>
                      </a:r>
                      <a:r>
                        <a:rPr lang="fi-FI" sz="1100" baseline="0" dirty="0">
                          <a:solidFill>
                            <a:srgbClr val="7B7B7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energiatehokkuussopimus vuosille 2017-2025, jossa on sitouduttu vähintään 7,5% energiansäästöön</a:t>
                      </a:r>
                      <a:endParaRPr lang="fi-FI" sz="1100" dirty="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4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solidFill>
                            <a:srgbClr val="7B7B7B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Toteutetaan toimenpideohjelmaa</a:t>
                      </a:r>
                      <a:endParaRPr lang="fi-FI" sz="1100" dirty="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4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solidFill>
                            <a:srgbClr val="7B7B7B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Toteutetaan toimenpideohjelmaa</a:t>
                      </a:r>
                      <a:endParaRPr lang="fi-FI" sz="1100" dirty="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3727">
                <a:tc>
                  <a:txBody>
                    <a:bodyPr/>
                    <a:lstStyle/>
                    <a:p>
                      <a:pPr marL="184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solidFill>
                            <a:srgbClr val="7B7B7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Yhtiön tavoitteena on päästä eroon tai vähentää merkittävästi öljylämmitystä taloista. Ko.</a:t>
                      </a:r>
                      <a:r>
                        <a:rPr lang="fi-FI" sz="1100" baseline="0" dirty="0">
                          <a:solidFill>
                            <a:srgbClr val="7B7B7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taloja vuonna 2019 yhteensä 10 kpl, joista 2 on hybriditaloja ( öljy+ ilma-vesilämpöpumppu)</a:t>
                      </a:r>
                      <a:endParaRPr lang="fi-FI" sz="1100" dirty="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184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solidFill>
                            <a:srgbClr val="7B7B7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Muutetaan</a:t>
                      </a:r>
                      <a:r>
                        <a:rPr lang="fi-FI" sz="1100" baseline="0" dirty="0">
                          <a:solidFill>
                            <a:srgbClr val="7B7B7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yksi talo maalämpöön tai kaukolämpöön vuonna 2020.</a:t>
                      </a:r>
                    </a:p>
                    <a:p>
                      <a:pPr marL="184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aseline="0" dirty="0">
                          <a:solidFill>
                            <a:srgbClr val="7B7B7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fi-FI" sz="1100" baseline="0" dirty="0" err="1">
                          <a:solidFill>
                            <a:srgbClr val="7B7B7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Huvimäent</a:t>
                      </a:r>
                      <a:r>
                        <a:rPr lang="fi-FI" sz="1100" baseline="0" dirty="0">
                          <a:solidFill>
                            <a:srgbClr val="7B7B7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19 ja 21 maalämpöön)</a:t>
                      </a:r>
                      <a:endParaRPr lang="fi-FI" sz="1100" dirty="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18415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dirty="0">
                          <a:solidFill>
                            <a:srgbClr val="7B7B7B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Muutetaan</a:t>
                      </a:r>
                      <a:r>
                        <a:rPr lang="fi-FI" sz="1100" baseline="0" dirty="0">
                          <a:solidFill>
                            <a:srgbClr val="7B7B7B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1-2 taloa maalämpöön tai kaukolämpöön vuonna 2021.</a:t>
                      </a:r>
                      <a:endParaRPr lang="fi-FI" sz="1100" dirty="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3727">
                <a:tc>
                  <a:txBody>
                    <a:bodyPr/>
                    <a:lstStyle/>
                    <a:p>
                      <a:pPr marL="184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solidFill>
                            <a:srgbClr val="7B7B7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Yhtiö on konsernin mukana Savon Voiman kanssa yhteistyössä ja hyödyntää sitä mahdollisuuksien mukaan.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4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solidFill>
                            <a:srgbClr val="7B7B7B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Ei vireillä olevia hankkeita.</a:t>
                      </a:r>
                      <a:endParaRPr lang="fi-FI" sz="1100" dirty="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4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solidFill>
                            <a:srgbClr val="7B7B7B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Ei vireillä olevia hankkeita.</a:t>
                      </a:r>
                      <a:endParaRPr lang="fi-FI" sz="1100" dirty="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84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 dirty="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4268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70333" y="-153278"/>
            <a:ext cx="8229600" cy="1143000"/>
          </a:xfrm>
        </p:spPr>
        <p:txBody>
          <a:bodyPr>
            <a:normAutofit/>
          </a:bodyPr>
          <a:lstStyle/>
          <a:p>
            <a:r>
              <a:rPr lang="fi-FI" sz="2800" dirty="0" err="1"/>
              <a:t>TavoitetasOT</a:t>
            </a:r>
            <a:r>
              <a:rPr lang="fi-FI" sz="2800" dirty="0"/>
              <a:t>- ja MITTARIT TAULUKKO</a:t>
            </a:r>
            <a:br>
              <a:rPr lang="fi-FI" sz="2800" dirty="0"/>
            </a:br>
            <a:r>
              <a:rPr lang="fi-FI" sz="2800" dirty="0"/>
              <a:t>  </a:t>
            </a:r>
            <a:endParaRPr lang="fi-FI" sz="1600" dirty="0"/>
          </a:p>
        </p:txBody>
      </p:sp>
      <p:graphicFrame>
        <p:nvGraphicFramePr>
          <p:cNvPr id="6" name="Taulukk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2428605"/>
              </p:ext>
            </p:extLst>
          </p:nvPr>
        </p:nvGraphicFramePr>
        <p:xfrm>
          <a:off x="870333" y="989722"/>
          <a:ext cx="6716647" cy="4645026"/>
        </p:xfrm>
        <a:graphic>
          <a:graphicData uri="http://schemas.openxmlformats.org/drawingml/2006/table">
            <a:tbl>
              <a:tblPr firstRow="1" firstCol="1" bandRow="1"/>
              <a:tblGrid>
                <a:gridCol w="24027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084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55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91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solidFill>
                            <a:srgbClr val="7B7B7B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JOENSUUN</a:t>
                      </a:r>
                      <a:r>
                        <a:rPr lang="fi-FI" sz="1100" b="1" baseline="0" dirty="0">
                          <a:solidFill>
                            <a:srgbClr val="7B7B7B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KODIT OY</a:t>
                      </a:r>
                      <a:endParaRPr lang="fi-FI" sz="1100" b="1" dirty="0">
                        <a:solidFill>
                          <a:srgbClr val="7B7B7B"/>
                        </a:solidFill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solidFill>
                            <a:srgbClr val="7B7B7B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Strateginen tavoite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solidFill>
                            <a:srgbClr val="7B7B7B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Yhdessä tekeminen</a:t>
                      </a:r>
                      <a:endParaRPr lang="fi-FI" sz="1100" dirty="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6C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solidFill>
                            <a:srgbClr val="7B7B7B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100" dirty="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solidFill>
                            <a:srgbClr val="7B7B7B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100" dirty="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6C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>
                          <a:solidFill>
                            <a:srgbClr val="7B7B7B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10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6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37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solidFill>
                            <a:srgbClr val="7B7B7B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100" dirty="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6C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solidFill>
                            <a:srgbClr val="7B7B7B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100" dirty="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solidFill>
                            <a:srgbClr val="7B7B7B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Indikaattorit ja tavoitetila vuoden 2020 lopussa (TP2020/toteutunut)</a:t>
                      </a:r>
                      <a:endParaRPr lang="fi-FI" sz="1100" dirty="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6C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solidFill>
                            <a:srgbClr val="7B7B7B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100" dirty="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solidFill>
                            <a:srgbClr val="7B7B7B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Indikaattorit ja tavoitetila vuoden 2021 lopussa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b="1" dirty="0">
                          <a:solidFill>
                            <a:srgbClr val="7B7B7B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                        (TA 2021)</a:t>
                      </a:r>
                      <a:endParaRPr lang="fi-FI" sz="1100" dirty="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6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3727">
                <a:tc>
                  <a:txBody>
                    <a:bodyPr/>
                    <a:lstStyle/>
                    <a:p>
                      <a:pPr marL="184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solidFill>
                            <a:srgbClr val="7B7B7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Osallistumme aktiivisesti konserniyhteistyön kehittämiseen</a:t>
                      </a:r>
                      <a:r>
                        <a:rPr lang="fi-FI" sz="1100" baseline="0" dirty="0">
                          <a:solidFill>
                            <a:srgbClr val="7B7B7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ja olemme mukana konsernin kiinteistömassan arvioinnissa ja kehittämisessä.</a:t>
                      </a:r>
                      <a:endParaRPr lang="fi-FI" sz="1100" dirty="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184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solidFill>
                            <a:srgbClr val="7B7B7B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Osallistumme konserniseminaareihin     kokouksiin ja koulutuksiin</a:t>
                      </a:r>
                      <a:endParaRPr lang="fi-FI" sz="1100" dirty="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18415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dirty="0">
                          <a:solidFill>
                            <a:srgbClr val="7B7B7B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Osallistumme konserniseminaareihin, kokouksiin ja koulutuksiin</a:t>
                      </a:r>
                      <a:endParaRPr lang="fi-FI" sz="1100" dirty="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3727">
                <a:tc>
                  <a:txBody>
                    <a:bodyPr/>
                    <a:lstStyle/>
                    <a:p>
                      <a:pPr marL="184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solidFill>
                            <a:srgbClr val="7B7B7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Toimitusjohtaja verkostoituu</a:t>
                      </a:r>
                      <a:r>
                        <a:rPr lang="fi-FI" sz="1100" baseline="0" dirty="0">
                          <a:solidFill>
                            <a:srgbClr val="7B7B7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alan toimijoiden ja kollegoiden kanssa ammattitaidon kehittämiseksi ja tiedon saamiseksi alalta osallistumalla koulutuksiin ja seminaareihin</a:t>
                      </a:r>
                      <a:endParaRPr lang="fi-FI" sz="1100" dirty="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4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solidFill>
                            <a:srgbClr val="7B7B7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Toimitusjohtaja osallistuu</a:t>
                      </a:r>
                      <a:r>
                        <a:rPr lang="fi-FI" sz="1100" baseline="0" dirty="0">
                          <a:solidFill>
                            <a:srgbClr val="7B7B7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tilanteen mukaan </a:t>
                      </a:r>
                      <a:r>
                        <a:rPr lang="fi-FI" sz="1100" baseline="0" dirty="0" err="1">
                          <a:solidFill>
                            <a:srgbClr val="7B7B7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ARAn</a:t>
                      </a:r>
                      <a:r>
                        <a:rPr lang="fi-FI" sz="1100" baseline="0" dirty="0">
                          <a:solidFill>
                            <a:srgbClr val="7B7B7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koulutuksiin, toimitusjohtaja tapaamisiin ja muihin alan toimijoiden kokouksiin.</a:t>
                      </a:r>
                      <a:endParaRPr lang="fi-FI" sz="1100" dirty="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415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dirty="0">
                          <a:solidFill>
                            <a:srgbClr val="7B7B7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Toimitusjohtaja osallistuu</a:t>
                      </a:r>
                      <a:r>
                        <a:rPr lang="fi-FI" sz="1100" baseline="0" dirty="0">
                          <a:solidFill>
                            <a:srgbClr val="7B7B7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tilanteen mukaan </a:t>
                      </a:r>
                      <a:r>
                        <a:rPr lang="fi-FI" sz="1100" baseline="0" dirty="0" err="1">
                          <a:solidFill>
                            <a:srgbClr val="7B7B7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ARAn</a:t>
                      </a:r>
                      <a:r>
                        <a:rPr lang="fi-FI" sz="1100" baseline="0" dirty="0">
                          <a:solidFill>
                            <a:srgbClr val="7B7B7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koulutuksiin, toimitusjohtaja tapaamisiin ja muihin alan toimijoiden kokouksiin.</a:t>
                      </a:r>
                      <a:endParaRPr lang="fi-FI" sz="1100" dirty="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84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100" dirty="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3727">
                <a:tc>
                  <a:txBody>
                    <a:bodyPr/>
                    <a:lstStyle/>
                    <a:p>
                      <a:r>
                        <a:rPr lang="fi-FI" sz="11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Osallistumme</a:t>
                      </a:r>
                      <a:r>
                        <a:rPr lang="fi-FI" sz="1100" b="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korttelikumppanuushankkeeseen, jota hallinnoi </a:t>
                      </a:r>
                      <a:r>
                        <a:rPr lang="fi-FI" sz="1100" b="0" baseline="0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Riveria</a:t>
                      </a:r>
                      <a:r>
                        <a:rPr lang="fi-FI" sz="1100" b="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.</a:t>
                      </a:r>
                      <a:endParaRPr lang="fi-FI" sz="11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1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Osallistamme</a:t>
                      </a:r>
                      <a:r>
                        <a:rPr lang="fi-FI" sz="1100" b="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asukkaitamme hankkeeseen antamalla mm. Kutterikujan korttelin hankeympäristöksi yhdessä Setlementtiasuntojen kanssa.</a:t>
                      </a:r>
                      <a:endParaRPr lang="fi-FI" sz="11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1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Jatkamme mukana hankkeessa.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5642">
                <a:tc>
                  <a:txBody>
                    <a:bodyPr/>
                    <a:lstStyle/>
                    <a:p>
                      <a:r>
                        <a:rPr lang="fi-FI" sz="10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Yhtiön hallituksen</a:t>
                      </a:r>
                      <a:r>
                        <a:rPr lang="fi-FI" sz="100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työskentelyn itsearviointi vuonna 2020</a:t>
                      </a:r>
                      <a:endParaRPr lang="fi-FI" sz="1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Itsearviointi on toteutettu vuonna 2020 yhteisesti sovitun mallin mukaisesti</a:t>
                      </a:r>
                      <a:endParaRPr lang="fi-FI" sz="10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0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Toteutetaan</a:t>
                      </a:r>
                      <a:r>
                        <a:rPr lang="fi-FI" sz="1000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itsearviointi yhteisesti sovitun mallin mukaisesti</a:t>
                      </a:r>
                      <a:endParaRPr lang="fi-FI" sz="10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000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8404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theme/theme1.xml><?xml version="1.0" encoding="utf-8"?>
<a:theme xmlns:a="http://schemas.openxmlformats.org/drawingml/2006/main" name="1_Office-teema">
  <a:themeElements>
    <a:clrScheme name="Joensuu_kaupunki">
      <a:dk1>
        <a:sysClr val="windowText" lastClr="000000"/>
      </a:dk1>
      <a:lt1>
        <a:sysClr val="window" lastClr="FFFFFF"/>
      </a:lt1>
      <a:dk2>
        <a:srgbClr val="706F6F"/>
      </a:dk2>
      <a:lt2>
        <a:srgbClr val="C6C6C6"/>
      </a:lt2>
      <a:accent1>
        <a:srgbClr val="E6007E"/>
      </a:accent1>
      <a:accent2>
        <a:srgbClr val="009FD9"/>
      </a:accent2>
      <a:accent3>
        <a:srgbClr val="FCBD29"/>
      </a:accent3>
      <a:accent4>
        <a:srgbClr val="83BB26"/>
      </a:accent4>
      <a:accent5>
        <a:srgbClr val="E73C31"/>
      </a:accent5>
      <a:accent6>
        <a:srgbClr val="5C4696"/>
      </a:accent6>
      <a:hlink>
        <a:srgbClr val="E6007E"/>
      </a:hlink>
      <a:folHlink>
        <a:srgbClr val="800080"/>
      </a:folHlink>
    </a:clrScheme>
    <a:fontScheme name="Module">
      <a:maj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12170</TotalTime>
  <Words>1143</Words>
  <Application>Microsoft Office PowerPoint</Application>
  <PresentationFormat>Näytössä katseltava diaesitys (4:3)</PresentationFormat>
  <Paragraphs>186</Paragraphs>
  <Slides>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1" baseType="lpstr">
      <vt:lpstr>Arial</vt:lpstr>
      <vt:lpstr>Calibri</vt:lpstr>
      <vt:lpstr>Corbel</vt:lpstr>
      <vt:lpstr>1_Office-teema</vt:lpstr>
      <vt:lpstr>TavoitetasOT- ja MITTARIT TAULUKKO   </vt:lpstr>
      <vt:lpstr>TavoitetasOT- ja MITTARIT TAULUKKO   </vt:lpstr>
      <vt:lpstr>TavoitetasOT- ja MITTARIT TAULUKKO   </vt:lpstr>
      <vt:lpstr>TavoitetasOT- ja MITTARIT TAULUKKO   </vt:lpstr>
      <vt:lpstr>TavoitetasOT- ja MITTARIT TAULUKKO   </vt:lpstr>
      <vt:lpstr>TavoitetasOT- ja MITTARIT TAULUKKO   </vt:lpstr>
      <vt:lpstr>TavoitetasOT- ja MITTARIT TAULUKKO   </vt:lpstr>
    </vt:vector>
  </TitlesOfParts>
  <Company>PKMKV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Strategiaprosessin pääkohdat</dc:title>
  <dc:creator>Puumalainen Janna</dc:creator>
  <cp:lastModifiedBy>Himanka Riitta</cp:lastModifiedBy>
  <cp:revision>131</cp:revision>
  <cp:lastPrinted>2021-03-02T09:20:47Z</cp:lastPrinted>
  <dcterms:created xsi:type="dcterms:W3CDTF">2017-02-02T14:54:31Z</dcterms:created>
  <dcterms:modified xsi:type="dcterms:W3CDTF">2021-03-11T09:45:40Z</dcterms:modified>
</cp:coreProperties>
</file>