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89" r:id="rId5"/>
    <p:sldMasterId id="2147483706" r:id="rId6"/>
    <p:sldMasterId id="2147483718" r:id="rId7"/>
  </p:sldMasterIdLst>
  <p:notesMasterIdLst>
    <p:notesMasterId r:id="rId35"/>
  </p:notesMasterIdLst>
  <p:handoutMasterIdLst>
    <p:handoutMasterId r:id="rId36"/>
  </p:handoutMasterIdLst>
  <p:sldIdLst>
    <p:sldId id="256" r:id="rId8"/>
    <p:sldId id="302" r:id="rId9"/>
    <p:sldId id="303" r:id="rId10"/>
    <p:sldId id="257" r:id="rId11"/>
    <p:sldId id="418" r:id="rId12"/>
    <p:sldId id="445" r:id="rId13"/>
    <p:sldId id="446" r:id="rId14"/>
    <p:sldId id="443" r:id="rId15"/>
    <p:sldId id="431" r:id="rId16"/>
    <p:sldId id="432" r:id="rId17"/>
    <p:sldId id="444" r:id="rId18"/>
    <p:sldId id="388" r:id="rId19"/>
    <p:sldId id="392" r:id="rId20"/>
    <p:sldId id="440" r:id="rId21"/>
    <p:sldId id="439" r:id="rId22"/>
    <p:sldId id="441" r:id="rId23"/>
    <p:sldId id="394" r:id="rId24"/>
    <p:sldId id="272" r:id="rId25"/>
    <p:sldId id="438" r:id="rId26"/>
    <p:sldId id="378" r:id="rId27"/>
    <p:sldId id="448" r:id="rId28"/>
    <p:sldId id="449" r:id="rId29"/>
    <p:sldId id="450" r:id="rId30"/>
    <p:sldId id="451" r:id="rId31"/>
    <p:sldId id="452" r:id="rId32"/>
    <p:sldId id="453" r:id="rId33"/>
    <p:sldId id="454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Corbel" panose="020B0503020204020204" pitchFamily="34" charset="0"/>
      <p:regular r:id="rId47"/>
      <p:bold r:id="rId48"/>
      <p:italic r:id="rId49"/>
      <p:boldItalic r:id="rId50"/>
    </p:embeddedFont>
    <p:embeddedFont>
      <p:font typeface="IBM Plex Sans" panose="020B0604020202020204" charset="0"/>
      <p:regular r:id="rId51"/>
      <p:bold r:id="rId52"/>
      <p:italic r:id="rId53"/>
      <p:boldItalic r:id="rId54"/>
    </p:embeddedFont>
    <p:embeddedFont>
      <p:font typeface="IBM Plex Sans SemiBold" panose="020B0604020202020204" charset="0"/>
      <p:regular r:id="rId55"/>
      <p:bold r:id="rId56"/>
    </p:embeddedFont>
    <p:embeddedFont>
      <p:font typeface="Sporting Grotesque" panose="020B0604020202020204" charset="0"/>
      <p:bold r:id="rId57"/>
    </p:embeddedFont>
    <p:embeddedFont>
      <p:font typeface="Wingdings 3" panose="05040102010807070707" pitchFamily="18" charset="2"/>
      <p:regular r:id="rId5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tiainen Riikka" initials="RV" lastIdx="1" clrIdx="0">
    <p:extLst>
      <p:ext uri="{19B8F6BF-5375-455C-9EA6-DF929625EA0E}">
        <p15:presenceInfo xmlns:p15="http://schemas.microsoft.com/office/powerpoint/2012/main" userId="Vartiainen Riik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3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1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ORASAT\Documents\apupohja%201901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ORASAT\Documents\apupohja%201901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2020 päättymissyyt</a:t>
            </a:r>
          </a:p>
          <a:p>
            <a:pPr>
              <a:defRPr/>
            </a:pPr>
            <a:r>
              <a:rPr lang="en-US"/>
              <a:t>n=349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3-4B99-89B1-E06DBBA722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3-4B99-89B1-E06DBBA722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63-4B99-89B1-E06DBBA722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63-4B99-89B1-E06DBBA722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63-4B99-89B1-E06DBBA722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63-4B99-89B1-E06DBBA722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63-4B99-89B1-E06DBBA722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563-4B99-89B1-E06DBBA722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563-4B99-89B1-E06DBBA722E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563-4B99-89B1-E06DBBA722E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563-4B99-89B1-E06DBBA722E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563-4B99-89B1-E06DBBA722E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563-4B99-89B1-E06DBBA722E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563-4B99-89B1-E06DBBA722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Taul1!$A$3:$A$16</c:f>
              <c:strCache>
                <c:ptCount val="14"/>
                <c:pt idx="0">
                  <c:v>monialainen päät.</c:v>
                </c:pt>
                <c:pt idx="1">
                  <c:v>Työllistynyt</c:v>
                </c:pt>
                <c:pt idx="2">
                  <c:v>te-toimistoon</c:v>
                </c:pt>
                <c:pt idx="3">
                  <c:v>Koulutus</c:v>
                </c:pt>
                <c:pt idx="4">
                  <c:v>Palkkatuki</c:v>
                </c:pt>
                <c:pt idx="5">
                  <c:v>Eläke</c:v>
                </c:pt>
                <c:pt idx="6">
                  <c:v>Kuntoutus</c:v>
                </c:pt>
                <c:pt idx="7">
                  <c:v>muu työv. Ulkop.</c:v>
                </c:pt>
                <c:pt idx="8">
                  <c:v>oma pyyntö</c:v>
                </c:pt>
                <c:pt idx="9">
                  <c:v>tilanne ei muuttunut</c:v>
                </c:pt>
                <c:pt idx="10">
                  <c:v>Kuollut</c:v>
                </c:pt>
                <c:pt idx="11">
                  <c:v>muu syy</c:v>
                </c:pt>
                <c:pt idx="12">
                  <c:v>muuttanut </c:v>
                </c:pt>
                <c:pt idx="13">
                  <c:v>ei tavoitettu</c:v>
                </c:pt>
              </c:strCache>
              <c:extLst/>
            </c:strRef>
          </c:cat>
          <c:val>
            <c:numRef>
              <c:f>Taul1!$B$3:$B$16</c:f>
              <c:numCache>
                <c:formatCode>General</c:formatCode>
                <c:ptCount val="14"/>
                <c:pt idx="0">
                  <c:v>73</c:v>
                </c:pt>
                <c:pt idx="1">
                  <c:v>32</c:v>
                </c:pt>
                <c:pt idx="2">
                  <c:v>14</c:v>
                </c:pt>
                <c:pt idx="3">
                  <c:v>63</c:v>
                </c:pt>
                <c:pt idx="4">
                  <c:v>31</c:v>
                </c:pt>
                <c:pt idx="5">
                  <c:v>32</c:v>
                </c:pt>
                <c:pt idx="6">
                  <c:v>40</c:v>
                </c:pt>
                <c:pt idx="7">
                  <c:v>5</c:v>
                </c:pt>
                <c:pt idx="8">
                  <c:v>6</c:v>
                </c:pt>
                <c:pt idx="9">
                  <c:v>31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C-C563-4B99-89B1-E06DBBA7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Tulomuoto asiakkuuden alkaessa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0-443E-A6D4-CBB62DFD3E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0-443E-A6D4-CBB62DFD3E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00-443E-A6D4-CBB62DFD3E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00-443E-A6D4-CBB62DFD3E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00-443E-A6D4-CBB62DFD3E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00-443E-A6D4-CBB62DFD3E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Taul3!$A$14:$A$19</c:f>
              <c:strCache>
                <c:ptCount val="6"/>
                <c:pt idx="0">
                  <c:v>toimeentulotuki</c:v>
                </c:pt>
                <c:pt idx="1">
                  <c:v>työmarkkinatuki</c:v>
                </c:pt>
                <c:pt idx="2">
                  <c:v>työttömyyspäiväraha</c:v>
                </c:pt>
                <c:pt idx="3">
                  <c:v>kuntoutus/sairauspvr</c:v>
                </c:pt>
                <c:pt idx="4">
                  <c:v>eläke</c:v>
                </c:pt>
                <c:pt idx="5">
                  <c:v>palkkatulo</c:v>
                </c:pt>
              </c:strCache>
            </c:strRef>
          </c:cat>
          <c:val>
            <c:numRef>
              <c:f>Taul3!$B$14:$B$19</c:f>
              <c:numCache>
                <c:formatCode>General</c:formatCode>
                <c:ptCount val="6"/>
                <c:pt idx="0">
                  <c:v>31</c:v>
                </c:pt>
                <c:pt idx="1">
                  <c:v>260</c:v>
                </c:pt>
                <c:pt idx="2">
                  <c:v>31</c:v>
                </c:pt>
                <c:pt idx="3">
                  <c:v>27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00-443E-A6D4-CBB62DFD3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Tulomuoto</a:t>
            </a:r>
            <a:r>
              <a:rPr lang="en-US" sz="1600" b="1" dirty="0"/>
              <a:t> </a:t>
            </a:r>
            <a:r>
              <a:rPr lang="en-US" sz="1600" b="1" dirty="0" err="1"/>
              <a:t>asiakkuuden</a:t>
            </a:r>
            <a:r>
              <a:rPr lang="en-US" sz="1600" b="1" dirty="0"/>
              <a:t> </a:t>
            </a:r>
            <a:r>
              <a:rPr lang="en-US" sz="1600" b="1" dirty="0" err="1"/>
              <a:t>päättyessä</a:t>
            </a:r>
            <a:r>
              <a:rPr lang="en-US" sz="1600" b="1" dirty="0"/>
              <a:t>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3-4A39-84F8-899D088884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3-4A39-84F8-899D088884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93-4A39-84F8-899D088884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93-4A39-84F8-899D088884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93-4A39-84F8-899D088884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93-4A39-84F8-899D088884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Taul3!$A$6:$A$11</c:f>
              <c:strCache>
                <c:ptCount val="6"/>
                <c:pt idx="0">
                  <c:v>toimeentulotuki</c:v>
                </c:pt>
                <c:pt idx="1">
                  <c:v>työmarkkinatuki</c:v>
                </c:pt>
                <c:pt idx="2">
                  <c:v>työttömyyspäiväraha</c:v>
                </c:pt>
                <c:pt idx="3">
                  <c:v>kuntoutus/sairauspvr</c:v>
                </c:pt>
                <c:pt idx="4">
                  <c:v>eläke</c:v>
                </c:pt>
                <c:pt idx="5">
                  <c:v>palkkatulo</c:v>
                </c:pt>
              </c:strCache>
            </c:strRef>
          </c:cat>
          <c:val>
            <c:numRef>
              <c:f>Taul3!$B$6:$B$11</c:f>
              <c:numCache>
                <c:formatCode>General</c:formatCode>
                <c:ptCount val="6"/>
                <c:pt idx="0">
                  <c:v>23</c:v>
                </c:pt>
                <c:pt idx="1">
                  <c:v>134</c:v>
                </c:pt>
                <c:pt idx="2">
                  <c:v>19</c:v>
                </c:pt>
                <c:pt idx="3">
                  <c:v>76</c:v>
                </c:pt>
                <c:pt idx="4">
                  <c:v>30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93-4A39-84F8-899D08888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Aloittaneet ikäryhmittäin tammi - heinäkuu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Aloittaneet ikäryhmittäin tammi-elokuu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Päättyneet asiakkuudet ikäryhmittäin tammi-elokuu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Aloittaneet ikäryhmittäin tammi - marraskuu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87CE8-764F-483C-94CF-56563B7CBE6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8FDBD3-7A89-4E8C-AE30-FA36988C6082}">
      <dgm:prSet phldrT="[Teksti]"/>
      <dgm:spPr/>
      <dgm:t>
        <a:bodyPr/>
        <a:lstStyle/>
        <a:p>
          <a:r>
            <a:rPr lang="fi-FI" dirty="0"/>
            <a:t>Kunta</a:t>
          </a:r>
        </a:p>
      </dgm:t>
    </dgm:pt>
    <dgm:pt modelId="{D3F0754C-F1D0-4886-9595-D9452AFB40D4}" type="parTrans" cxnId="{E5B4D7D3-F185-42C6-9B08-72E73720A12B}">
      <dgm:prSet/>
      <dgm:spPr/>
      <dgm:t>
        <a:bodyPr/>
        <a:lstStyle/>
        <a:p>
          <a:endParaRPr lang="fi-FI"/>
        </a:p>
      </dgm:t>
    </dgm:pt>
    <dgm:pt modelId="{65E9A350-97DB-4E14-A337-95C251579F40}" type="sibTrans" cxnId="{E5B4D7D3-F185-42C6-9B08-72E73720A12B}">
      <dgm:prSet/>
      <dgm:spPr/>
      <dgm:t>
        <a:bodyPr/>
        <a:lstStyle/>
        <a:p>
          <a:endParaRPr lang="fi-FI"/>
        </a:p>
      </dgm:t>
    </dgm:pt>
    <dgm:pt modelId="{86536618-D558-46C8-9471-3B29104C4A16}">
      <dgm:prSet phldrT="[Teksti]"/>
      <dgm:spPr/>
      <dgm:t>
        <a:bodyPr/>
        <a:lstStyle/>
        <a:p>
          <a:r>
            <a:rPr lang="fi-FI" dirty="0"/>
            <a:t>TE-toimisto</a:t>
          </a:r>
        </a:p>
      </dgm:t>
    </dgm:pt>
    <dgm:pt modelId="{C300395A-349D-4249-B775-05664FD6DD96}" type="parTrans" cxnId="{43FA9F3D-8D15-4753-8E18-70286797A6C6}">
      <dgm:prSet/>
      <dgm:spPr/>
      <dgm:t>
        <a:bodyPr/>
        <a:lstStyle/>
        <a:p>
          <a:endParaRPr lang="fi-FI"/>
        </a:p>
      </dgm:t>
    </dgm:pt>
    <dgm:pt modelId="{D32A76D8-1304-42CC-8D40-32DA27FA8436}" type="sibTrans" cxnId="{43FA9F3D-8D15-4753-8E18-70286797A6C6}">
      <dgm:prSet/>
      <dgm:spPr/>
      <dgm:t>
        <a:bodyPr/>
        <a:lstStyle/>
        <a:p>
          <a:endParaRPr lang="fi-FI"/>
        </a:p>
      </dgm:t>
    </dgm:pt>
    <dgm:pt modelId="{151553FC-1929-443D-B642-BCF84563A14F}">
      <dgm:prSet phldrT="[Teksti]"/>
      <dgm:spPr/>
      <dgm:t>
        <a:bodyPr/>
        <a:lstStyle/>
        <a:p>
          <a:r>
            <a:rPr lang="fi-FI" dirty="0"/>
            <a:t>Kela</a:t>
          </a:r>
        </a:p>
      </dgm:t>
    </dgm:pt>
    <dgm:pt modelId="{48A80D6C-6ACA-4D07-AC64-D2EC98D47B8A}" type="parTrans" cxnId="{42E60CBA-6FA2-4EDA-9B7E-AD208AD20759}">
      <dgm:prSet/>
      <dgm:spPr/>
      <dgm:t>
        <a:bodyPr/>
        <a:lstStyle/>
        <a:p>
          <a:endParaRPr lang="fi-FI"/>
        </a:p>
      </dgm:t>
    </dgm:pt>
    <dgm:pt modelId="{8E4FB6BA-41CB-4F64-91BD-286A812C2F13}" type="sibTrans" cxnId="{42E60CBA-6FA2-4EDA-9B7E-AD208AD20759}">
      <dgm:prSet/>
      <dgm:spPr/>
      <dgm:t>
        <a:bodyPr/>
        <a:lstStyle/>
        <a:p>
          <a:endParaRPr lang="fi-FI"/>
        </a:p>
      </dgm:t>
    </dgm:pt>
    <dgm:pt modelId="{A12EBDF5-1ABE-4214-9271-DD1C93C4700B}" type="pres">
      <dgm:prSet presAssocID="{BA087CE8-764F-483C-94CF-56563B7CBE68}" presName="linearFlow" presStyleCnt="0">
        <dgm:presLayoutVars>
          <dgm:dir/>
          <dgm:resizeHandles val="exact"/>
        </dgm:presLayoutVars>
      </dgm:prSet>
      <dgm:spPr/>
    </dgm:pt>
    <dgm:pt modelId="{3A0A7419-9BD2-4D29-8D36-FF3DB83FCE2D}" type="pres">
      <dgm:prSet presAssocID="{948FDBD3-7A89-4E8C-AE30-FA36988C6082}" presName="composite" presStyleCnt="0"/>
      <dgm:spPr/>
    </dgm:pt>
    <dgm:pt modelId="{F2B36691-2679-44B4-8BD1-7A94665BD4D1}" type="pres">
      <dgm:prSet presAssocID="{948FDBD3-7A89-4E8C-AE30-FA36988C6082}" presName="imgShp" presStyleLbl="fgImgPlace1" presStyleIdx="0" presStyleCnt="3"/>
      <dgm:spPr/>
    </dgm:pt>
    <dgm:pt modelId="{9F103169-71EB-4E51-8FE4-6A42685F3909}" type="pres">
      <dgm:prSet presAssocID="{948FDBD3-7A89-4E8C-AE30-FA36988C6082}" presName="txShp" presStyleLbl="node1" presStyleIdx="0" presStyleCnt="3">
        <dgm:presLayoutVars>
          <dgm:bulletEnabled val="1"/>
        </dgm:presLayoutVars>
      </dgm:prSet>
      <dgm:spPr/>
    </dgm:pt>
    <dgm:pt modelId="{28A57533-5BAA-4076-AD6D-7C8BF5C9651C}" type="pres">
      <dgm:prSet presAssocID="{65E9A350-97DB-4E14-A337-95C251579F40}" presName="spacing" presStyleCnt="0"/>
      <dgm:spPr/>
    </dgm:pt>
    <dgm:pt modelId="{F1A7C909-DDF4-4908-A362-D9C9737D946B}" type="pres">
      <dgm:prSet presAssocID="{86536618-D558-46C8-9471-3B29104C4A16}" presName="composite" presStyleCnt="0"/>
      <dgm:spPr/>
    </dgm:pt>
    <dgm:pt modelId="{09FCB40E-2E61-4E58-BB83-0E9BA779659F}" type="pres">
      <dgm:prSet presAssocID="{86536618-D558-46C8-9471-3B29104C4A16}" presName="imgShp" presStyleLbl="fgImgPlace1" presStyleIdx="1" presStyleCnt="3"/>
      <dgm:spPr/>
    </dgm:pt>
    <dgm:pt modelId="{91B440B0-0A59-47EE-8160-D84CFD9ACAA6}" type="pres">
      <dgm:prSet presAssocID="{86536618-D558-46C8-9471-3B29104C4A16}" presName="txShp" presStyleLbl="node1" presStyleIdx="1" presStyleCnt="3">
        <dgm:presLayoutVars>
          <dgm:bulletEnabled val="1"/>
        </dgm:presLayoutVars>
      </dgm:prSet>
      <dgm:spPr/>
    </dgm:pt>
    <dgm:pt modelId="{0A2674DC-6B08-4C8A-B20D-C1E73A410D38}" type="pres">
      <dgm:prSet presAssocID="{D32A76D8-1304-42CC-8D40-32DA27FA8436}" presName="spacing" presStyleCnt="0"/>
      <dgm:spPr/>
    </dgm:pt>
    <dgm:pt modelId="{46A82BD9-6EAB-4DF5-B3FF-5F511CD5978F}" type="pres">
      <dgm:prSet presAssocID="{151553FC-1929-443D-B642-BCF84563A14F}" presName="composite" presStyleCnt="0"/>
      <dgm:spPr/>
    </dgm:pt>
    <dgm:pt modelId="{8F4D26A5-B9A9-4145-9B7E-411085BF1164}" type="pres">
      <dgm:prSet presAssocID="{151553FC-1929-443D-B642-BCF84563A14F}" presName="imgShp" presStyleLbl="fgImgPlace1" presStyleIdx="2" presStyleCnt="3"/>
      <dgm:spPr/>
    </dgm:pt>
    <dgm:pt modelId="{DBA2FFFD-8EA0-40CC-853F-FE21A4D065F4}" type="pres">
      <dgm:prSet presAssocID="{151553FC-1929-443D-B642-BCF84563A14F}" presName="txShp" presStyleLbl="node1" presStyleIdx="2" presStyleCnt="3">
        <dgm:presLayoutVars>
          <dgm:bulletEnabled val="1"/>
        </dgm:presLayoutVars>
      </dgm:prSet>
      <dgm:spPr/>
    </dgm:pt>
  </dgm:ptLst>
  <dgm:cxnLst>
    <dgm:cxn modelId="{43FA9F3D-8D15-4753-8E18-70286797A6C6}" srcId="{BA087CE8-764F-483C-94CF-56563B7CBE68}" destId="{86536618-D558-46C8-9471-3B29104C4A16}" srcOrd="1" destOrd="0" parTransId="{C300395A-349D-4249-B775-05664FD6DD96}" sibTransId="{D32A76D8-1304-42CC-8D40-32DA27FA8436}"/>
    <dgm:cxn modelId="{735CC04F-D7C5-4A40-B43C-A02DB3A7EBA6}" type="presOf" srcId="{BA087CE8-764F-483C-94CF-56563B7CBE68}" destId="{A12EBDF5-1ABE-4214-9271-DD1C93C4700B}" srcOrd="0" destOrd="0" presId="urn:microsoft.com/office/officeart/2005/8/layout/vList3"/>
    <dgm:cxn modelId="{8DD77053-2A97-401D-B2E7-EBE881E183FB}" type="presOf" srcId="{151553FC-1929-443D-B642-BCF84563A14F}" destId="{DBA2FFFD-8EA0-40CC-853F-FE21A4D065F4}" srcOrd="0" destOrd="0" presId="urn:microsoft.com/office/officeart/2005/8/layout/vList3"/>
    <dgm:cxn modelId="{A45BD0AA-B804-4277-B59D-08B51186F005}" type="presOf" srcId="{948FDBD3-7A89-4E8C-AE30-FA36988C6082}" destId="{9F103169-71EB-4E51-8FE4-6A42685F3909}" srcOrd="0" destOrd="0" presId="urn:microsoft.com/office/officeart/2005/8/layout/vList3"/>
    <dgm:cxn modelId="{42E60CBA-6FA2-4EDA-9B7E-AD208AD20759}" srcId="{BA087CE8-764F-483C-94CF-56563B7CBE68}" destId="{151553FC-1929-443D-B642-BCF84563A14F}" srcOrd="2" destOrd="0" parTransId="{48A80D6C-6ACA-4D07-AC64-D2EC98D47B8A}" sibTransId="{8E4FB6BA-41CB-4F64-91BD-286A812C2F13}"/>
    <dgm:cxn modelId="{35BC15C7-96C5-4EDC-B112-B149A5D2464B}" type="presOf" srcId="{86536618-D558-46C8-9471-3B29104C4A16}" destId="{91B440B0-0A59-47EE-8160-D84CFD9ACAA6}" srcOrd="0" destOrd="0" presId="urn:microsoft.com/office/officeart/2005/8/layout/vList3"/>
    <dgm:cxn modelId="{E5B4D7D3-F185-42C6-9B08-72E73720A12B}" srcId="{BA087CE8-764F-483C-94CF-56563B7CBE68}" destId="{948FDBD3-7A89-4E8C-AE30-FA36988C6082}" srcOrd="0" destOrd="0" parTransId="{D3F0754C-F1D0-4886-9595-D9452AFB40D4}" sibTransId="{65E9A350-97DB-4E14-A337-95C251579F40}"/>
    <dgm:cxn modelId="{FFA58F64-5CC8-480A-B895-78C0D2FCBEC5}" type="presParOf" srcId="{A12EBDF5-1ABE-4214-9271-DD1C93C4700B}" destId="{3A0A7419-9BD2-4D29-8D36-FF3DB83FCE2D}" srcOrd="0" destOrd="0" presId="urn:microsoft.com/office/officeart/2005/8/layout/vList3"/>
    <dgm:cxn modelId="{D4F74EA3-C16A-4D25-B6AA-811041354C01}" type="presParOf" srcId="{3A0A7419-9BD2-4D29-8D36-FF3DB83FCE2D}" destId="{F2B36691-2679-44B4-8BD1-7A94665BD4D1}" srcOrd="0" destOrd="0" presId="urn:microsoft.com/office/officeart/2005/8/layout/vList3"/>
    <dgm:cxn modelId="{09F58CEF-0CEE-4001-ABB7-CE2DF158FB35}" type="presParOf" srcId="{3A0A7419-9BD2-4D29-8D36-FF3DB83FCE2D}" destId="{9F103169-71EB-4E51-8FE4-6A42685F3909}" srcOrd="1" destOrd="0" presId="urn:microsoft.com/office/officeart/2005/8/layout/vList3"/>
    <dgm:cxn modelId="{DE88B7E1-0783-4A49-A428-F1024BA71A84}" type="presParOf" srcId="{A12EBDF5-1ABE-4214-9271-DD1C93C4700B}" destId="{28A57533-5BAA-4076-AD6D-7C8BF5C9651C}" srcOrd="1" destOrd="0" presId="urn:microsoft.com/office/officeart/2005/8/layout/vList3"/>
    <dgm:cxn modelId="{B22E62B3-4E8A-41DE-8388-8A7B9D335C43}" type="presParOf" srcId="{A12EBDF5-1ABE-4214-9271-DD1C93C4700B}" destId="{F1A7C909-DDF4-4908-A362-D9C9737D946B}" srcOrd="2" destOrd="0" presId="urn:microsoft.com/office/officeart/2005/8/layout/vList3"/>
    <dgm:cxn modelId="{197A7DFC-2E5E-492A-B346-20C1D40688B7}" type="presParOf" srcId="{F1A7C909-DDF4-4908-A362-D9C9737D946B}" destId="{09FCB40E-2E61-4E58-BB83-0E9BA779659F}" srcOrd="0" destOrd="0" presId="urn:microsoft.com/office/officeart/2005/8/layout/vList3"/>
    <dgm:cxn modelId="{DD0F8210-CDC5-444B-8E3D-0B26C37F77CB}" type="presParOf" srcId="{F1A7C909-DDF4-4908-A362-D9C9737D946B}" destId="{91B440B0-0A59-47EE-8160-D84CFD9ACAA6}" srcOrd="1" destOrd="0" presId="urn:microsoft.com/office/officeart/2005/8/layout/vList3"/>
    <dgm:cxn modelId="{63A6ADDA-746A-4082-AF48-1AA833CEB1B2}" type="presParOf" srcId="{A12EBDF5-1ABE-4214-9271-DD1C93C4700B}" destId="{0A2674DC-6B08-4C8A-B20D-C1E73A410D38}" srcOrd="3" destOrd="0" presId="urn:microsoft.com/office/officeart/2005/8/layout/vList3"/>
    <dgm:cxn modelId="{262EB594-652C-4D46-A8C1-B758F1A55EF7}" type="presParOf" srcId="{A12EBDF5-1ABE-4214-9271-DD1C93C4700B}" destId="{46A82BD9-6EAB-4DF5-B3FF-5F511CD5978F}" srcOrd="4" destOrd="0" presId="urn:microsoft.com/office/officeart/2005/8/layout/vList3"/>
    <dgm:cxn modelId="{82E6DDE4-870D-41B4-B302-F43EACC239AF}" type="presParOf" srcId="{46A82BD9-6EAB-4DF5-B3FF-5F511CD5978F}" destId="{8F4D26A5-B9A9-4145-9B7E-411085BF1164}" srcOrd="0" destOrd="0" presId="urn:microsoft.com/office/officeart/2005/8/layout/vList3"/>
    <dgm:cxn modelId="{902226F7-77E8-434C-8890-553621FF5B6D}" type="presParOf" srcId="{46A82BD9-6EAB-4DF5-B3FF-5F511CD5978F}" destId="{DBA2FFFD-8EA0-40CC-853F-FE21A4D065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D4784-8F9C-4EF4-8A68-8D6441BB09E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2413032-B824-4247-BD91-DEBD96630EE1}">
      <dgm:prSet phldrT="[Teksti]" custT="1"/>
      <dgm:spPr/>
      <dgm:t>
        <a:bodyPr/>
        <a:lstStyle/>
        <a:p>
          <a:r>
            <a:rPr lang="fi-FI" sz="1000" dirty="0" err="1"/>
            <a:t>Sosiaali</a:t>
          </a:r>
          <a:r>
            <a:rPr lang="fi-FI" sz="1000" dirty="0"/>
            <a:t>- ja terveys-palvelut</a:t>
          </a:r>
        </a:p>
      </dgm:t>
    </dgm:pt>
    <dgm:pt modelId="{60CA4A61-2269-49AA-B668-A8712EDA5323}" type="parTrans" cxnId="{154E10E2-313C-41F0-8890-1A739024E843}">
      <dgm:prSet/>
      <dgm:spPr/>
      <dgm:t>
        <a:bodyPr/>
        <a:lstStyle/>
        <a:p>
          <a:endParaRPr lang="fi-FI"/>
        </a:p>
      </dgm:t>
    </dgm:pt>
    <dgm:pt modelId="{30177896-9887-493A-83C1-6DBF88CBD5E4}" type="sibTrans" cxnId="{154E10E2-313C-41F0-8890-1A739024E843}">
      <dgm:prSet/>
      <dgm:spPr/>
      <dgm:t>
        <a:bodyPr/>
        <a:lstStyle/>
        <a:p>
          <a:endParaRPr lang="fi-FI"/>
        </a:p>
      </dgm:t>
    </dgm:pt>
    <dgm:pt modelId="{886694A5-4948-43BA-93A9-E98F333F0FB4}">
      <dgm:prSet phldrT="[Teksti]" custT="1"/>
      <dgm:spPr/>
      <dgm:t>
        <a:bodyPr/>
        <a:lstStyle/>
        <a:p>
          <a:endParaRPr lang="fi-FI" sz="1000" dirty="0"/>
        </a:p>
      </dgm:t>
    </dgm:pt>
    <dgm:pt modelId="{F4DF5B09-77B7-4F29-BF61-431E61201EE0}" type="parTrans" cxnId="{F2B611EE-5708-41E9-A1DC-9A84C7F092E3}">
      <dgm:prSet/>
      <dgm:spPr/>
      <dgm:t>
        <a:bodyPr/>
        <a:lstStyle/>
        <a:p>
          <a:endParaRPr lang="fi-FI"/>
        </a:p>
      </dgm:t>
    </dgm:pt>
    <dgm:pt modelId="{8A491DF9-A8BA-40CE-8E6B-D59FF3500C1B}" type="sibTrans" cxnId="{F2B611EE-5708-41E9-A1DC-9A84C7F092E3}">
      <dgm:prSet/>
      <dgm:spPr/>
      <dgm:t>
        <a:bodyPr/>
        <a:lstStyle/>
        <a:p>
          <a:endParaRPr lang="fi-FI"/>
        </a:p>
      </dgm:t>
    </dgm:pt>
    <dgm:pt modelId="{1AAF7A84-84D1-4938-AA18-367D3EAC7FFD}">
      <dgm:prSet phldrT="[Teksti]" custT="1"/>
      <dgm:spPr/>
      <dgm:t>
        <a:bodyPr/>
        <a:lstStyle/>
        <a:p>
          <a:r>
            <a:rPr lang="fi-FI" sz="1000" dirty="0"/>
            <a:t>Kelan kuntoutus-palvelut</a:t>
          </a:r>
        </a:p>
      </dgm:t>
    </dgm:pt>
    <dgm:pt modelId="{9BEEFD40-22AB-4BE7-B7CA-9FB970CE82D6}" type="parTrans" cxnId="{179BDA32-B88B-4F36-996C-96611C273F6B}">
      <dgm:prSet/>
      <dgm:spPr/>
      <dgm:t>
        <a:bodyPr/>
        <a:lstStyle/>
        <a:p>
          <a:endParaRPr lang="fi-FI"/>
        </a:p>
      </dgm:t>
    </dgm:pt>
    <dgm:pt modelId="{DDBD46EC-1EC5-4110-BD76-B82AD27DB89E}" type="sibTrans" cxnId="{179BDA32-B88B-4F36-996C-96611C273F6B}">
      <dgm:prSet/>
      <dgm:spPr/>
      <dgm:t>
        <a:bodyPr/>
        <a:lstStyle/>
        <a:p>
          <a:endParaRPr lang="fi-FI"/>
        </a:p>
      </dgm:t>
    </dgm:pt>
    <dgm:pt modelId="{518E39AC-1770-4635-9618-AC03C0A84A58}">
      <dgm:prSet phldrT="[Teksti]" custT="1"/>
      <dgm:spPr/>
      <dgm:t>
        <a:bodyPr/>
        <a:lstStyle/>
        <a:p>
          <a:endParaRPr lang="fi-FI" sz="1000" dirty="0"/>
        </a:p>
      </dgm:t>
    </dgm:pt>
    <dgm:pt modelId="{0B85AC94-78C6-4681-B6F2-D148C57C467B}" type="parTrans" cxnId="{D86983DF-E444-455A-B490-281EB0B41B37}">
      <dgm:prSet/>
      <dgm:spPr/>
      <dgm:t>
        <a:bodyPr/>
        <a:lstStyle/>
        <a:p>
          <a:endParaRPr lang="fi-FI"/>
        </a:p>
      </dgm:t>
    </dgm:pt>
    <dgm:pt modelId="{959BEB15-A23F-4C1A-B9B7-843B8799E0B3}" type="sibTrans" cxnId="{D86983DF-E444-455A-B490-281EB0B41B37}">
      <dgm:prSet/>
      <dgm:spPr/>
      <dgm:t>
        <a:bodyPr/>
        <a:lstStyle/>
        <a:p>
          <a:endParaRPr lang="fi-FI"/>
        </a:p>
      </dgm:t>
    </dgm:pt>
    <dgm:pt modelId="{B1FD70E3-A7B6-4CBD-8D38-6FA3A2667341}">
      <dgm:prSet phldrT="[Teksti]" custT="1"/>
      <dgm:spPr/>
      <dgm:t>
        <a:bodyPr/>
        <a:lstStyle/>
        <a:p>
          <a:endParaRPr lang="fi-FI" sz="1000" dirty="0"/>
        </a:p>
      </dgm:t>
    </dgm:pt>
    <dgm:pt modelId="{A39C1578-07D1-4630-8109-99C7C3DB61D0}" type="parTrans" cxnId="{D1911A58-873C-4A2C-AA8A-BC16D9B4EE2F}">
      <dgm:prSet/>
      <dgm:spPr/>
      <dgm:t>
        <a:bodyPr/>
        <a:lstStyle/>
        <a:p>
          <a:endParaRPr lang="fi-FI"/>
        </a:p>
      </dgm:t>
    </dgm:pt>
    <dgm:pt modelId="{4D0EC090-2A9C-42C4-AA09-8A684F95AAE2}" type="sibTrans" cxnId="{D1911A58-873C-4A2C-AA8A-BC16D9B4EE2F}">
      <dgm:prSet/>
      <dgm:spPr/>
      <dgm:t>
        <a:bodyPr/>
        <a:lstStyle/>
        <a:p>
          <a:endParaRPr lang="fi-FI"/>
        </a:p>
      </dgm:t>
    </dgm:pt>
    <dgm:pt modelId="{0F6869C9-444D-486C-B362-B2D3075A617C}" type="pres">
      <dgm:prSet presAssocID="{5A1D4784-8F9C-4EF4-8A68-8D6441BB09EA}" presName="Name0" presStyleCnt="0">
        <dgm:presLayoutVars>
          <dgm:dir/>
          <dgm:animLvl val="lvl"/>
          <dgm:resizeHandles/>
        </dgm:presLayoutVars>
      </dgm:prSet>
      <dgm:spPr/>
    </dgm:pt>
    <dgm:pt modelId="{F781EB50-1F9C-4F92-88AE-DB9370D9A6DE}" type="pres">
      <dgm:prSet presAssocID="{F2413032-B824-4247-BD91-DEBD96630EE1}" presName="linNode" presStyleCnt="0"/>
      <dgm:spPr/>
    </dgm:pt>
    <dgm:pt modelId="{01FE30EE-51F3-419A-90DB-2F368A313053}" type="pres">
      <dgm:prSet presAssocID="{F2413032-B824-4247-BD91-DEBD96630EE1}" presName="parentShp" presStyleLbl="node1" presStyleIdx="0" presStyleCnt="2" custScaleX="167801">
        <dgm:presLayoutVars>
          <dgm:bulletEnabled val="1"/>
        </dgm:presLayoutVars>
      </dgm:prSet>
      <dgm:spPr/>
    </dgm:pt>
    <dgm:pt modelId="{D51ABEA5-770C-4E55-8254-44F1E564446B}" type="pres">
      <dgm:prSet presAssocID="{F2413032-B824-4247-BD91-DEBD96630EE1}" presName="childShp" presStyleLbl="bgAccFollowNode1" presStyleIdx="0" presStyleCnt="2" custScaleX="147244">
        <dgm:presLayoutVars>
          <dgm:bulletEnabled val="1"/>
        </dgm:presLayoutVars>
      </dgm:prSet>
      <dgm:spPr/>
    </dgm:pt>
    <dgm:pt modelId="{7F53EAF9-DB68-4690-BF8F-3BB768734A98}" type="pres">
      <dgm:prSet presAssocID="{30177896-9887-493A-83C1-6DBF88CBD5E4}" presName="spacing" presStyleCnt="0"/>
      <dgm:spPr/>
    </dgm:pt>
    <dgm:pt modelId="{B6BFE1F4-E4E2-4B43-B763-B05ED3C84E7C}" type="pres">
      <dgm:prSet presAssocID="{1AAF7A84-84D1-4938-AA18-367D3EAC7FFD}" presName="linNode" presStyleCnt="0"/>
      <dgm:spPr/>
    </dgm:pt>
    <dgm:pt modelId="{8D1F294E-B90A-4D99-9F72-B53723679A5D}" type="pres">
      <dgm:prSet presAssocID="{1AAF7A84-84D1-4938-AA18-367D3EAC7FFD}" presName="parentShp" presStyleLbl="node1" presStyleIdx="1" presStyleCnt="2" custScaleX="114243">
        <dgm:presLayoutVars>
          <dgm:bulletEnabled val="1"/>
        </dgm:presLayoutVars>
      </dgm:prSet>
      <dgm:spPr/>
    </dgm:pt>
    <dgm:pt modelId="{EA82C64C-1866-452C-8ACC-7B0B697F8213}" type="pres">
      <dgm:prSet presAssocID="{1AAF7A84-84D1-4938-AA18-367D3EAC7FF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54E650F-A87A-41C5-BA61-800D5F179FD7}" type="presOf" srcId="{518E39AC-1770-4635-9618-AC03C0A84A58}" destId="{EA82C64C-1866-452C-8ACC-7B0B697F8213}" srcOrd="0" destOrd="0" presId="urn:microsoft.com/office/officeart/2005/8/layout/vList6"/>
    <dgm:cxn modelId="{0F84491F-1CDE-45AB-B37C-9C1118F9DA3A}" type="presOf" srcId="{5A1D4784-8F9C-4EF4-8A68-8D6441BB09EA}" destId="{0F6869C9-444D-486C-B362-B2D3075A617C}" srcOrd="0" destOrd="0" presId="urn:microsoft.com/office/officeart/2005/8/layout/vList6"/>
    <dgm:cxn modelId="{179BDA32-B88B-4F36-996C-96611C273F6B}" srcId="{5A1D4784-8F9C-4EF4-8A68-8D6441BB09EA}" destId="{1AAF7A84-84D1-4938-AA18-367D3EAC7FFD}" srcOrd="1" destOrd="0" parTransId="{9BEEFD40-22AB-4BE7-B7CA-9FB970CE82D6}" sibTransId="{DDBD46EC-1EC5-4110-BD76-B82AD27DB89E}"/>
    <dgm:cxn modelId="{3F915353-326E-48DC-97EF-28DE9F0056EF}" type="presOf" srcId="{1AAF7A84-84D1-4938-AA18-367D3EAC7FFD}" destId="{8D1F294E-B90A-4D99-9F72-B53723679A5D}" srcOrd="0" destOrd="0" presId="urn:microsoft.com/office/officeart/2005/8/layout/vList6"/>
    <dgm:cxn modelId="{D1911A58-873C-4A2C-AA8A-BC16D9B4EE2F}" srcId="{1AAF7A84-84D1-4938-AA18-367D3EAC7FFD}" destId="{B1FD70E3-A7B6-4CBD-8D38-6FA3A2667341}" srcOrd="1" destOrd="0" parTransId="{A39C1578-07D1-4630-8109-99C7C3DB61D0}" sibTransId="{4D0EC090-2A9C-42C4-AA09-8A684F95AAE2}"/>
    <dgm:cxn modelId="{2F7A8A59-B124-4E5E-A04D-46F9190D56A6}" type="presOf" srcId="{886694A5-4948-43BA-93A9-E98F333F0FB4}" destId="{D51ABEA5-770C-4E55-8254-44F1E564446B}" srcOrd="0" destOrd="0" presId="urn:microsoft.com/office/officeart/2005/8/layout/vList6"/>
    <dgm:cxn modelId="{DBA1A1BB-22AD-4796-9E08-DB8C84B557E4}" type="presOf" srcId="{B1FD70E3-A7B6-4CBD-8D38-6FA3A2667341}" destId="{EA82C64C-1866-452C-8ACC-7B0B697F8213}" srcOrd="0" destOrd="1" presId="urn:microsoft.com/office/officeart/2005/8/layout/vList6"/>
    <dgm:cxn modelId="{E2D690BF-CF9C-451B-AA55-7521A17ACA7F}" type="presOf" srcId="{F2413032-B824-4247-BD91-DEBD96630EE1}" destId="{01FE30EE-51F3-419A-90DB-2F368A313053}" srcOrd="0" destOrd="0" presId="urn:microsoft.com/office/officeart/2005/8/layout/vList6"/>
    <dgm:cxn modelId="{D86983DF-E444-455A-B490-281EB0B41B37}" srcId="{1AAF7A84-84D1-4938-AA18-367D3EAC7FFD}" destId="{518E39AC-1770-4635-9618-AC03C0A84A58}" srcOrd="0" destOrd="0" parTransId="{0B85AC94-78C6-4681-B6F2-D148C57C467B}" sibTransId="{959BEB15-A23F-4C1A-B9B7-843B8799E0B3}"/>
    <dgm:cxn modelId="{154E10E2-313C-41F0-8890-1A739024E843}" srcId="{5A1D4784-8F9C-4EF4-8A68-8D6441BB09EA}" destId="{F2413032-B824-4247-BD91-DEBD96630EE1}" srcOrd="0" destOrd="0" parTransId="{60CA4A61-2269-49AA-B668-A8712EDA5323}" sibTransId="{30177896-9887-493A-83C1-6DBF88CBD5E4}"/>
    <dgm:cxn modelId="{F2B611EE-5708-41E9-A1DC-9A84C7F092E3}" srcId="{F2413032-B824-4247-BD91-DEBD96630EE1}" destId="{886694A5-4948-43BA-93A9-E98F333F0FB4}" srcOrd="0" destOrd="0" parTransId="{F4DF5B09-77B7-4F29-BF61-431E61201EE0}" sibTransId="{8A491DF9-A8BA-40CE-8E6B-D59FF3500C1B}"/>
    <dgm:cxn modelId="{AA8C6E00-5F22-46DA-BD30-5411FABAA519}" type="presParOf" srcId="{0F6869C9-444D-486C-B362-B2D3075A617C}" destId="{F781EB50-1F9C-4F92-88AE-DB9370D9A6DE}" srcOrd="0" destOrd="0" presId="urn:microsoft.com/office/officeart/2005/8/layout/vList6"/>
    <dgm:cxn modelId="{04019644-A5E5-4669-A847-69E20C9F2176}" type="presParOf" srcId="{F781EB50-1F9C-4F92-88AE-DB9370D9A6DE}" destId="{01FE30EE-51F3-419A-90DB-2F368A313053}" srcOrd="0" destOrd="0" presId="urn:microsoft.com/office/officeart/2005/8/layout/vList6"/>
    <dgm:cxn modelId="{03FD340B-F222-4893-A17D-25C7114838F5}" type="presParOf" srcId="{F781EB50-1F9C-4F92-88AE-DB9370D9A6DE}" destId="{D51ABEA5-770C-4E55-8254-44F1E564446B}" srcOrd="1" destOrd="0" presId="urn:microsoft.com/office/officeart/2005/8/layout/vList6"/>
    <dgm:cxn modelId="{449C2A85-F03D-4605-9276-5E496F954F67}" type="presParOf" srcId="{0F6869C9-444D-486C-B362-B2D3075A617C}" destId="{7F53EAF9-DB68-4690-BF8F-3BB768734A98}" srcOrd="1" destOrd="0" presId="urn:microsoft.com/office/officeart/2005/8/layout/vList6"/>
    <dgm:cxn modelId="{6DF32B75-4321-4AB2-A437-5C9ED20134FD}" type="presParOf" srcId="{0F6869C9-444D-486C-B362-B2D3075A617C}" destId="{B6BFE1F4-E4E2-4B43-B763-B05ED3C84E7C}" srcOrd="2" destOrd="0" presId="urn:microsoft.com/office/officeart/2005/8/layout/vList6"/>
    <dgm:cxn modelId="{78211277-2801-4F5D-B7EA-CE936436BB80}" type="presParOf" srcId="{B6BFE1F4-E4E2-4B43-B763-B05ED3C84E7C}" destId="{8D1F294E-B90A-4D99-9F72-B53723679A5D}" srcOrd="0" destOrd="0" presId="urn:microsoft.com/office/officeart/2005/8/layout/vList6"/>
    <dgm:cxn modelId="{12392C52-29DE-4886-9C77-ED52051312C7}" type="presParOf" srcId="{B6BFE1F4-E4E2-4B43-B763-B05ED3C84E7C}" destId="{EA82C64C-1866-452C-8ACC-7B0B697F82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D4784-8F9C-4EF4-8A68-8D6441BB09E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2413032-B824-4247-BD91-DEBD96630EE1}">
      <dgm:prSet phldrT="[Teksti]" custT="1"/>
      <dgm:spPr/>
      <dgm:t>
        <a:bodyPr/>
        <a:lstStyle/>
        <a:p>
          <a:r>
            <a:rPr lang="fi-FI" sz="1200" dirty="0"/>
            <a:t>Työ</a:t>
          </a:r>
        </a:p>
      </dgm:t>
    </dgm:pt>
    <dgm:pt modelId="{60CA4A61-2269-49AA-B668-A8712EDA5323}" type="parTrans" cxnId="{154E10E2-313C-41F0-8890-1A739024E843}">
      <dgm:prSet/>
      <dgm:spPr/>
      <dgm:t>
        <a:bodyPr/>
        <a:lstStyle/>
        <a:p>
          <a:endParaRPr lang="fi-FI"/>
        </a:p>
      </dgm:t>
    </dgm:pt>
    <dgm:pt modelId="{30177896-9887-493A-83C1-6DBF88CBD5E4}" type="sibTrans" cxnId="{154E10E2-313C-41F0-8890-1A739024E843}">
      <dgm:prSet/>
      <dgm:spPr/>
      <dgm:t>
        <a:bodyPr/>
        <a:lstStyle/>
        <a:p>
          <a:endParaRPr lang="fi-FI"/>
        </a:p>
      </dgm:t>
    </dgm:pt>
    <dgm:pt modelId="{518E39AC-1770-4635-9618-AC03C0A84A58}">
      <dgm:prSet phldrT="[Teksti]" custT="1"/>
      <dgm:spPr/>
      <dgm:t>
        <a:bodyPr/>
        <a:lstStyle/>
        <a:p>
          <a:r>
            <a:rPr lang="fi-FI" sz="1000" dirty="0"/>
            <a:t>Koulutus</a:t>
          </a:r>
        </a:p>
      </dgm:t>
    </dgm:pt>
    <dgm:pt modelId="{0B85AC94-78C6-4681-B6F2-D148C57C467B}" type="parTrans" cxnId="{D86983DF-E444-455A-B490-281EB0B41B37}">
      <dgm:prSet/>
      <dgm:spPr/>
      <dgm:t>
        <a:bodyPr/>
        <a:lstStyle/>
        <a:p>
          <a:endParaRPr lang="fi-FI"/>
        </a:p>
      </dgm:t>
    </dgm:pt>
    <dgm:pt modelId="{959BEB15-A23F-4C1A-B9B7-843B8799E0B3}" type="sibTrans" cxnId="{D86983DF-E444-455A-B490-281EB0B41B37}">
      <dgm:prSet/>
      <dgm:spPr/>
      <dgm:t>
        <a:bodyPr/>
        <a:lstStyle/>
        <a:p>
          <a:endParaRPr lang="fi-FI"/>
        </a:p>
      </dgm:t>
    </dgm:pt>
    <dgm:pt modelId="{0F6869C9-444D-486C-B362-B2D3075A617C}" type="pres">
      <dgm:prSet presAssocID="{5A1D4784-8F9C-4EF4-8A68-8D6441BB09EA}" presName="Name0" presStyleCnt="0">
        <dgm:presLayoutVars>
          <dgm:dir/>
          <dgm:animLvl val="lvl"/>
          <dgm:resizeHandles/>
        </dgm:presLayoutVars>
      </dgm:prSet>
      <dgm:spPr/>
    </dgm:pt>
    <dgm:pt modelId="{F781EB50-1F9C-4F92-88AE-DB9370D9A6DE}" type="pres">
      <dgm:prSet presAssocID="{F2413032-B824-4247-BD91-DEBD96630EE1}" presName="linNode" presStyleCnt="0"/>
      <dgm:spPr/>
    </dgm:pt>
    <dgm:pt modelId="{01FE30EE-51F3-419A-90DB-2F368A313053}" type="pres">
      <dgm:prSet presAssocID="{F2413032-B824-4247-BD91-DEBD96630EE1}" presName="parentShp" presStyleLbl="node1" presStyleIdx="0" presStyleCnt="2" custScaleX="126054">
        <dgm:presLayoutVars>
          <dgm:bulletEnabled val="1"/>
        </dgm:presLayoutVars>
      </dgm:prSet>
      <dgm:spPr/>
    </dgm:pt>
    <dgm:pt modelId="{D51ABEA5-770C-4E55-8254-44F1E564446B}" type="pres">
      <dgm:prSet presAssocID="{F2413032-B824-4247-BD91-DEBD96630EE1}" presName="childShp" presStyleLbl="bgAccFollowNode1" presStyleIdx="0" presStyleCnt="2" custLinFactNeighborX="2953" custLinFactNeighborY="-8056">
        <dgm:presLayoutVars>
          <dgm:bulletEnabled val="1"/>
        </dgm:presLayoutVars>
      </dgm:prSet>
      <dgm:spPr/>
    </dgm:pt>
    <dgm:pt modelId="{7F53EAF9-DB68-4690-BF8F-3BB768734A98}" type="pres">
      <dgm:prSet presAssocID="{30177896-9887-493A-83C1-6DBF88CBD5E4}" presName="spacing" presStyleCnt="0"/>
      <dgm:spPr/>
    </dgm:pt>
    <dgm:pt modelId="{3EE6915A-BCF0-432C-AD40-06AF59B6C1B0}" type="pres">
      <dgm:prSet presAssocID="{518E39AC-1770-4635-9618-AC03C0A84A58}" presName="linNode" presStyleCnt="0"/>
      <dgm:spPr/>
    </dgm:pt>
    <dgm:pt modelId="{1C1CEFAD-6676-49A8-A552-9DD6D8DB4004}" type="pres">
      <dgm:prSet presAssocID="{518E39AC-1770-4635-9618-AC03C0A84A58}" presName="parentShp" presStyleLbl="node1" presStyleIdx="1" presStyleCnt="2" custScaleX="118968">
        <dgm:presLayoutVars>
          <dgm:bulletEnabled val="1"/>
        </dgm:presLayoutVars>
      </dgm:prSet>
      <dgm:spPr/>
    </dgm:pt>
    <dgm:pt modelId="{5D64836D-8FA7-4CE3-A4CD-30E93ADF328C}" type="pres">
      <dgm:prSet presAssocID="{518E39AC-1770-4635-9618-AC03C0A84A5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F845600-EBA5-4AD3-8878-AA5CA25FC039}" type="presOf" srcId="{F2413032-B824-4247-BD91-DEBD96630EE1}" destId="{01FE30EE-51F3-419A-90DB-2F368A313053}" srcOrd="0" destOrd="0" presId="urn:microsoft.com/office/officeart/2005/8/layout/vList6"/>
    <dgm:cxn modelId="{9D3A0748-8D4C-4363-86A7-CD3D8794F5A3}" type="presOf" srcId="{518E39AC-1770-4635-9618-AC03C0A84A58}" destId="{1C1CEFAD-6676-49A8-A552-9DD6D8DB4004}" srcOrd="0" destOrd="0" presId="urn:microsoft.com/office/officeart/2005/8/layout/vList6"/>
    <dgm:cxn modelId="{A0E9386D-D1B8-47D7-B904-601FF0F182E3}" type="presOf" srcId="{5A1D4784-8F9C-4EF4-8A68-8D6441BB09EA}" destId="{0F6869C9-444D-486C-B362-B2D3075A617C}" srcOrd="0" destOrd="0" presId="urn:microsoft.com/office/officeart/2005/8/layout/vList6"/>
    <dgm:cxn modelId="{D86983DF-E444-455A-B490-281EB0B41B37}" srcId="{5A1D4784-8F9C-4EF4-8A68-8D6441BB09EA}" destId="{518E39AC-1770-4635-9618-AC03C0A84A58}" srcOrd="1" destOrd="0" parTransId="{0B85AC94-78C6-4681-B6F2-D148C57C467B}" sibTransId="{959BEB15-A23F-4C1A-B9B7-843B8799E0B3}"/>
    <dgm:cxn modelId="{154E10E2-313C-41F0-8890-1A739024E843}" srcId="{5A1D4784-8F9C-4EF4-8A68-8D6441BB09EA}" destId="{F2413032-B824-4247-BD91-DEBD96630EE1}" srcOrd="0" destOrd="0" parTransId="{60CA4A61-2269-49AA-B668-A8712EDA5323}" sibTransId="{30177896-9887-493A-83C1-6DBF88CBD5E4}"/>
    <dgm:cxn modelId="{88E8C9F1-7850-40EA-B543-8857343257D3}" type="presParOf" srcId="{0F6869C9-444D-486C-B362-B2D3075A617C}" destId="{F781EB50-1F9C-4F92-88AE-DB9370D9A6DE}" srcOrd="0" destOrd="0" presId="urn:microsoft.com/office/officeart/2005/8/layout/vList6"/>
    <dgm:cxn modelId="{5BC9134B-003E-442C-99D0-DBB7824984BB}" type="presParOf" srcId="{F781EB50-1F9C-4F92-88AE-DB9370D9A6DE}" destId="{01FE30EE-51F3-419A-90DB-2F368A313053}" srcOrd="0" destOrd="0" presId="urn:microsoft.com/office/officeart/2005/8/layout/vList6"/>
    <dgm:cxn modelId="{5A83B3E7-D0E3-4937-82E9-7ECB2DF75A31}" type="presParOf" srcId="{F781EB50-1F9C-4F92-88AE-DB9370D9A6DE}" destId="{D51ABEA5-770C-4E55-8254-44F1E564446B}" srcOrd="1" destOrd="0" presId="urn:microsoft.com/office/officeart/2005/8/layout/vList6"/>
    <dgm:cxn modelId="{002E695F-1131-4FF9-A3C0-AE8E4E095B2F}" type="presParOf" srcId="{0F6869C9-444D-486C-B362-B2D3075A617C}" destId="{7F53EAF9-DB68-4690-BF8F-3BB768734A98}" srcOrd="1" destOrd="0" presId="urn:microsoft.com/office/officeart/2005/8/layout/vList6"/>
    <dgm:cxn modelId="{39FE6B0B-D2D4-4140-9CD9-211B7EDD1BC1}" type="presParOf" srcId="{0F6869C9-444D-486C-B362-B2D3075A617C}" destId="{3EE6915A-BCF0-432C-AD40-06AF59B6C1B0}" srcOrd="2" destOrd="0" presId="urn:microsoft.com/office/officeart/2005/8/layout/vList6"/>
    <dgm:cxn modelId="{8646D93D-4FB3-4372-B21C-E4AC8EE1A9C7}" type="presParOf" srcId="{3EE6915A-BCF0-432C-AD40-06AF59B6C1B0}" destId="{1C1CEFAD-6676-49A8-A552-9DD6D8DB4004}" srcOrd="0" destOrd="0" presId="urn:microsoft.com/office/officeart/2005/8/layout/vList6"/>
    <dgm:cxn modelId="{35C00CEB-FE6D-4F0D-899F-3370E7205828}" type="presParOf" srcId="{3EE6915A-BCF0-432C-AD40-06AF59B6C1B0}" destId="{5D64836D-8FA7-4CE3-A4CD-30E93ADF32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1D4784-8F9C-4EF4-8A68-8D6441BB09E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2413032-B824-4247-BD91-DEBD96630EE1}">
      <dgm:prSet phldrT="[Teksti]" custT="1"/>
      <dgm:spPr/>
      <dgm:t>
        <a:bodyPr/>
        <a:lstStyle/>
        <a:p>
          <a:r>
            <a:rPr lang="fi-FI" sz="1000" dirty="0"/>
            <a:t>Työhön-valmennus  (</a:t>
          </a:r>
          <a:r>
            <a:rPr lang="fi-FI" sz="800" dirty="0"/>
            <a:t>hanke tai </a:t>
          </a:r>
          <a:r>
            <a:rPr lang="fi-FI" sz="800" dirty="0" err="1"/>
            <a:t>työllisyyys-yksikkö</a:t>
          </a:r>
          <a:r>
            <a:rPr lang="fi-FI" sz="800" dirty="0"/>
            <a:t>)</a:t>
          </a:r>
        </a:p>
      </dgm:t>
    </dgm:pt>
    <dgm:pt modelId="{60CA4A61-2269-49AA-B668-A8712EDA5323}" type="parTrans" cxnId="{154E10E2-313C-41F0-8890-1A739024E843}">
      <dgm:prSet/>
      <dgm:spPr/>
      <dgm:t>
        <a:bodyPr/>
        <a:lstStyle/>
        <a:p>
          <a:endParaRPr lang="fi-FI"/>
        </a:p>
      </dgm:t>
    </dgm:pt>
    <dgm:pt modelId="{30177896-9887-493A-83C1-6DBF88CBD5E4}" type="sibTrans" cxnId="{154E10E2-313C-41F0-8890-1A739024E843}">
      <dgm:prSet/>
      <dgm:spPr/>
      <dgm:t>
        <a:bodyPr/>
        <a:lstStyle/>
        <a:p>
          <a:endParaRPr lang="fi-FI"/>
        </a:p>
      </dgm:t>
    </dgm:pt>
    <dgm:pt modelId="{886694A5-4948-43BA-93A9-E98F333F0FB4}">
      <dgm:prSet phldrT="[Teksti]" custT="1"/>
      <dgm:spPr/>
      <dgm:t>
        <a:bodyPr/>
        <a:lstStyle/>
        <a:p>
          <a:endParaRPr lang="fi-FI" sz="1000" dirty="0"/>
        </a:p>
      </dgm:t>
    </dgm:pt>
    <dgm:pt modelId="{F4DF5B09-77B7-4F29-BF61-431E61201EE0}" type="parTrans" cxnId="{F2B611EE-5708-41E9-A1DC-9A84C7F092E3}">
      <dgm:prSet/>
      <dgm:spPr/>
      <dgm:t>
        <a:bodyPr/>
        <a:lstStyle/>
        <a:p>
          <a:endParaRPr lang="fi-FI"/>
        </a:p>
      </dgm:t>
    </dgm:pt>
    <dgm:pt modelId="{8A491DF9-A8BA-40CE-8E6B-D59FF3500C1B}" type="sibTrans" cxnId="{F2B611EE-5708-41E9-A1DC-9A84C7F092E3}">
      <dgm:prSet/>
      <dgm:spPr/>
      <dgm:t>
        <a:bodyPr/>
        <a:lstStyle/>
        <a:p>
          <a:endParaRPr lang="fi-FI"/>
        </a:p>
      </dgm:t>
    </dgm:pt>
    <dgm:pt modelId="{518E39AC-1770-4635-9618-AC03C0A84A58}">
      <dgm:prSet phldrT="[Teksti]" custT="1"/>
      <dgm:spPr/>
      <dgm:t>
        <a:bodyPr/>
        <a:lstStyle/>
        <a:p>
          <a:endParaRPr lang="fi-FI" sz="1000" dirty="0"/>
        </a:p>
      </dgm:t>
    </dgm:pt>
    <dgm:pt modelId="{0B85AC94-78C6-4681-B6F2-D148C57C467B}" type="parTrans" cxnId="{D86983DF-E444-455A-B490-281EB0B41B37}">
      <dgm:prSet/>
      <dgm:spPr/>
      <dgm:t>
        <a:bodyPr/>
        <a:lstStyle/>
        <a:p>
          <a:endParaRPr lang="fi-FI"/>
        </a:p>
      </dgm:t>
    </dgm:pt>
    <dgm:pt modelId="{959BEB15-A23F-4C1A-B9B7-843B8799E0B3}" type="sibTrans" cxnId="{D86983DF-E444-455A-B490-281EB0B41B37}">
      <dgm:prSet/>
      <dgm:spPr/>
      <dgm:t>
        <a:bodyPr/>
        <a:lstStyle/>
        <a:p>
          <a:endParaRPr lang="fi-FI"/>
        </a:p>
      </dgm:t>
    </dgm:pt>
    <dgm:pt modelId="{1AAF7A84-84D1-4938-AA18-367D3EAC7FFD}">
      <dgm:prSet phldrT="[Teksti]" custT="1"/>
      <dgm:spPr/>
      <dgm:t>
        <a:bodyPr/>
        <a:lstStyle/>
        <a:p>
          <a:r>
            <a:rPr lang="fi-FI" sz="1000" dirty="0"/>
            <a:t>Työ-voiman </a:t>
          </a:r>
          <a:r>
            <a:rPr lang="fi-FI" sz="1000" dirty="0" err="1"/>
            <a:t>ulkopuo-lella</a:t>
          </a:r>
          <a:endParaRPr lang="fi-FI" sz="1000" dirty="0"/>
        </a:p>
      </dgm:t>
    </dgm:pt>
    <dgm:pt modelId="{DDBD46EC-1EC5-4110-BD76-B82AD27DB89E}" type="sibTrans" cxnId="{179BDA32-B88B-4F36-996C-96611C273F6B}">
      <dgm:prSet/>
      <dgm:spPr/>
      <dgm:t>
        <a:bodyPr/>
        <a:lstStyle/>
        <a:p>
          <a:endParaRPr lang="fi-FI"/>
        </a:p>
      </dgm:t>
    </dgm:pt>
    <dgm:pt modelId="{9BEEFD40-22AB-4BE7-B7CA-9FB970CE82D6}" type="parTrans" cxnId="{179BDA32-B88B-4F36-996C-96611C273F6B}">
      <dgm:prSet/>
      <dgm:spPr/>
      <dgm:t>
        <a:bodyPr/>
        <a:lstStyle/>
        <a:p>
          <a:endParaRPr lang="fi-FI"/>
        </a:p>
      </dgm:t>
    </dgm:pt>
    <dgm:pt modelId="{407F3C47-769E-4826-A81A-D5A32AB5E8AC}">
      <dgm:prSet custT="1"/>
      <dgm:spPr/>
      <dgm:t>
        <a:bodyPr/>
        <a:lstStyle/>
        <a:p>
          <a:r>
            <a:rPr lang="fi-FI" sz="1000" dirty="0"/>
            <a:t>Muutto paikka-kunnalta</a:t>
          </a:r>
        </a:p>
      </dgm:t>
    </dgm:pt>
    <dgm:pt modelId="{A006342A-DE3C-410D-A675-2FF183424A89}" type="parTrans" cxnId="{DEC92198-D546-4BB6-8FE8-E9EBCEEB226E}">
      <dgm:prSet/>
      <dgm:spPr/>
      <dgm:t>
        <a:bodyPr/>
        <a:lstStyle/>
        <a:p>
          <a:endParaRPr lang="fi-FI"/>
        </a:p>
      </dgm:t>
    </dgm:pt>
    <dgm:pt modelId="{B5480823-AB21-4518-8ADE-8A592F539883}" type="sibTrans" cxnId="{DEC92198-D546-4BB6-8FE8-E9EBCEEB226E}">
      <dgm:prSet/>
      <dgm:spPr/>
      <dgm:t>
        <a:bodyPr/>
        <a:lstStyle/>
        <a:p>
          <a:endParaRPr lang="fi-FI"/>
        </a:p>
      </dgm:t>
    </dgm:pt>
    <dgm:pt modelId="{0F6869C9-444D-486C-B362-B2D3075A617C}" type="pres">
      <dgm:prSet presAssocID="{5A1D4784-8F9C-4EF4-8A68-8D6441BB09EA}" presName="Name0" presStyleCnt="0">
        <dgm:presLayoutVars>
          <dgm:dir/>
          <dgm:animLvl val="lvl"/>
          <dgm:resizeHandles/>
        </dgm:presLayoutVars>
      </dgm:prSet>
      <dgm:spPr/>
    </dgm:pt>
    <dgm:pt modelId="{F781EB50-1F9C-4F92-88AE-DB9370D9A6DE}" type="pres">
      <dgm:prSet presAssocID="{F2413032-B824-4247-BD91-DEBD96630EE1}" presName="linNode" presStyleCnt="0"/>
      <dgm:spPr/>
    </dgm:pt>
    <dgm:pt modelId="{01FE30EE-51F3-419A-90DB-2F368A313053}" type="pres">
      <dgm:prSet presAssocID="{F2413032-B824-4247-BD91-DEBD96630EE1}" presName="parentShp" presStyleLbl="node1" presStyleIdx="0" presStyleCnt="3" custScaleX="118938" custScaleY="289315">
        <dgm:presLayoutVars>
          <dgm:bulletEnabled val="1"/>
        </dgm:presLayoutVars>
      </dgm:prSet>
      <dgm:spPr/>
    </dgm:pt>
    <dgm:pt modelId="{D51ABEA5-770C-4E55-8254-44F1E564446B}" type="pres">
      <dgm:prSet presAssocID="{F2413032-B824-4247-BD91-DEBD96630EE1}" presName="childShp" presStyleLbl="bgAccFollowNode1" presStyleIdx="0" presStyleCnt="3" custScaleY="110000">
        <dgm:presLayoutVars>
          <dgm:bulletEnabled val="1"/>
        </dgm:presLayoutVars>
      </dgm:prSet>
      <dgm:spPr/>
    </dgm:pt>
    <dgm:pt modelId="{7F53EAF9-DB68-4690-BF8F-3BB768734A98}" type="pres">
      <dgm:prSet presAssocID="{30177896-9887-493A-83C1-6DBF88CBD5E4}" presName="spacing" presStyleCnt="0"/>
      <dgm:spPr/>
    </dgm:pt>
    <dgm:pt modelId="{B6BFE1F4-E4E2-4B43-B763-B05ED3C84E7C}" type="pres">
      <dgm:prSet presAssocID="{1AAF7A84-84D1-4938-AA18-367D3EAC7FFD}" presName="linNode" presStyleCnt="0"/>
      <dgm:spPr/>
    </dgm:pt>
    <dgm:pt modelId="{8D1F294E-B90A-4D99-9F72-B53723679A5D}" type="pres">
      <dgm:prSet presAssocID="{1AAF7A84-84D1-4938-AA18-367D3EAC7FFD}" presName="parentShp" presStyleLbl="node1" presStyleIdx="1" presStyleCnt="3" custScaleX="123667" custScaleY="166311">
        <dgm:presLayoutVars>
          <dgm:bulletEnabled val="1"/>
        </dgm:presLayoutVars>
      </dgm:prSet>
      <dgm:spPr/>
    </dgm:pt>
    <dgm:pt modelId="{EA82C64C-1866-452C-8ACC-7B0B697F8213}" type="pres">
      <dgm:prSet presAssocID="{1AAF7A84-84D1-4938-AA18-367D3EAC7FFD}" presName="childShp" presStyleLbl="bgAccFollowNode1" presStyleIdx="1" presStyleCnt="3">
        <dgm:presLayoutVars>
          <dgm:bulletEnabled val="1"/>
        </dgm:presLayoutVars>
      </dgm:prSet>
      <dgm:spPr/>
    </dgm:pt>
    <dgm:pt modelId="{3512FE9A-D1A7-4DC4-AE5A-BFC425FF36B9}" type="pres">
      <dgm:prSet presAssocID="{DDBD46EC-1EC5-4110-BD76-B82AD27DB89E}" presName="spacing" presStyleCnt="0"/>
      <dgm:spPr/>
    </dgm:pt>
    <dgm:pt modelId="{42B37C96-48E9-405D-A753-27A9BA9F24F0}" type="pres">
      <dgm:prSet presAssocID="{407F3C47-769E-4826-A81A-D5A32AB5E8AC}" presName="linNode" presStyleCnt="0"/>
      <dgm:spPr/>
    </dgm:pt>
    <dgm:pt modelId="{98DFCF70-A8F9-440F-AA3E-C93FC38684FE}" type="pres">
      <dgm:prSet presAssocID="{407F3C47-769E-4826-A81A-D5A32AB5E8AC}" presName="parentShp" presStyleLbl="node1" presStyleIdx="2" presStyleCnt="3" custScaleX="116606">
        <dgm:presLayoutVars>
          <dgm:bulletEnabled val="1"/>
        </dgm:presLayoutVars>
      </dgm:prSet>
      <dgm:spPr/>
    </dgm:pt>
    <dgm:pt modelId="{CEFFACE1-88CB-41DD-995A-A7B9A21D815D}" type="pres">
      <dgm:prSet presAssocID="{407F3C47-769E-4826-A81A-D5A32AB5E8A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AD2C11D-0D5F-4A77-B7CF-A876713D7BEE}" type="presOf" srcId="{407F3C47-769E-4826-A81A-D5A32AB5E8AC}" destId="{98DFCF70-A8F9-440F-AA3E-C93FC38684FE}" srcOrd="0" destOrd="0" presId="urn:microsoft.com/office/officeart/2005/8/layout/vList6"/>
    <dgm:cxn modelId="{179BDA32-B88B-4F36-996C-96611C273F6B}" srcId="{5A1D4784-8F9C-4EF4-8A68-8D6441BB09EA}" destId="{1AAF7A84-84D1-4938-AA18-367D3EAC7FFD}" srcOrd="1" destOrd="0" parTransId="{9BEEFD40-22AB-4BE7-B7CA-9FB970CE82D6}" sibTransId="{DDBD46EC-1EC5-4110-BD76-B82AD27DB89E}"/>
    <dgm:cxn modelId="{E0580853-DE1F-4B88-9881-43F874BBB765}" type="presOf" srcId="{518E39AC-1770-4635-9618-AC03C0A84A58}" destId="{EA82C64C-1866-452C-8ACC-7B0B697F8213}" srcOrd="0" destOrd="0" presId="urn:microsoft.com/office/officeart/2005/8/layout/vList6"/>
    <dgm:cxn modelId="{DEC92198-D546-4BB6-8FE8-E9EBCEEB226E}" srcId="{5A1D4784-8F9C-4EF4-8A68-8D6441BB09EA}" destId="{407F3C47-769E-4826-A81A-D5A32AB5E8AC}" srcOrd="2" destOrd="0" parTransId="{A006342A-DE3C-410D-A675-2FF183424A89}" sibTransId="{B5480823-AB21-4518-8ADE-8A592F539883}"/>
    <dgm:cxn modelId="{55246BAC-D712-4BEB-B69B-B6F524594882}" type="presOf" srcId="{5A1D4784-8F9C-4EF4-8A68-8D6441BB09EA}" destId="{0F6869C9-444D-486C-B362-B2D3075A617C}" srcOrd="0" destOrd="0" presId="urn:microsoft.com/office/officeart/2005/8/layout/vList6"/>
    <dgm:cxn modelId="{3C5B43B6-EC24-4F3E-BCE4-91D4A14D18D3}" type="presOf" srcId="{F2413032-B824-4247-BD91-DEBD96630EE1}" destId="{01FE30EE-51F3-419A-90DB-2F368A313053}" srcOrd="0" destOrd="0" presId="urn:microsoft.com/office/officeart/2005/8/layout/vList6"/>
    <dgm:cxn modelId="{6C13EFBC-09A4-479A-A067-036A2A8292B2}" type="presOf" srcId="{886694A5-4948-43BA-93A9-E98F333F0FB4}" destId="{D51ABEA5-770C-4E55-8254-44F1E564446B}" srcOrd="0" destOrd="0" presId="urn:microsoft.com/office/officeart/2005/8/layout/vList6"/>
    <dgm:cxn modelId="{D86983DF-E444-455A-B490-281EB0B41B37}" srcId="{1AAF7A84-84D1-4938-AA18-367D3EAC7FFD}" destId="{518E39AC-1770-4635-9618-AC03C0A84A58}" srcOrd="0" destOrd="0" parTransId="{0B85AC94-78C6-4681-B6F2-D148C57C467B}" sibTransId="{959BEB15-A23F-4C1A-B9B7-843B8799E0B3}"/>
    <dgm:cxn modelId="{154E10E2-313C-41F0-8890-1A739024E843}" srcId="{5A1D4784-8F9C-4EF4-8A68-8D6441BB09EA}" destId="{F2413032-B824-4247-BD91-DEBD96630EE1}" srcOrd="0" destOrd="0" parTransId="{60CA4A61-2269-49AA-B668-A8712EDA5323}" sibTransId="{30177896-9887-493A-83C1-6DBF88CBD5E4}"/>
    <dgm:cxn modelId="{F2B611EE-5708-41E9-A1DC-9A84C7F092E3}" srcId="{F2413032-B824-4247-BD91-DEBD96630EE1}" destId="{886694A5-4948-43BA-93A9-E98F333F0FB4}" srcOrd="0" destOrd="0" parTransId="{F4DF5B09-77B7-4F29-BF61-431E61201EE0}" sibTransId="{8A491DF9-A8BA-40CE-8E6B-D59FF3500C1B}"/>
    <dgm:cxn modelId="{DE4D73F1-4CE5-4FAC-8C69-196F6FA5ADB1}" type="presOf" srcId="{1AAF7A84-84D1-4938-AA18-367D3EAC7FFD}" destId="{8D1F294E-B90A-4D99-9F72-B53723679A5D}" srcOrd="0" destOrd="0" presId="urn:microsoft.com/office/officeart/2005/8/layout/vList6"/>
    <dgm:cxn modelId="{B46778AD-6D39-4CE8-BADE-C17B4F70F789}" type="presParOf" srcId="{0F6869C9-444D-486C-B362-B2D3075A617C}" destId="{F781EB50-1F9C-4F92-88AE-DB9370D9A6DE}" srcOrd="0" destOrd="0" presId="urn:microsoft.com/office/officeart/2005/8/layout/vList6"/>
    <dgm:cxn modelId="{6CE40B78-8C7D-4B0F-A0D8-65BEE55F1E18}" type="presParOf" srcId="{F781EB50-1F9C-4F92-88AE-DB9370D9A6DE}" destId="{01FE30EE-51F3-419A-90DB-2F368A313053}" srcOrd="0" destOrd="0" presId="urn:microsoft.com/office/officeart/2005/8/layout/vList6"/>
    <dgm:cxn modelId="{55458D8F-3F01-4D5D-A9CD-83C07234DC7D}" type="presParOf" srcId="{F781EB50-1F9C-4F92-88AE-DB9370D9A6DE}" destId="{D51ABEA5-770C-4E55-8254-44F1E564446B}" srcOrd="1" destOrd="0" presId="urn:microsoft.com/office/officeart/2005/8/layout/vList6"/>
    <dgm:cxn modelId="{9F2582AF-ACB7-48F0-93EB-F3F01B089AF2}" type="presParOf" srcId="{0F6869C9-444D-486C-B362-B2D3075A617C}" destId="{7F53EAF9-DB68-4690-BF8F-3BB768734A98}" srcOrd="1" destOrd="0" presId="urn:microsoft.com/office/officeart/2005/8/layout/vList6"/>
    <dgm:cxn modelId="{290F9F5B-D2C5-4439-A063-4FDB70852EE8}" type="presParOf" srcId="{0F6869C9-444D-486C-B362-B2D3075A617C}" destId="{B6BFE1F4-E4E2-4B43-B763-B05ED3C84E7C}" srcOrd="2" destOrd="0" presId="urn:microsoft.com/office/officeart/2005/8/layout/vList6"/>
    <dgm:cxn modelId="{5804BF1C-4B00-4C3D-AC1E-5DC3E658439C}" type="presParOf" srcId="{B6BFE1F4-E4E2-4B43-B763-B05ED3C84E7C}" destId="{8D1F294E-B90A-4D99-9F72-B53723679A5D}" srcOrd="0" destOrd="0" presId="urn:microsoft.com/office/officeart/2005/8/layout/vList6"/>
    <dgm:cxn modelId="{7E7BCBA8-CCDA-46D6-A348-15D820BC46DC}" type="presParOf" srcId="{B6BFE1F4-E4E2-4B43-B763-B05ED3C84E7C}" destId="{EA82C64C-1866-452C-8ACC-7B0B697F8213}" srcOrd="1" destOrd="0" presId="urn:microsoft.com/office/officeart/2005/8/layout/vList6"/>
    <dgm:cxn modelId="{DA288EFA-D77C-4EE5-8FBC-1C66FC80AB26}" type="presParOf" srcId="{0F6869C9-444D-486C-B362-B2D3075A617C}" destId="{3512FE9A-D1A7-4DC4-AE5A-BFC425FF36B9}" srcOrd="3" destOrd="0" presId="urn:microsoft.com/office/officeart/2005/8/layout/vList6"/>
    <dgm:cxn modelId="{957C220F-6156-4981-90E0-EC929EAD0222}" type="presParOf" srcId="{0F6869C9-444D-486C-B362-B2D3075A617C}" destId="{42B37C96-48E9-405D-A753-27A9BA9F24F0}" srcOrd="4" destOrd="0" presId="urn:microsoft.com/office/officeart/2005/8/layout/vList6"/>
    <dgm:cxn modelId="{1769DEE3-3BCC-4567-9C14-6F0599F514AE}" type="presParOf" srcId="{42B37C96-48E9-405D-A753-27A9BA9F24F0}" destId="{98DFCF70-A8F9-440F-AA3E-C93FC38684FE}" srcOrd="0" destOrd="0" presId="urn:microsoft.com/office/officeart/2005/8/layout/vList6"/>
    <dgm:cxn modelId="{353B5C5F-C46B-4B46-955E-4AD3EB9A06DA}" type="presParOf" srcId="{42B37C96-48E9-405D-A753-27A9BA9F24F0}" destId="{CEFFACE1-88CB-41DD-995A-A7B9A21D81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A82B28-34AF-4CA9-AAA1-F40EBDBA151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65A2798-05F8-40DE-82C9-0F03BB9B3C2A}">
      <dgm:prSet phldrT="[Teksti]" custT="1"/>
      <dgm:spPr/>
      <dgm:t>
        <a:bodyPr/>
        <a:lstStyle/>
        <a:p>
          <a:r>
            <a:rPr lang="fi-FI" sz="1000" dirty="0">
              <a:solidFill>
                <a:schemeClr val="bg1"/>
              </a:solidFill>
            </a:rPr>
            <a:t>TYP-</a:t>
          </a:r>
          <a:r>
            <a:rPr lang="fi-FI" sz="1000" dirty="0" err="1">
              <a:solidFill>
                <a:schemeClr val="bg1"/>
              </a:solidFill>
            </a:rPr>
            <a:t>asiakkuus</a:t>
          </a:r>
          <a:r>
            <a:rPr lang="fi-FI" sz="1000" dirty="0">
              <a:solidFill>
                <a:schemeClr val="bg1"/>
              </a:solidFill>
            </a:rPr>
            <a:t>, </a:t>
          </a:r>
          <a:r>
            <a:rPr lang="fi-FI" sz="1000" dirty="0" err="1">
              <a:solidFill>
                <a:schemeClr val="bg1"/>
              </a:solidFill>
            </a:rPr>
            <a:t>pitkäkestoi-nen</a:t>
          </a:r>
          <a:r>
            <a:rPr lang="fi-FI" sz="1000" dirty="0">
              <a:solidFill>
                <a:schemeClr val="bg1"/>
              </a:solidFill>
            </a:rPr>
            <a:t> yksilöllinen kuntoutuminen</a:t>
          </a:r>
        </a:p>
      </dgm:t>
    </dgm:pt>
    <dgm:pt modelId="{B2D7EFB0-64AA-4503-B2D6-FD832C9C1EE4}" type="parTrans" cxnId="{CA2356B2-8C74-43FE-800E-B4E726B9640B}">
      <dgm:prSet/>
      <dgm:spPr/>
      <dgm:t>
        <a:bodyPr/>
        <a:lstStyle/>
        <a:p>
          <a:endParaRPr lang="fi-FI"/>
        </a:p>
      </dgm:t>
    </dgm:pt>
    <dgm:pt modelId="{B6E9B410-2A05-415B-92DA-D7C19B6BEDF2}" type="sibTrans" cxnId="{CA2356B2-8C74-43FE-800E-B4E726B9640B}">
      <dgm:prSet/>
      <dgm:spPr/>
      <dgm:t>
        <a:bodyPr/>
        <a:lstStyle/>
        <a:p>
          <a:endParaRPr lang="fi-FI"/>
        </a:p>
      </dgm:t>
    </dgm:pt>
    <dgm:pt modelId="{2EEE43C6-3A8B-4BDF-B7AC-4598AC093ADB}">
      <dgm:prSet phldrT="[Teksti]" custT="1"/>
      <dgm:spPr/>
      <dgm:t>
        <a:bodyPr/>
        <a:lstStyle/>
        <a:p>
          <a:r>
            <a:rPr lang="fi-FI" sz="1000" dirty="0">
              <a:solidFill>
                <a:schemeClr val="bg1"/>
              </a:solidFill>
            </a:rPr>
            <a:t>Sovitaan kuka vastaa asiakkaan prosessista</a:t>
          </a:r>
        </a:p>
        <a:p>
          <a:r>
            <a:rPr lang="fi-FI" sz="1000" dirty="0">
              <a:solidFill>
                <a:schemeClr val="bg1"/>
              </a:solidFill>
            </a:rPr>
            <a:t>TE-asiantuntija, sosiaalityöntekijä</a:t>
          </a:r>
        </a:p>
      </dgm:t>
    </dgm:pt>
    <dgm:pt modelId="{56425206-7F2F-4E31-8DB1-56294644F7D2}" type="parTrans" cxnId="{F6EF4FBF-180D-4D55-8702-3746DAD1C31D}">
      <dgm:prSet/>
      <dgm:spPr/>
      <dgm:t>
        <a:bodyPr/>
        <a:lstStyle/>
        <a:p>
          <a:endParaRPr lang="fi-FI"/>
        </a:p>
      </dgm:t>
    </dgm:pt>
    <dgm:pt modelId="{9E129D14-C97F-4DEB-B68E-5B726497FCA7}" type="sibTrans" cxnId="{F6EF4FBF-180D-4D55-8702-3746DAD1C31D}">
      <dgm:prSet/>
      <dgm:spPr/>
      <dgm:t>
        <a:bodyPr/>
        <a:lstStyle/>
        <a:p>
          <a:endParaRPr lang="fi-FI"/>
        </a:p>
      </dgm:t>
    </dgm:pt>
    <dgm:pt modelId="{5E7C7A80-0A64-48C5-BBE4-17D412CA3913}">
      <dgm:prSet phldrT="[Teksti]" custT="1"/>
      <dgm:spPr/>
      <dgm:t>
        <a:bodyPr/>
        <a:lstStyle/>
        <a:p>
          <a:r>
            <a:rPr lang="fi-FI" sz="1000" dirty="0">
              <a:solidFill>
                <a:schemeClr val="bg1"/>
              </a:solidFill>
            </a:rPr>
            <a:t>Mahdollinen työhön-valmennus ennen </a:t>
          </a:r>
          <a:r>
            <a:rPr lang="fi-FI" sz="1000" dirty="0" err="1">
              <a:solidFill>
                <a:schemeClr val="bg1"/>
              </a:solidFill>
            </a:rPr>
            <a:t>asiakkuuden</a:t>
          </a:r>
          <a:r>
            <a:rPr lang="fi-FI" sz="1000" dirty="0">
              <a:solidFill>
                <a:schemeClr val="bg1"/>
              </a:solidFill>
            </a:rPr>
            <a:t> päättymistä= saattaen vaihto</a:t>
          </a:r>
        </a:p>
      </dgm:t>
    </dgm:pt>
    <dgm:pt modelId="{DA06ABB8-F540-494D-ABA0-0D403B89724E}" type="parTrans" cxnId="{9A8D7060-4A54-4AEF-97EF-7F775CF0A42F}">
      <dgm:prSet/>
      <dgm:spPr/>
      <dgm:t>
        <a:bodyPr/>
        <a:lstStyle/>
        <a:p>
          <a:endParaRPr lang="fi-FI"/>
        </a:p>
      </dgm:t>
    </dgm:pt>
    <dgm:pt modelId="{B996BC58-81F7-4CFE-9BFF-8B9D70E43100}" type="sibTrans" cxnId="{9A8D7060-4A54-4AEF-97EF-7F775CF0A42F}">
      <dgm:prSet/>
      <dgm:spPr/>
      <dgm:t>
        <a:bodyPr/>
        <a:lstStyle/>
        <a:p>
          <a:endParaRPr lang="fi-FI"/>
        </a:p>
      </dgm:t>
    </dgm:pt>
    <dgm:pt modelId="{76D3C730-38D7-434E-9A56-7FF02C128C71}" type="pres">
      <dgm:prSet presAssocID="{43A82B28-34AF-4CA9-AAA1-F40EBDBA1512}" presName="Name0" presStyleCnt="0">
        <dgm:presLayoutVars>
          <dgm:dir/>
          <dgm:animLvl val="lvl"/>
          <dgm:resizeHandles val="exact"/>
        </dgm:presLayoutVars>
      </dgm:prSet>
      <dgm:spPr/>
    </dgm:pt>
    <dgm:pt modelId="{A2EFCE25-C7A9-465E-B120-E20E514811D3}" type="pres">
      <dgm:prSet presAssocID="{43A82B28-34AF-4CA9-AAA1-F40EBDBA1512}" presName="dummy" presStyleCnt="0"/>
      <dgm:spPr/>
    </dgm:pt>
    <dgm:pt modelId="{753846F0-46B0-485C-9E65-F13BC1D98A4A}" type="pres">
      <dgm:prSet presAssocID="{43A82B28-34AF-4CA9-AAA1-F40EBDBA1512}" presName="linH" presStyleCnt="0"/>
      <dgm:spPr/>
    </dgm:pt>
    <dgm:pt modelId="{B7743DCA-50A1-4462-9792-3381666A2862}" type="pres">
      <dgm:prSet presAssocID="{43A82B28-34AF-4CA9-AAA1-F40EBDBA1512}" presName="padding1" presStyleCnt="0"/>
      <dgm:spPr/>
    </dgm:pt>
    <dgm:pt modelId="{D09AC642-2247-4C8F-8E71-0FE03CAB7263}" type="pres">
      <dgm:prSet presAssocID="{565A2798-05F8-40DE-82C9-0F03BB9B3C2A}" presName="linV" presStyleCnt="0"/>
      <dgm:spPr/>
    </dgm:pt>
    <dgm:pt modelId="{B178C338-9A9E-487F-866C-F3C2DDD9572A}" type="pres">
      <dgm:prSet presAssocID="{565A2798-05F8-40DE-82C9-0F03BB9B3C2A}" presName="spVertical1" presStyleCnt="0"/>
      <dgm:spPr/>
    </dgm:pt>
    <dgm:pt modelId="{D1213F14-7747-4429-88F1-F3B1B1F0C949}" type="pres">
      <dgm:prSet presAssocID="{565A2798-05F8-40DE-82C9-0F03BB9B3C2A}" presName="parTx" presStyleLbl="revTx" presStyleIdx="0" presStyleCnt="3" custLinFactY="11861" custLinFactNeighborX="-22948" custLinFactNeighborY="100000">
        <dgm:presLayoutVars>
          <dgm:chMax val="0"/>
          <dgm:chPref val="0"/>
          <dgm:bulletEnabled val="1"/>
        </dgm:presLayoutVars>
      </dgm:prSet>
      <dgm:spPr/>
    </dgm:pt>
    <dgm:pt modelId="{4CEE6217-443F-49F8-BC6F-24B7989A3A65}" type="pres">
      <dgm:prSet presAssocID="{565A2798-05F8-40DE-82C9-0F03BB9B3C2A}" presName="spVertical2" presStyleCnt="0"/>
      <dgm:spPr/>
    </dgm:pt>
    <dgm:pt modelId="{26736328-0BE8-45AE-8B00-8C8CBEE878E3}" type="pres">
      <dgm:prSet presAssocID="{565A2798-05F8-40DE-82C9-0F03BB9B3C2A}" presName="spVertical3" presStyleCnt="0"/>
      <dgm:spPr/>
    </dgm:pt>
    <dgm:pt modelId="{07E97D48-7AB6-46FF-AB25-4292EAB79641}" type="pres">
      <dgm:prSet presAssocID="{B6E9B410-2A05-415B-92DA-D7C19B6BEDF2}" presName="space" presStyleCnt="0"/>
      <dgm:spPr/>
    </dgm:pt>
    <dgm:pt modelId="{B731CEA4-E781-43DE-A212-617AF78088FA}" type="pres">
      <dgm:prSet presAssocID="{2EEE43C6-3A8B-4BDF-B7AC-4598AC093ADB}" presName="linV" presStyleCnt="0"/>
      <dgm:spPr/>
    </dgm:pt>
    <dgm:pt modelId="{8F7867CA-83A0-42F5-9A82-47B748C117F5}" type="pres">
      <dgm:prSet presAssocID="{2EEE43C6-3A8B-4BDF-B7AC-4598AC093ADB}" presName="spVertical1" presStyleCnt="0"/>
      <dgm:spPr/>
    </dgm:pt>
    <dgm:pt modelId="{C4897CC4-16E9-4D18-92F6-68E943676DB9}" type="pres">
      <dgm:prSet presAssocID="{2EEE43C6-3A8B-4BDF-B7AC-4598AC093ADB}" presName="parTx" presStyleLbl="revTx" presStyleIdx="1" presStyleCnt="3" custLinFactY="21247" custLinFactNeighborX="-21925" custLinFactNeighborY="100000">
        <dgm:presLayoutVars>
          <dgm:chMax val="0"/>
          <dgm:chPref val="0"/>
          <dgm:bulletEnabled val="1"/>
        </dgm:presLayoutVars>
      </dgm:prSet>
      <dgm:spPr/>
    </dgm:pt>
    <dgm:pt modelId="{A76BB3A1-6932-4648-83C2-6664B28E3BA7}" type="pres">
      <dgm:prSet presAssocID="{2EEE43C6-3A8B-4BDF-B7AC-4598AC093ADB}" presName="spVertical2" presStyleCnt="0"/>
      <dgm:spPr/>
    </dgm:pt>
    <dgm:pt modelId="{780778A9-6C95-474B-B36A-8568E695D3E2}" type="pres">
      <dgm:prSet presAssocID="{2EEE43C6-3A8B-4BDF-B7AC-4598AC093ADB}" presName="spVertical3" presStyleCnt="0"/>
      <dgm:spPr/>
    </dgm:pt>
    <dgm:pt modelId="{D6F452B5-3DE0-4B13-8882-84FC7C98AF4C}" type="pres">
      <dgm:prSet presAssocID="{9E129D14-C97F-4DEB-B68E-5B726497FCA7}" presName="space" presStyleCnt="0"/>
      <dgm:spPr/>
    </dgm:pt>
    <dgm:pt modelId="{DB4C5335-34E0-4ECD-A015-B891A1DDFAF9}" type="pres">
      <dgm:prSet presAssocID="{5E7C7A80-0A64-48C5-BBE4-17D412CA3913}" presName="linV" presStyleCnt="0"/>
      <dgm:spPr/>
    </dgm:pt>
    <dgm:pt modelId="{17FB5264-9AA7-44B6-B9E2-4EA0ACEEFEF1}" type="pres">
      <dgm:prSet presAssocID="{5E7C7A80-0A64-48C5-BBE4-17D412CA3913}" presName="spVertical1" presStyleCnt="0"/>
      <dgm:spPr/>
    </dgm:pt>
    <dgm:pt modelId="{A5787F91-319E-4185-A839-FEE35B83FC5E}" type="pres">
      <dgm:prSet presAssocID="{5E7C7A80-0A64-48C5-BBE4-17D412CA3913}" presName="parTx" presStyleLbl="revTx" presStyleIdx="2" presStyleCnt="3" custScaleX="113521" custScaleY="129810" custLinFactY="18927" custLinFactNeighborX="-34493" custLinFactNeighborY="100000">
        <dgm:presLayoutVars>
          <dgm:chMax val="0"/>
          <dgm:chPref val="0"/>
          <dgm:bulletEnabled val="1"/>
        </dgm:presLayoutVars>
      </dgm:prSet>
      <dgm:spPr/>
    </dgm:pt>
    <dgm:pt modelId="{CE354095-7733-45EA-AA3A-C7C49C34243C}" type="pres">
      <dgm:prSet presAssocID="{5E7C7A80-0A64-48C5-BBE4-17D412CA3913}" presName="spVertical2" presStyleCnt="0"/>
      <dgm:spPr/>
    </dgm:pt>
    <dgm:pt modelId="{7BB0A26D-3282-4764-9838-0DA28D0EFA13}" type="pres">
      <dgm:prSet presAssocID="{5E7C7A80-0A64-48C5-BBE4-17D412CA3913}" presName="spVertical3" presStyleCnt="0"/>
      <dgm:spPr/>
    </dgm:pt>
    <dgm:pt modelId="{31A4A85C-FC66-4EA6-89BD-87F68AD02870}" type="pres">
      <dgm:prSet presAssocID="{43A82B28-34AF-4CA9-AAA1-F40EBDBA1512}" presName="padding2" presStyleCnt="0"/>
      <dgm:spPr/>
    </dgm:pt>
    <dgm:pt modelId="{3EAC3A69-1D62-4B68-8922-288DFF5D87B0}" type="pres">
      <dgm:prSet presAssocID="{43A82B28-34AF-4CA9-AAA1-F40EBDBA1512}" presName="negArrow" presStyleCnt="0"/>
      <dgm:spPr/>
    </dgm:pt>
    <dgm:pt modelId="{25E69DC6-8BE3-4680-B557-9185DE7DC124}" type="pres">
      <dgm:prSet presAssocID="{43A82B28-34AF-4CA9-AAA1-F40EBDBA1512}" presName="backgroundArrow" presStyleLbl="node1" presStyleIdx="0" presStyleCnt="1" custScaleY="179847" custLinFactNeighborX="8728" custLinFactNeighborY="-4557"/>
      <dgm:spPr/>
    </dgm:pt>
  </dgm:ptLst>
  <dgm:cxnLst>
    <dgm:cxn modelId="{9A8D7060-4A54-4AEF-97EF-7F775CF0A42F}" srcId="{43A82B28-34AF-4CA9-AAA1-F40EBDBA1512}" destId="{5E7C7A80-0A64-48C5-BBE4-17D412CA3913}" srcOrd="2" destOrd="0" parTransId="{DA06ABB8-F540-494D-ABA0-0D403B89724E}" sibTransId="{B996BC58-81F7-4CFE-9BFF-8B9D70E43100}"/>
    <dgm:cxn modelId="{AB28C450-6176-41ED-94E4-89F8E2D8EC81}" type="presOf" srcId="{2EEE43C6-3A8B-4BDF-B7AC-4598AC093ADB}" destId="{C4897CC4-16E9-4D18-92F6-68E943676DB9}" srcOrd="0" destOrd="0" presId="urn:microsoft.com/office/officeart/2005/8/layout/hProcess3"/>
    <dgm:cxn modelId="{895D4478-CE0A-4CF2-8618-B80A5665D931}" type="presOf" srcId="{565A2798-05F8-40DE-82C9-0F03BB9B3C2A}" destId="{D1213F14-7747-4429-88F1-F3B1B1F0C949}" srcOrd="0" destOrd="0" presId="urn:microsoft.com/office/officeart/2005/8/layout/hProcess3"/>
    <dgm:cxn modelId="{10F5FD7C-7CA9-4465-BBDF-28164C6C28C7}" type="presOf" srcId="{5E7C7A80-0A64-48C5-BBE4-17D412CA3913}" destId="{A5787F91-319E-4185-A839-FEE35B83FC5E}" srcOrd="0" destOrd="0" presId="urn:microsoft.com/office/officeart/2005/8/layout/hProcess3"/>
    <dgm:cxn modelId="{CA2356B2-8C74-43FE-800E-B4E726B9640B}" srcId="{43A82B28-34AF-4CA9-AAA1-F40EBDBA1512}" destId="{565A2798-05F8-40DE-82C9-0F03BB9B3C2A}" srcOrd="0" destOrd="0" parTransId="{B2D7EFB0-64AA-4503-B2D6-FD832C9C1EE4}" sibTransId="{B6E9B410-2A05-415B-92DA-D7C19B6BEDF2}"/>
    <dgm:cxn modelId="{F6EF4FBF-180D-4D55-8702-3746DAD1C31D}" srcId="{43A82B28-34AF-4CA9-AAA1-F40EBDBA1512}" destId="{2EEE43C6-3A8B-4BDF-B7AC-4598AC093ADB}" srcOrd="1" destOrd="0" parTransId="{56425206-7F2F-4E31-8DB1-56294644F7D2}" sibTransId="{9E129D14-C97F-4DEB-B68E-5B726497FCA7}"/>
    <dgm:cxn modelId="{D66123F5-DE35-4A7D-B8A4-769109C9F402}" type="presOf" srcId="{43A82B28-34AF-4CA9-AAA1-F40EBDBA1512}" destId="{76D3C730-38D7-434E-9A56-7FF02C128C71}" srcOrd="0" destOrd="0" presId="urn:microsoft.com/office/officeart/2005/8/layout/hProcess3"/>
    <dgm:cxn modelId="{610E10C8-FF88-48F1-9E7E-F3A0D6F58C8A}" type="presParOf" srcId="{76D3C730-38D7-434E-9A56-7FF02C128C71}" destId="{A2EFCE25-C7A9-465E-B120-E20E514811D3}" srcOrd="0" destOrd="0" presId="urn:microsoft.com/office/officeart/2005/8/layout/hProcess3"/>
    <dgm:cxn modelId="{3766328F-1A1F-4907-996E-B1AE37E70CEE}" type="presParOf" srcId="{76D3C730-38D7-434E-9A56-7FF02C128C71}" destId="{753846F0-46B0-485C-9E65-F13BC1D98A4A}" srcOrd="1" destOrd="0" presId="urn:microsoft.com/office/officeart/2005/8/layout/hProcess3"/>
    <dgm:cxn modelId="{C133D0EF-3BF4-4C05-B4E4-82F6A51DCD71}" type="presParOf" srcId="{753846F0-46B0-485C-9E65-F13BC1D98A4A}" destId="{B7743DCA-50A1-4462-9792-3381666A2862}" srcOrd="0" destOrd="0" presId="urn:microsoft.com/office/officeart/2005/8/layout/hProcess3"/>
    <dgm:cxn modelId="{3DF769E5-4545-40A5-8F5F-4FB7E491EDAA}" type="presParOf" srcId="{753846F0-46B0-485C-9E65-F13BC1D98A4A}" destId="{D09AC642-2247-4C8F-8E71-0FE03CAB7263}" srcOrd="1" destOrd="0" presId="urn:microsoft.com/office/officeart/2005/8/layout/hProcess3"/>
    <dgm:cxn modelId="{58EC9279-ED92-4EFF-B63A-D01DFF2000FC}" type="presParOf" srcId="{D09AC642-2247-4C8F-8E71-0FE03CAB7263}" destId="{B178C338-9A9E-487F-866C-F3C2DDD9572A}" srcOrd="0" destOrd="0" presId="urn:microsoft.com/office/officeart/2005/8/layout/hProcess3"/>
    <dgm:cxn modelId="{D65AA99B-66F6-4852-9EDA-234AA03CFB4D}" type="presParOf" srcId="{D09AC642-2247-4C8F-8E71-0FE03CAB7263}" destId="{D1213F14-7747-4429-88F1-F3B1B1F0C949}" srcOrd="1" destOrd="0" presId="urn:microsoft.com/office/officeart/2005/8/layout/hProcess3"/>
    <dgm:cxn modelId="{17C8B2BD-E4FD-4014-AEC7-EA7085BD3D99}" type="presParOf" srcId="{D09AC642-2247-4C8F-8E71-0FE03CAB7263}" destId="{4CEE6217-443F-49F8-BC6F-24B7989A3A65}" srcOrd="2" destOrd="0" presId="urn:microsoft.com/office/officeart/2005/8/layout/hProcess3"/>
    <dgm:cxn modelId="{F1E5BDD1-15F0-460C-BBDE-20456657CDF4}" type="presParOf" srcId="{D09AC642-2247-4C8F-8E71-0FE03CAB7263}" destId="{26736328-0BE8-45AE-8B00-8C8CBEE878E3}" srcOrd="3" destOrd="0" presId="urn:microsoft.com/office/officeart/2005/8/layout/hProcess3"/>
    <dgm:cxn modelId="{0785793B-FD34-4863-8E08-67FC5D26FA42}" type="presParOf" srcId="{753846F0-46B0-485C-9E65-F13BC1D98A4A}" destId="{07E97D48-7AB6-46FF-AB25-4292EAB79641}" srcOrd="2" destOrd="0" presId="urn:microsoft.com/office/officeart/2005/8/layout/hProcess3"/>
    <dgm:cxn modelId="{1960C083-5B8B-4793-9A0D-D143F02389EE}" type="presParOf" srcId="{753846F0-46B0-485C-9E65-F13BC1D98A4A}" destId="{B731CEA4-E781-43DE-A212-617AF78088FA}" srcOrd="3" destOrd="0" presId="urn:microsoft.com/office/officeart/2005/8/layout/hProcess3"/>
    <dgm:cxn modelId="{DEF1DA8D-504F-41E8-80C1-0E03E9818358}" type="presParOf" srcId="{B731CEA4-E781-43DE-A212-617AF78088FA}" destId="{8F7867CA-83A0-42F5-9A82-47B748C117F5}" srcOrd="0" destOrd="0" presId="urn:microsoft.com/office/officeart/2005/8/layout/hProcess3"/>
    <dgm:cxn modelId="{373EC66E-FD2F-4726-8D27-DEDB596F438E}" type="presParOf" srcId="{B731CEA4-E781-43DE-A212-617AF78088FA}" destId="{C4897CC4-16E9-4D18-92F6-68E943676DB9}" srcOrd="1" destOrd="0" presId="urn:microsoft.com/office/officeart/2005/8/layout/hProcess3"/>
    <dgm:cxn modelId="{48699B7D-CF41-4274-AF9B-F625381C777A}" type="presParOf" srcId="{B731CEA4-E781-43DE-A212-617AF78088FA}" destId="{A76BB3A1-6932-4648-83C2-6664B28E3BA7}" srcOrd="2" destOrd="0" presId="urn:microsoft.com/office/officeart/2005/8/layout/hProcess3"/>
    <dgm:cxn modelId="{42D97D24-C28D-4D4E-90B9-2B4B01F60BA4}" type="presParOf" srcId="{B731CEA4-E781-43DE-A212-617AF78088FA}" destId="{780778A9-6C95-474B-B36A-8568E695D3E2}" srcOrd="3" destOrd="0" presId="urn:microsoft.com/office/officeart/2005/8/layout/hProcess3"/>
    <dgm:cxn modelId="{691D9F66-0C8B-481C-B35B-E2B67A74937A}" type="presParOf" srcId="{753846F0-46B0-485C-9E65-F13BC1D98A4A}" destId="{D6F452B5-3DE0-4B13-8882-84FC7C98AF4C}" srcOrd="4" destOrd="0" presId="urn:microsoft.com/office/officeart/2005/8/layout/hProcess3"/>
    <dgm:cxn modelId="{2F6B22F8-C2A1-4C88-A78D-7EB0A6982202}" type="presParOf" srcId="{753846F0-46B0-485C-9E65-F13BC1D98A4A}" destId="{DB4C5335-34E0-4ECD-A015-B891A1DDFAF9}" srcOrd="5" destOrd="0" presId="urn:microsoft.com/office/officeart/2005/8/layout/hProcess3"/>
    <dgm:cxn modelId="{36553876-2289-41FB-AFC6-FB5F04FDA7A6}" type="presParOf" srcId="{DB4C5335-34E0-4ECD-A015-B891A1DDFAF9}" destId="{17FB5264-9AA7-44B6-B9E2-4EA0ACEEFEF1}" srcOrd="0" destOrd="0" presId="urn:microsoft.com/office/officeart/2005/8/layout/hProcess3"/>
    <dgm:cxn modelId="{2EABC347-D5BD-4CFC-A84C-F965F1922A0A}" type="presParOf" srcId="{DB4C5335-34E0-4ECD-A015-B891A1DDFAF9}" destId="{A5787F91-319E-4185-A839-FEE35B83FC5E}" srcOrd="1" destOrd="0" presId="urn:microsoft.com/office/officeart/2005/8/layout/hProcess3"/>
    <dgm:cxn modelId="{80660BA8-59B2-450A-AFDF-66EEB12374B0}" type="presParOf" srcId="{DB4C5335-34E0-4ECD-A015-B891A1DDFAF9}" destId="{CE354095-7733-45EA-AA3A-C7C49C34243C}" srcOrd="2" destOrd="0" presId="urn:microsoft.com/office/officeart/2005/8/layout/hProcess3"/>
    <dgm:cxn modelId="{2946CF29-3611-42A9-8EF1-E2A9426F8FAC}" type="presParOf" srcId="{DB4C5335-34E0-4ECD-A015-B891A1DDFAF9}" destId="{7BB0A26D-3282-4764-9838-0DA28D0EFA13}" srcOrd="3" destOrd="0" presId="urn:microsoft.com/office/officeart/2005/8/layout/hProcess3"/>
    <dgm:cxn modelId="{D1235689-AAF2-4EFF-8017-B77304FCA297}" type="presParOf" srcId="{753846F0-46B0-485C-9E65-F13BC1D98A4A}" destId="{31A4A85C-FC66-4EA6-89BD-87F68AD02870}" srcOrd="6" destOrd="0" presId="urn:microsoft.com/office/officeart/2005/8/layout/hProcess3"/>
    <dgm:cxn modelId="{B3B8F1C5-E2E1-4F9B-8B9B-D3951A77C08E}" type="presParOf" srcId="{753846F0-46B0-485C-9E65-F13BC1D98A4A}" destId="{3EAC3A69-1D62-4B68-8922-288DFF5D87B0}" srcOrd="7" destOrd="0" presId="urn:microsoft.com/office/officeart/2005/8/layout/hProcess3"/>
    <dgm:cxn modelId="{3E1C28B2-A38E-43D5-AD1C-2112D7762C68}" type="presParOf" srcId="{753846F0-46B0-485C-9E65-F13BC1D98A4A}" destId="{25E69DC6-8BE3-4680-B557-9185DE7DC124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C8AC41-6B7A-49E5-8776-AA79BE3DB2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D2CBB5C-E5C7-426E-9DD2-02BEBED84424}">
      <dgm:prSet phldrT="[Teksti]"/>
      <dgm:spPr/>
      <dgm:t>
        <a:bodyPr/>
        <a:lstStyle/>
        <a:p>
          <a:r>
            <a:rPr lang="fi-FI" dirty="0"/>
            <a:t>Hakemuksen kirjaaminen</a:t>
          </a:r>
        </a:p>
        <a:p>
          <a:r>
            <a:rPr lang="fi-FI" dirty="0"/>
            <a:t> TYPPI-järjestelmään</a:t>
          </a:r>
        </a:p>
      </dgm:t>
    </dgm:pt>
    <dgm:pt modelId="{846D0E17-53ED-4F9F-8B03-720B37F58D66}" type="parTrans" cxnId="{9A4DBC1E-E13B-46C1-9749-8E90F682D870}">
      <dgm:prSet/>
      <dgm:spPr/>
      <dgm:t>
        <a:bodyPr/>
        <a:lstStyle/>
        <a:p>
          <a:endParaRPr lang="fi-FI"/>
        </a:p>
      </dgm:t>
    </dgm:pt>
    <dgm:pt modelId="{E09A01F8-797F-40A8-99BA-6B25E70062CC}" type="sibTrans" cxnId="{9A4DBC1E-E13B-46C1-9749-8E90F682D870}">
      <dgm:prSet/>
      <dgm:spPr/>
      <dgm:t>
        <a:bodyPr/>
        <a:lstStyle/>
        <a:p>
          <a:endParaRPr lang="fi-FI"/>
        </a:p>
      </dgm:t>
    </dgm:pt>
    <dgm:pt modelId="{2DE7A85A-6D2E-4F76-B008-526E778FE1A3}">
      <dgm:prSet phldrT="[Teksti]"/>
      <dgm:spPr/>
      <dgm:t>
        <a:bodyPr/>
        <a:lstStyle/>
        <a:p>
          <a:r>
            <a:rPr lang="fi-FI" dirty="0"/>
            <a:t>Työparin nimeäminen, </a:t>
          </a:r>
        </a:p>
        <a:p>
          <a:r>
            <a:rPr lang="fi-FI" dirty="0"/>
            <a:t>1. tapaamisen sopiminen</a:t>
          </a:r>
        </a:p>
        <a:p>
          <a:r>
            <a:rPr lang="fi-FI" dirty="0"/>
            <a:t>(</a:t>
          </a:r>
          <a:r>
            <a:rPr lang="fi-FI"/>
            <a:t>tarvittaessa </a:t>
          </a:r>
        </a:p>
        <a:p>
          <a:r>
            <a:rPr lang="fi-FI"/>
            <a:t>verkoston </a:t>
          </a:r>
          <a:r>
            <a:rPr lang="fi-FI" dirty="0"/>
            <a:t>edustaja)</a:t>
          </a:r>
        </a:p>
      </dgm:t>
    </dgm:pt>
    <dgm:pt modelId="{98648EF2-D280-4054-9080-C25863230F9D}" type="parTrans" cxnId="{D340368A-F635-47D1-BCCD-C33D063F5148}">
      <dgm:prSet/>
      <dgm:spPr/>
      <dgm:t>
        <a:bodyPr/>
        <a:lstStyle/>
        <a:p>
          <a:endParaRPr lang="fi-FI"/>
        </a:p>
      </dgm:t>
    </dgm:pt>
    <dgm:pt modelId="{784FC052-49FC-4C86-ADCA-676A021BD046}" type="sibTrans" cxnId="{D340368A-F635-47D1-BCCD-C33D063F5148}">
      <dgm:prSet/>
      <dgm:spPr/>
      <dgm:t>
        <a:bodyPr/>
        <a:lstStyle/>
        <a:p>
          <a:endParaRPr lang="fi-FI"/>
        </a:p>
      </dgm:t>
    </dgm:pt>
    <dgm:pt modelId="{E48107DC-D27D-4754-A325-4EB1B130FA74}">
      <dgm:prSet phldrT="[Teksti]"/>
      <dgm:spPr/>
      <dgm:t>
        <a:bodyPr/>
        <a:lstStyle/>
        <a:p>
          <a:r>
            <a:rPr lang="fi-FI" dirty="0"/>
            <a:t>Ensimmäinen tapaaminen (asiakas, sosiaalityöntekijä,</a:t>
          </a:r>
        </a:p>
        <a:p>
          <a:r>
            <a:rPr lang="fi-FI" dirty="0"/>
            <a:t> TE-asiantuntija + tarvittaessa verkoston edustaja</a:t>
          </a:r>
        </a:p>
      </dgm:t>
    </dgm:pt>
    <dgm:pt modelId="{3D949EC4-D69E-429D-B4A3-71A0B4E04A78}" type="parTrans" cxnId="{48C5AD28-1FE3-492C-AFBF-62E427296270}">
      <dgm:prSet/>
      <dgm:spPr/>
      <dgm:t>
        <a:bodyPr/>
        <a:lstStyle/>
        <a:p>
          <a:endParaRPr lang="fi-FI"/>
        </a:p>
      </dgm:t>
    </dgm:pt>
    <dgm:pt modelId="{23621B39-3789-49AA-B9DF-EAA056AE519F}" type="sibTrans" cxnId="{48C5AD28-1FE3-492C-AFBF-62E427296270}">
      <dgm:prSet/>
      <dgm:spPr/>
      <dgm:t>
        <a:bodyPr/>
        <a:lstStyle/>
        <a:p>
          <a:endParaRPr lang="fi-FI"/>
        </a:p>
      </dgm:t>
    </dgm:pt>
    <dgm:pt modelId="{7FF8901F-9125-4EA5-BF3A-2405725B9E30}" type="pres">
      <dgm:prSet presAssocID="{1DC8AC41-6B7A-49E5-8776-AA79BE3DB292}" presName="CompostProcess" presStyleCnt="0">
        <dgm:presLayoutVars>
          <dgm:dir/>
          <dgm:resizeHandles val="exact"/>
        </dgm:presLayoutVars>
      </dgm:prSet>
      <dgm:spPr/>
    </dgm:pt>
    <dgm:pt modelId="{652F2158-809E-4508-9458-19CE5D7C67A5}" type="pres">
      <dgm:prSet presAssocID="{1DC8AC41-6B7A-49E5-8776-AA79BE3DB292}" presName="arrow" presStyleLbl="bgShp" presStyleIdx="0" presStyleCnt="1" custLinFactNeighborX="-22888"/>
      <dgm:spPr/>
    </dgm:pt>
    <dgm:pt modelId="{027EC0C5-14F5-4BBC-A455-319A7458135E}" type="pres">
      <dgm:prSet presAssocID="{1DC8AC41-6B7A-49E5-8776-AA79BE3DB292}" presName="linearProcess" presStyleCnt="0"/>
      <dgm:spPr/>
    </dgm:pt>
    <dgm:pt modelId="{ADE526A5-FEC6-4AF8-AFE8-7ACDD27D2BAD}" type="pres">
      <dgm:prSet presAssocID="{0D2CBB5C-E5C7-426E-9DD2-02BEBED84424}" presName="textNode" presStyleLbl="node1" presStyleIdx="0" presStyleCnt="3">
        <dgm:presLayoutVars>
          <dgm:bulletEnabled val="1"/>
        </dgm:presLayoutVars>
      </dgm:prSet>
      <dgm:spPr/>
    </dgm:pt>
    <dgm:pt modelId="{AE7843E2-6E3A-4EC5-9017-749CC83D36BB}" type="pres">
      <dgm:prSet presAssocID="{E09A01F8-797F-40A8-99BA-6B25E70062CC}" presName="sibTrans" presStyleCnt="0"/>
      <dgm:spPr/>
    </dgm:pt>
    <dgm:pt modelId="{552AEB2B-A014-45E1-95D2-C7EF91F56303}" type="pres">
      <dgm:prSet presAssocID="{2DE7A85A-6D2E-4F76-B008-526E778FE1A3}" presName="textNode" presStyleLbl="node1" presStyleIdx="1" presStyleCnt="3">
        <dgm:presLayoutVars>
          <dgm:bulletEnabled val="1"/>
        </dgm:presLayoutVars>
      </dgm:prSet>
      <dgm:spPr/>
    </dgm:pt>
    <dgm:pt modelId="{EAA00156-CA9F-4DFF-BD16-D7D03F6C2D3A}" type="pres">
      <dgm:prSet presAssocID="{784FC052-49FC-4C86-ADCA-676A021BD046}" presName="sibTrans" presStyleCnt="0"/>
      <dgm:spPr/>
    </dgm:pt>
    <dgm:pt modelId="{55459E43-724D-4672-AE22-5B84A104843B}" type="pres">
      <dgm:prSet presAssocID="{E48107DC-D27D-4754-A325-4EB1B130FA7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4B2641A-31CF-4A8B-A117-8B69A93BA896}" type="presOf" srcId="{1DC8AC41-6B7A-49E5-8776-AA79BE3DB292}" destId="{7FF8901F-9125-4EA5-BF3A-2405725B9E30}" srcOrd="0" destOrd="0" presId="urn:microsoft.com/office/officeart/2005/8/layout/hProcess9"/>
    <dgm:cxn modelId="{9A4DBC1E-E13B-46C1-9749-8E90F682D870}" srcId="{1DC8AC41-6B7A-49E5-8776-AA79BE3DB292}" destId="{0D2CBB5C-E5C7-426E-9DD2-02BEBED84424}" srcOrd="0" destOrd="0" parTransId="{846D0E17-53ED-4F9F-8B03-720B37F58D66}" sibTransId="{E09A01F8-797F-40A8-99BA-6B25E70062CC}"/>
    <dgm:cxn modelId="{48C5AD28-1FE3-492C-AFBF-62E427296270}" srcId="{1DC8AC41-6B7A-49E5-8776-AA79BE3DB292}" destId="{E48107DC-D27D-4754-A325-4EB1B130FA74}" srcOrd="2" destOrd="0" parTransId="{3D949EC4-D69E-429D-B4A3-71A0B4E04A78}" sibTransId="{23621B39-3789-49AA-B9DF-EAA056AE519F}"/>
    <dgm:cxn modelId="{AF84B26D-090E-40EF-9064-CCF0E0A78175}" type="presOf" srcId="{E48107DC-D27D-4754-A325-4EB1B130FA74}" destId="{55459E43-724D-4672-AE22-5B84A104843B}" srcOrd="0" destOrd="0" presId="urn:microsoft.com/office/officeart/2005/8/layout/hProcess9"/>
    <dgm:cxn modelId="{D340368A-F635-47D1-BCCD-C33D063F5148}" srcId="{1DC8AC41-6B7A-49E5-8776-AA79BE3DB292}" destId="{2DE7A85A-6D2E-4F76-B008-526E778FE1A3}" srcOrd="1" destOrd="0" parTransId="{98648EF2-D280-4054-9080-C25863230F9D}" sibTransId="{784FC052-49FC-4C86-ADCA-676A021BD046}"/>
    <dgm:cxn modelId="{E95E8FF1-298D-4182-A5DC-0F9D4F3620B6}" type="presOf" srcId="{0D2CBB5C-E5C7-426E-9DD2-02BEBED84424}" destId="{ADE526A5-FEC6-4AF8-AFE8-7ACDD27D2BAD}" srcOrd="0" destOrd="0" presId="urn:microsoft.com/office/officeart/2005/8/layout/hProcess9"/>
    <dgm:cxn modelId="{89DE98F5-0E9B-4943-B0F2-DC53E809B88C}" type="presOf" srcId="{2DE7A85A-6D2E-4F76-B008-526E778FE1A3}" destId="{552AEB2B-A014-45E1-95D2-C7EF91F56303}" srcOrd="0" destOrd="0" presId="urn:microsoft.com/office/officeart/2005/8/layout/hProcess9"/>
    <dgm:cxn modelId="{E4C6BF91-89F9-44BC-A592-0EE457E40337}" type="presParOf" srcId="{7FF8901F-9125-4EA5-BF3A-2405725B9E30}" destId="{652F2158-809E-4508-9458-19CE5D7C67A5}" srcOrd="0" destOrd="0" presId="urn:microsoft.com/office/officeart/2005/8/layout/hProcess9"/>
    <dgm:cxn modelId="{0E2612AD-0EA2-42FA-8880-CF082650B52A}" type="presParOf" srcId="{7FF8901F-9125-4EA5-BF3A-2405725B9E30}" destId="{027EC0C5-14F5-4BBC-A455-319A7458135E}" srcOrd="1" destOrd="0" presId="urn:microsoft.com/office/officeart/2005/8/layout/hProcess9"/>
    <dgm:cxn modelId="{AC6DFFF8-22E7-42A1-ABBA-56E71CC771D3}" type="presParOf" srcId="{027EC0C5-14F5-4BBC-A455-319A7458135E}" destId="{ADE526A5-FEC6-4AF8-AFE8-7ACDD27D2BAD}" srcOrd="0" destOrd="0" presId="urn:microsoft.com/office/officeart/2005/8/layout/hProcess9"/>
    <dgm:cxn modelId="{727423E4-1DD0-4746-942D-1F5978B14210}" type="presParOf" srcId="{027EC0C5-14F5-4BBC-A455-319A7458135E}" destId="{AE7843E2-6E3A-4EC5-9017-749CC83D36BB}" srcOrd="1" destOrd="0" presId="urn:microsoft.com/office/officeart/2005/8/layout/hProcess9"/>
    <dgm:cxn modelId="{6C1A21F6-CFCB-407A-AA9B-00C927A488B3}" type="presParOf" srcId="{027EC0C5-14F5-4BBC-A455-319A7458135E}" destId="{552AEB2B-A014-45E1-95D2-C7EF91F56303}" srcOrd="2" destOrd="0" presId="urn:microsoft.com/office/officeart/2005/8/layout/hProcess9"/>
    <dgm:cxn modelId="{74FBB8A9-2D49-46CF-B489-4F0E62E903B7}" type="presParOf" srcId="{027EC0C5-14F5-4BBC-A455-319A7458135E}" destId="{EAA00156-CA9F-4DFF-BD16-D7D03F6C2D3A}" srcOrd="3" destOrd="0" presId="urn:microsoft.com/office/officeart/2005/8/layout/hProcess9"/>
    <dgm:cxn modelId="{EE132B60-E453-4D78-AE6E-1679C312B9AC}" type="presParOf" srcId="{027EC0C5-14F5-4BBC-A455-319A7458135E}" destId="{55459E43-724D-4672-AE22-5B84A10484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03169-71EB-4E51-8FE4-6A42685F3909}">
      <dsp:nvSpPr>
        <dsp:cNvPr id="0" name=""/>
        <dsp:cNvSpPr/>
      </dsp:nvSpPr>
      <dsp:spPr>
        <a:xfrm rot="10800000">
          <a:off x="475608" y="307287"/>
          <a:ext cx="1258823" cy="634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4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Kunta</a:t>
          </a:r>
        </a:p>
      </dsp:txBody>
      <dsp:txXfrm rot="10800000">
        <a:off x="634144" y="307287"/>
        <a:ext cx="1100287" cy="634144"/>
      </dsp:txXfrm>
    </dsp:sp>
    <dsp:sp modelId="{F2B36691-2679-44B4-8BD1-7A94665BD4D1}">
      <dsp:nvSpPr>
        <dsp:cNvPr id="0" name=""/>
        <dsp:cNvSpPr/>
      </dsp:nvSpPr>
      <dsp:spPr>
        <a:xfrm>
          <a:off x="158536" y="307287"/>
          <a:ext cx="634144" cy="634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440B0-0A59-47EE-8160-D84CFD9ACAA6}">
      <dsp:nvSpPr>
        <dsp:cNvPr id="0" name=""/>
        <dsp:cNvSpPr/>
      </dsp:nvSpPr>
      <dsp:spPr>
        <a:xfrm rot="10800000">
          <a:off x="475608" y="1130728"/>
          <a:ext cx="1258823" cy="634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4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TE-toimisto</a:t>
          </a:r>
        </a:p>
      </dsp:txBody>
      <dsp:txXfrm rot="10800000">
        <a:off x="634144" y="1130728"/>
        <a:ext cx="1100287" cy="634144"/>
      </dsp:txXfrm>
    </dsp:sp>
    <dsp:sp modelId="{09FCB40E-2E61-4E58-BB83-0E9BA779659F}">
      <dsp:nvSpPr>
        <dsp:cNvPr id="0" name=""/>
        <dsp:cNvSpPr/>
      </dsp:nvSpPr>
      <dsp:spPr>
        <a:xfrm>
          <a:off x="158536" y="1130728"/>
          <a:ext cx="634144" cy="634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2FFFD-8EA0-40CC-853F-FE21A4D065F4}">
      <dsp:nvSpPr>
        <dsp:cNvPr id="0" name=""/>
        <dsp:cNvSpPr/>
      </dsp:nvSpPr>
      <dsp:spPr>
        <a:xfrm rot="10800000">
          <a:off x="475608" y="1954169"/>
          <a:ext cx="1258823" cy="634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4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Kela</a:t>
          </a:r>
        </a:p>
      </dsp:txBody>
      <dsp:txXfrm rot="10800000">
        <a:off x="634144" y="1954169"/>
        <a:ext cx="1100287" cy="634144"/>
      </dsp:txXfrm>
    </dsp:sp>
    <dsp:sp modelId="{8F4D26A5-B9A9-4145-9B7E-411085BF1164}">
      <dsp:nvSpPr>
        <dsp:cNvPr id="0" name=""/>
        <dsp:cNvSpPr/>
      </dsp:nvSpPr>
      <dsp:spPr>
        <a:xfrm>
          <a:off x="158536" y="1954169"/>
          <a:ext cx="634144" cy="634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ABEA5-770C-4E55-8254-44F1E564446B}">
      <dsp:nvSpPr>
        <dsp:cNvPr id="0" name=""/>
        <dsp:cNvSpPr/>
      </dsp:nvSpPr>
      <dsp:spPr>
        <a:xfrm>
          <a:off x="733110" y="139"/>
          <a:ext cx="963825" cy="5422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/>
        </a:p>
      </dsp:txBody>
      <dsp:txXfrm>
        <a:off x="733110" y="67920"/>
        <a:ext cx="760484" cy="406683"/>
      </dsp:txXfrm>
    </dsp:sp>
    <dsp:sp modelId="{01FE30EE-51F3-419A-90DB-2F368A313053}">
      <dsp:nvSpPr>
        <dsp:cNvPr id="0" name=""/>
        <dsp:cNvSpPr/>
      </dsp:nvSpPr>
      <dsp:spPr>
        <a:xfrm>
          <a:off x="852" y="139"/>
          <a:ext cx="732257" cy="542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 err="1"/>
            <a:t>Sosiaali</a:t>
          </a:r>
          <a:r>
            <a:rPr lang="fi-FI" sz="1000" kern="1200" dirty="0"/>
            <a:t>- ja terveys-palvelut</a:t>
          </a:r>
        </a:p>
      </dsp:txBody>
      <dsp:txXfrm>
        <a:off x="27322" y="26609"/>
        <a:ext cx="679317" cy="489304"/>
      </dsp:txXfrm>
    </dsp:sp>
    <dsp:sp modelId="{EA82C64C-1866-452C-8ACC-7B0B697F8213}">
      <dsp:nvSpPr>
        <dsp:cNvPr id="0" name=""/>
        <dsp:cNvSpPr/>
      </dsp:nvSpPr>
      <dsp:spPr>
        <a:xfrm>
          <a:off x="734118" y="596607"/>
          <a:ext cx="962964" cy="5422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/>
        </a:p>
      </dsp:txBody>
      <dsp:txXfrm>
        <a:off x="734118" y="664388"/>
        <a:ext cx="759623" cy="406683"/>
      </dsp:txXfrm>
    </dsp:sp>
    <dsp:sp modelId="{8D1F294E-B90A-4D99-9F72-B53723679A5D}">
      <dsp:nvSpPr>
        <dsp:cNvPr id="0" name=""/>
        <dsp:cNvSpPr/>
      </dsp:nvSpPr>
      <dsp:spPr>
        <a:xfrm>
          <a:off x="705" y="596607"/>
          <a:ext cx="733412" cy="542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Kelan kuntoutus-palvelut</a:t>
          </a:r>
        </a:p>
      </dsp:txBody>
      <dsp:txXfrm>
        <a:off x="27175" y="623077"/>
        <a:ext cx="680472" cy="489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ABEA5-770C-4E55-8254-44F1E564446B}">
      <dsp:nvSpPr>
        <dsp:cNvPr id="0" name=""/>
        <dsp:cNvSpPr/>
      </dsp:nvSpPr>
      <dsp:spPr>
        <a:xfrm>
          <a:off x="775610" y="0"/>
          <a:ext cx="922177" cy="5422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E30EE-51F3-419A-90DB-2F368A313053}">
      <dsp:nvSpPr>
        <dsp:cNvPr id="0" name=""/>
        <dsp:cNvSpPr/>
      </dsp:nvSpPr>
      <dsp:spPr>
        <a:xfrm>
          <a:off x="324" y="139"/>
          <a:ext cx="774961" cy="542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Työ</a:t>
          </a:r>
        </a:p>
      </dsp:txBody>
      <dsp:txXfrm>
        <a:off x="26794" y="26609"/>
        <a:ext cx="722021" cy="489304"/>
      </dsp:txXfrm>
    </dsp:sp>
    <dsp:sp modelId="{5D64836D-8FA7-4CE3-A4CD-30E93ADF328C}">
      <dsp:nvSpPr>
        <dsp:cNvPr id="0" name=""/>
        <dsp:cNvSpPr/>
      </dsp:nvSpPr>
      <dsp:spPr>
        <a:xfrm>
          <a:off x="751034" y="596607"/>
          <a:ext cx="946052" cy="5422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CEFAD-6676-49A8-A552-9DD6D8DB4004}">
      <dsp:nvSpPr>
        <dsp:cNvPr id="0" name=""/>
        <dsp:cNvSpPr/>
      </dsp:nvSpPr>
      <dsp:spPr>
        <a:xfrm>
          <a:off x="701" y="596607"/>
          <a:ext cx="750333" cy="542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Koulutus</a:t>
          </a:r>
        </a:p>
      </dsp:txBody>
      <dsp:txXfrm>
        <a:off x="27171" y="623077"/>
        <a:ext cx="697393" cy="489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ABEA5-770C-4E55-8254-44F1E564446B}">
      <dsp:nvSpPr>
        <dsp:cNvPr id="0" name=""/>
        <dsp:cNvSpPr/>
      </dsp:nvSpPr>
      <dsp:spPr>
        <a:xfrm>
          <a:off x="750939" y="381011"/>
          <a:ext cx="946052" cy="466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/>
        </a:p>
      </dsp:txBody>
      <dsp:txXfrm>
        <a:off x="750939" y="439293"/>
        <a:ext cx="771208" cy="349689"/>
      </dsp:txXfrm>
    </dsp:sp>
    <dsp:sp modelId="{01FE30EE-51F3-419A-90DB-2F368A313053}">
      <dsp:nvSpPr>
        <dsp:cNvPr id="0" name=""/>
        <dsp:cNvSpPr/>
      </dsp:nvSpPr>
      <dsp:spPr>
        <a:xfrm>
          <a:off x="795" y="983"/>
          <a:ext cx="750144" cy="1226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Työhön-valmennus  (</a:t>
          </a:r>
          <a:r>
            <a:rPr lang="fi-FI" sz="800" kern="1200" dirty="0"/>
            <a:t>hanke tai </a:t>
          </a:r>
          <a:r>
            <a:rPr lang="fi-FI" sz="800" kern="1200" dirty="0" err="1"/>
            <a:t>työllisyyys-yksikkö</a:t>
          </a:r>
          <a:r>
            <a:rPr lang="fi-FI" sz="800" kern="1200" dirty="0"/>
            <a:t>)</a:t>
          </a:r>
        </a:p>
      </dsp:txBody>
      <dsp:txXfrm>
        <a:off x="37414" y="37602"/>
        <a:ext cx="676906" cy="1153070"/>
      </dsp:txXfrm>
    </dsp:sp>
    <dsp:sp modelId="{EA82C64C-1866-452C-8ACC-7B0B697F8213}">
      <dsp:nvSpPr>
        <dsp:cNvPr id="0" name=""/>
        <dsp:cNvSpPr/>
      </dsp:nvSpPr>
      <dsp:spPr>
        <a:xfrm>
          <a:off x="767249" y="1410213"/>
          <a:ext cx="930135" cy="4238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000" kern="1200" dirty="0"/>
        </a:p>
      </dsp:txBody>
      <dsp:txXfrm>
        <a:off x="767249" y="1463196"/>
        <a:ext cx="771185" cy="317900"/>
      </dsp:txXfrm>
    </dsp:sp>
    <dsp:sp modelId="{8D1F294E-B90A-4D99-9F72-B53723679A5D}">
      <dsp:nvSpPr>
        <dsp:cNvPr id="0" name=""/>
        <dsp:cNvSpPr/>
      </dsp:nvSpPr>
      <dsp:spPr>
        <a:xfrm>
          <a:off x="402" y="1269678"/>
          <a:ext cx="766847" cy="704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Työ-voiman </a:t>
          </a:r>
          <a:r>
            <a:rPr lang="fi-FI" sz="1000" kern="1200" dirty="0" err="1"/>
            <a:t>ulkopuo-lella</a:t>
          </a:r>
          <a:endParaRPr lang="fi-FI" sz="1000" kern="1200" dirty="0"/>
        </a:p>
      </dsp:txBody>
      <dsp:txXfrm>
        <a:off x="34814" y="1304090"/>
        <a:ext cx="698023" cy="636112"/>
      </dsp:txXfrm>
    </dsp:sp>
    <dsp:sp modelId="{CEFFACE1-88CB-41DD-995A-A7B9A21D815D}">
      <dsp:nvSpPr>
        <dsp:cNvPr id="0" name=""/>
        <dsp:cNvSpPr/>
      </dsp:nvSpPr>
      <dsp:spPr>
        <a:xfrm>
          <a:off x="742589" y="2017001"/>
          <a:ext cx="955005" cy="4238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FCF70-A8F9-440F-AA3E-C93FC38684FE}">
      <dsp:nvSpPr>
        <dsp:cNvPr id="0" name=""/>
        <dsp:cNvSpPr/>
      </dsp:nvSpPr>
      <dsp:spPr>
        <a:xfrm>
          <a:off x="193" y="2017001"/>
          <a:ext cx="742396" cy="42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Muutto paikka-kunnalta</a:t>
          </a:r>
        </a:p>
      </dsp:txBody>
      <dsp:txXfrm>
        <a:off x="20884" y="2037692"/>
        <a:ext cx="701014" cy="382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69DC6-8BE3-4680-B557-9185DE7DC124}">
      <dsp:nvSpPr>
        <dsp:cNvPr id="0" name=""/>
        <dsp:cNvSpPr/>
      </dsp:nvSpPr>
      <dsp:spPr>
        <a:xfrm>
          <a:off x="0" y="0"/>
          <a:ext cx="3191171" cy="29782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87F91-319E-4185-A839-FEE35B83FC5E}">
      <dsp:nvSpPr>
        <dsp:cNvPr id="0" name=""/>
        <dsp:cNvSpPr/>
      </dsp:nvSpPr>
      <dsp:spPr>
        <a:xfrm>
          <a:off x="1776543" y="996968"/>
          <a:ext cx="840214" cy="1074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Mahdollinen työhön-valmennus ennen </a:t>
          </a:r>
          <a:r>
            <a:rPr lang="fi-FI" sz="1000" kern="1200" dirty="0" err="1">
              <a:solidFill>
                <a:schemeClr val="bg1"/>
              </a:solidFill>
            </a:rPr>
            <a:t>asiakkuuden</a:t>
          </a:r>
          <a:r>
            <a:rPr lang="fi-FI" sz="1000" kern="1200" dirty="0">
              <a:solidFill>
                <a:schemeClr val="bg1"/>
              </a:solidFill>
            </a:rPr>
            <a:t> päättymistä= saattaen vaihto</a:t>
          </a:r>
        </a:p>
      </dsp:txBody>
      <dsp:txXfrm>
        <a:off x="1776543" y="996968"/>
        <a:ext cx="840214" cy="1074826"/>
      </dsp:txXfrm>
    </dsp:sp>
    <dsp:sp modelId="{C4897CC4-16E9-4D18-92F6-68E943676DB9}">
      <dsp:nvSpPr>
        <dsp:cNvPr id="0" name=""/>
        <dsp:cNvSpPr/>
      </dsp:nvSpPr>
      <dsp:spPr>
        <a:xfrm>
          <a:off x="981396" y="1016178"/>
          <a:ext cx="74013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Sovitaan kuka vastaa asiakkaan prosessista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TE-asiantuntija, sosiaalityöntekijä</a:t>
          </a:r>
        </a:p>
      </dsp:txBody>
      <dsp:txXfrm>
        <a:off x="981396" y="1016178"/>
        <a:ext cx="740139" cy="828000"/>
      </dsp:txXfrm>
    </dsp:sp>
    <dsp:sp modelId="{D1213F14-7747-4429-88F1-F3B1B1F0C949}">
      <dsp:nvSpPr>
        <dsp:cNvPr id="0" name=""/>
        <dsp:cNvSpPr/>
      </dsp:nvSpPr>
      <dsp:spPr>
        <a:xfrm>
          <a:off x="85657" y="938461"/>
          <a:ext cx="74013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TYP-</a:t>
          </a:r>
          <a:r>
            <a:rPr lang="fi-FI" sz="1000" kern="1200" dirty="0" err="1">
              <a:solidFill>
                <a:schemeClr val="bg1"/>
              </a:solidFill>
            </a:rPr>
            <a:t>asiakkuus</a:t>
          </a:r>
          <a:r>
            <a:rPr lang="fi-FI" sz="1000" kern="1200" dirty="0">
              <a:solidFill>
                <a:schemeClr val="bg1"/>
              </a:solidFill>
            </a:rPr>
            <a:t>, </a:t>
          </a:r>
          <a:r>
            <a:rPr lang="fi-FI" sz="1000" kern="1200" dirty="0" err="1">
              <a:solidFill>
                <a:schemeClr val="bg1"/>
              </a:solidFill>
            </a:rPr>
            <a:t>pitkäkestoi-nen</a:t>
          </a:r>
          <a:r>
            <a:rPr lang="fi-FI" sz="1000" kern="1200" dirty="0">
              <a:solidFill>
                <a:schemeClr val="bg1"/>
              </a:solidFill>
            </a:rPr>
            <a:t> yksilöllinen kuntoutuminen</a:t>
          </a:r>
        </a:p>
      </dsp:txBody>
      <dsp:txXfrm>
        <a:off x="85657" y="938461"/>
        <a:ext cx="740139" cy="828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F2158-809E-4508-9458-19CE5D7C67A5}">
      <dsp:nvSpPr>
        <dsp:cNvPr id="0" name=""/>
        <dsp:cNvSpPr/>
      </dsp:nvSpPr>
      <dsp:spPr>
        <a:xfrm>
          <a:off x="0" y="0"/>
          <a:ext cx="2719092" cy="20728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526A5-FEC6-4AF8-AFE8-7ACDD27D2BAD}">
      <dsp:nvSpPr>
        <dsp:cNvPr id="0" name=""/>
        <dsp:cNvSpPr/>
      </dsp:nvSpPr>
      <dsp:spPr>
        <a:xfrm>
          <a:off x="108401" y="621865"/>
          <a:ext cx="959679" cy="829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Hakemuksen kirjaaminen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 TYPPI-järjestelmään</a:t>
          </a:r>
        </a:p>
      </dsp:txBody>
      <dsp:txXfrm>
        <a:off x="148877" y="662341"/>
        <a:ext cx="878727" cy="748201"/>
      </dsp:txXfrm>
    </dsp:sp>
    <dsp:sp modelId="{552AEB2B-A014-45E1-95D2-C7EF91F56303}">
      <dsp:nvSpPr>
        <dsp:cNvPr id="0" name=""/>
        <dsp:cNvSpPr/>
      </dsp:nvSpPr>
      <dsp:spPr>
        <a:xfrm>
          <a:off x="1119626" y="621865"/>
          <a:ext cx="959679" cy="829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Työparin nimeäminen,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1. tapaamisen sopiminen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(</a:t>
          </a:r>
          <a:r>
            <a:rPr lang="fi-FI" sz="600" kern="1200"/>
            <a:t>tarvittaessa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/>
            <a:t>verkoston </a:t>
          </a:r>
          <a:r>
            <a:rPr lang="fi-FI" sz="600" kern="1200" dirty="0"/>
            <a:t>edustaja)</a:t>
          </a:r>
        </a:p>
      </dsp:txBody>
      <dsp:txXfrm>
        <a:off x="1160102" y="662341"/>
        <a:ext cx="878727" cy="748201"/>
      </dsp:txXfrm>
    </dsp:sp>
    <dsp:sp modelId="{55459E43-724D-4672-AE22-5B84A104843B}">
      <dsp:nvSpPr>
        <dsp:cNvPr id="0" name=""/>
        <dsp:cNvSpPr/>
      </dsp:nvSpPr>
      <dsp:spPr>
        <a:xfrm>
          <a:off x="2130851" y="621865"/>
          <a:ext cx="959679" cy="829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Ensimmäinen tapaaminen (asiakas, sosiaalityöntekijä,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 TE-asiantuntija + tarvittaessa verkoston edustaja</a:t>
          </a:r>
        </a:p>
      </dsp:txBody>
      <dsp:txXfrm>
        <a:off x="2171327" y="662341"/>
        <a:ext cx="878727" cy="74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CFD603A-1CE2-4E4B-95EA-84E7B53A3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967AE9-1AE3-EA4B-97CF-6D810B927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8A588-155F-054D-BE7A-22A8F1C40249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4C19EA-D9E6-6643-BE4D-7C2E1A943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46E5E0-491E-8A44-A94B-0E8C0098AD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40FCD-38E9-F64D-9596-E8AAB1B124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35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33EC-E102-4348-99A7-01DE76863E48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E7B8-C3D8-4759-AA56-EF8433A2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89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8CCEA-99D7-4524-9CF0-95AD92BC7A6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9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8CCEA-99D7-4524-9CF0-95AD92BC7A6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6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3" y="2086708"/>
            <a:ext cx="11426846" cy="2253572"/>
          </a:xfrm>
        </p:spPr>
        <p:txBody>
          <a:bodyPr anchor="b" anchorCtr="0">
            <a:normAutofit/>
          </a:bodyPr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81BC2E-DE7F-B846-A696-3D150CF2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4" y="4559465"/>
            <a:ext cx="11426846" cy="926935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5785AF47-6D13-4E30-B849-AAD3F35C6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7634" y="6232179"/>
            <a:ext cx="2647345" cy="3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0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7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4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9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6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5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09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11290737" cy="362924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8CBD9E7-2133-418E-B16C-F88AED557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189" y="6275945"/>
            <a:ext cx="2647354" cy="3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31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775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87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0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5F7D0-83EF-4020-A399-7BE2D65E4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0583CB-DD3B-44CF-B767-DCAD14F8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8B8A81-5FE2-4F60-B2BF-45308E8E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66899A-8732-455F-B886-AD3D8E2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22FBA1-2949-490C-96D4-221F0E1E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190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070DD0-A030-431B-B4A4-E948425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9B7458-D521-43F4-ABE2-2979A34E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D0A2D-59D7-43B8-8438-7019F681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BE8F65-7B4D-4B9D-AC47-5E177423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B526ED-4939-4354-8D47-3F57FF94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11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CF525-37DF-41A3-937E-B060EBD3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65191D-EB02-443F-8CBF-3673C275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F8C69D-6D86-4B81-8710-B42B79A4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08142C-9556-4782-A32B-77C13637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06E887-0402-41CA-A0D0-31DE96A7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628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7EC1D7-B3E3-452B-9411-3EECACC8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A547D0-45A5-4DC1-AD32-D09454EDB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525472-3138-49B3-9519-4C55CB5F6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7EF38B-2149-42A8-AF60-5B74B259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DBD1DDA-F649-4A4B-8C0B-CC216E19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CA106C-F191-4535-85F7-24DA719E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2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2319611"/>
            <a:ext cx="5362904" cy="362924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1E9DB1-CF75-1D41-B1A3-FAA34853B8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38838" y="2309595"/>
            <a:ext cx="5811837" cy="3629243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napauttamalla kuva, </a:t>
            </a:r>
            <a:r>
              <a:rPr lang="fi-FI" err="1"/>
              <a:t>graafi</a:t>
            </a:r>
            <a:r>
              <a:rPr lang="fi-FI"/>
              <a:t>, taulukko…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211C39-E1FA-4FA8-8D8A-D7D0D36EF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EC7F0BD-F9F0-4702-8964-98C6548C68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a05d239-e940-4301-928f-82078c2959bf (1181×836)">
            <a:extLst>
              <a:ext uri="{FF2B5EF4-FFF2-40B4-BE49-F238E27FC236}">
                <a16:creationId xmlns:a16="http://schemas.microsoft.com/office/drawing/2014/main" id="{615ED8BB-5B00-46FD-8966-E56E4B45B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FC69947-8748-45E4-B14E-10F369DFC8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508CADBA-4C12-4BD4-902B-EE1386FBD4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C0A243-1C89-4854-BA54-684C8C6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F5E410-E2A5-4742-98C8-02AA40ED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42A5C5-C12B-4786-B816-C5B8195D2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1599D3-F7DD-4085-9DCE-57A971340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976E9D5-1C48-4F29-9800-038259545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0F67C11-8730-49BF-90F1-5934B423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BB1572-78D1-4D58-96A0-3D96290B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B0AA8A-2CC6-42D9-BB15-BF8C7587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26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338AC-BBF6-4DA6-BD37-845DC9EE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29710D9-C624-4A29-A4EF-01A4D5A7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B2C7AA-6DA8-45F1-8013-1D0E5753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B39F1B-95C0-4024-8719-3A61784A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38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CACB274-26FE-4E48-B7CB-A2F1BBDA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DE7328E-3F87-455E-9068-A031BA8E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FEFD8C-FD66-4BE2-9A36-272874E7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785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DCEE97-5D1E-407E-B8B9-3EAAC4D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219E60-2C4A-49B5-9393-19DB120D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78737C-CE0D-44BD-BA10-E0B32256D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323693-8CB9-4F9E-9B86-9A587EC6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25C8EF-319B-4ACC-A114-36311731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B9B48D-9D29-4469-9457-A30893D0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481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627460-4113-4A4C-A079-0B5B743F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8E15649-95BE-43EE-8C7D-474B8A916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16B734-89E1-430E-90FE-D15B68D18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29DE7E-E23C-4F39-BD3D-ED59067F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62F7E4-B132-4EAB-8687-FC2230C4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1A9F72-53D5-40FD-AD13-20D4470A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138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981211-03A6-4904-A77C-F43EA73B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D2B9655-ED7B-4548-BA71-0585F8002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06D2EB-5B66-437E-8B10-B8128236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24547-53A8-43D4-B168-538BFA17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F2D7A-F8DD-486D-844D-D18A81EA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911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8E9FD6E-4469-4677-8565-B991146BE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277D919-5868-4C16-B863-7A627EF00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9925F2-1491-42AA-8ECA-DE5DC5F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9FEB14-C929-49EF-A919-B642BE12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168BDA-2252-46D1-9B60-A1E49248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058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57599" y="1122363"/>
            <a:ext cx="79152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57598" y="3602038"/>
            <a:ext cx="79152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347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999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1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3321269"/>
            <a:ext cx="5541579" cy="269064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191ED7B-12CD-0248-B0F2-41AA8ED14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2291252"/>
            <a:ext cx="5542881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4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93F298E-7F23-F84B-A837-3E235BA6B5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9270" y="3321269"/>
            <a:ext cx="5391808" cy="269064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D78106C-160F-F349-8FB1-9532A5EE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494" y="2291252"/>
            <a:ext cx="5393075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4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9269F02-7A97-463F-ACDF-3F9AD3FE6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5AE7012-DB2F-49FD-9605-38BDEA05F3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a05d239-e940-4301-928f-82078c2959bf (1181×836)">
            <a:extLst>
              <a:ext uri="{FF2B5EF4-FFF2-40B4-BE49-F238E27FC236}">
                <a16:creationId xmlns:a16="http://schemas.microsoft.com/office/drawing/2014/main" id="{F85FEF4F-2C8B-4FF9-B2FB-747BFCBB89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Kuva 1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ECB356B-3A04-4B7E-8E41-6E770AD723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D52B1E69-1F06-41B2-B1A6-210F1317DF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956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529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214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292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429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604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00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1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807" y="2049517"/>
            <a:ext cx="11290738" cy="3836276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napsauttamalla graafi tai taulukko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FFCACD-61AC-4188-B44E-4FC251C59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1A47C6E-ECA4-4E98-B50B-EECDF125E2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a05d239-e940-4301-928f-82078c2959bf (1181×836)">
            <a:extLst>
              <a:ext uri="{FF2B5EF4-FFF2-40B4-BE49-F238E27FC236}">
                <a16:creationId xmlns:a16="http://schemas.microsoft.com/office/drawing/2014/main" id="{D8249A93-C775-47D4-AE28-B4742A6E7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8A09C13-E754-4E48-82EE-36F3EB825A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F3D78292-A092-43E7-9DA4-97A058CAC5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E6F77-D74C-5F48-AC15-677DEACA8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303" y="926757"/>
            <a:ext cx="7418262" cy="4905632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Lisää väliotsikko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5F4DDC50-0B47-49EF-83EC-160BF537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299" y="6085467"/>
            <a:ext cx="3940785" cy="655339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9D239C1-6571-467A-9769-F1849A4D01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1690" y="6232184"/>
            <a:ext cx="2647345" cy="33693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00351560-E30B-4EBF-8A24-6A90C86616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8014" y="6080493"/>
            <a:ext cx="689647" cy="640966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72A85F5-671C-47A5-BB1C-BF9B28B638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133" y="6080244"/>
            <a:ext cx="898243" cy="59751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7C023DA-A480-4D33-A253-9022FABA303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1958" y="6093385"/>
            <a:ext cx="1929172" cy="4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CCB60-EB77-BE46-9E4D-20F33E15C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fi-FI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59932-BF9C-DB40-8E3E-9700861A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9" y="2005012"/>
            <a:ext cx="3079531" cy="388078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813435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D531285-7920-4323-AA3D-3CE4509BF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538BEAC-DB5D-4C06-BF27-98621C9CB4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2a05d239-e940-4301-928f-82078c2959bf (1181×836)">
            <a:extLst>
              <a:ext uri="{FF2B5EF4-FFF2-40B4-BE49-F238E27FC236}">
                <a16:creationId xmlns:a16="http://schemas.microsoft.com/office/drawing/2014/main" id="{373E2CD8-46E9-49D3-A5DB-E91967028B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uva 1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4205134-3182-43A0-B460-E73996D50D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EF903984-2257-477C-A21A-9D810F6E28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1338" y="0"/>
            <a:ext cx="3720662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E5F794D-EA00-A441-AAAC-B3AF871D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5AD9CD-8721-CA4C-B591-CEE5B418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7443953" cy="362924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95B18FE-87A7-4534-A77F-2B169314F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323" y="6230117"/>
            <a:ext cx="2647354" cy="33693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32C0665-8239-4A24-A376-521C496C2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6" y="6084745"/>
            <a:ext cx="67907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a05d239-e940-4301-928f-82078c2959bf (1181×836)">
            <a:extLst>
              <a:ext uri="{FF2B5EF4-FFF2-40B4-BE49-F238E27FC236}">
                <a16:creationId xmlns:a16="http://schemas.microsoft.com/office/drawing/2014/main" id="{8E474B05-7214-47E8-B834-7907EFD888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0" y="6016570"/>
            <a:ext cx="999595" cy="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9238036-E5A7-4CE6-AE89-4BEE52AFC1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2005" y="6013898"/>
            <a:ext cx="2017859" cy="70756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DEC5264-F6AD-4E93-90ED-76D814B9B9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6" y="6092761"/>
            <a:ext cx="3813975" cy="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(esityksen tärkein asia toiston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4" y="2445487"/>
            <a:ext cx="11351172" cy="3220085"/>
          </a:xfrm>
        </p:spPr>
        <p:txBody>
          <a:bodyPr anchor="ctr" anchorCtr="0">
            <a:normAutofit/>
          </a:bodyPr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Tärkein asia toistona loppuun.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1FD21F58-18A9-4FEB-95C4-C96B5FA36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299" y="6085467"/>
            <a:ext cx="3940785" cy="655339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ADA2C173-23CF-49BD-881C-4534638453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1690" y="6232184"/>
            <a:ext cx="2647345" cy="336935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5E3C0FC6-E14B-49D6-8E59-3C716C94CC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8014" y="6080493"/>
            <a:ext cx="689647" cy="64096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DDBEF69D-293D-4764-8814-9D946CF1B4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133" y="6080244"/>
            <a:ext cx="898243" cy="59751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3925A1D-FF61-4789-BEDA-FA2D7637E97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1958" y="6093385"/>
            <a:ext cx="1929172" cy="4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1501F4-5B0F-3C45-8D71-A1B996B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26063-CB82-C449-9913-6C3919DA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6E907-091A-7E46-9677-615E02B6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FD6F288-543D-8046-B152-A39881BFA30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05764-FAB2-394D-840D-1FBF3400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8A9FD-698F-F944-A83E-CC13623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4421E255-E1A8-CF43-B58E-1C31FEDCB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06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74" r:id="rId4"/>
    <p:sldLayoutId id="2147483675" r:id="rId5"/>
    <p:sldLayoutId id="2147483680" r:id="rId6"/>
    <p:sldLayoutId id="2147483664" r:id="rId7"/>
    <p:sldLayoutId id="2147483683" r:id="rId8"/>
    <p:sldLayoutId id="214748368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accent3"/>
          </a:solidFill>
          <a:latin typeface="Sporting Grotesqu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3/17/2021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EF32AC5-51E8-4C9F-8B4D-54FD0C6E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AEDC7D-13DA-4B0D-89FD-CF4C9C30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A5E95A-6F97-40C7-965A-927D44B75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E34C-F463-41B6-A1B5-FF33082A703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13D657-D252-4E88-B9C6-DBFCE27C1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4EFF93-EBC9-47BB-B813-BDE08554A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F7C8-5AD4-414C-8351-42A4DA9B0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3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038600" y="320675"/>
            <a:ext cx="7610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038600" y="1812925"/>
            <a:ext cx="76104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5404-B299-475B-BF64-A47E8942E073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25C2-0EAE-461C-86EC-1A0F7B45E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7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tu-sisko.eloranta@joensuu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em.fi/documents/1410877/2934378/Ohjaamotoiminnan+perusteet" TargetMode="Externa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ohtaamo.info/onni" TargetMode="External"/><Relationship Id="rId2" Type="http://schemas.openxmlformats.org/officeDocument/2006/relationships/hyperlink" Target="https://luotsijoensuu.fi/en/" TargetMode="Externa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www.joensuu.fi/etsiva-nuorisoty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ntaliitto.fi/elinvoima-ja-tyollisyys/tyollisyys/tyollisyyden-ratkaisumall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E78979-C0CE-4BE8-A63D-4478B80F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033" y="2075438"/>
            <a:ext cx="10602479" cy="1772516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Sporting Grotesque"/>
              </a:rPr>
              <a:t>Työllisyyskatsaus</a:t>
            </a:r>
            <a:r>
              <a:rPr lang="en-US" sz="4800" dirty="0">
                <a:latin typeface="Sporting Grotesque"/>
              </a:rPr>
              <a:t> 3-2021</a:t>
            </a:r>
            <a:endParaRPr lang="fi-FI" sz="4800" dirty="0" err="1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864F118F-36EB-4DA1-A86F-1B40378B7424}"/>
              </a:ext>
            </a:extLst>
          </p:cNvPr>
          <p:cNvSpPr txBox="1">
            <a:spLocks/>
          </p:cNvSpPr>
          <p:nvPr/>
        </p:nvSpPr>
        <p:spPr>
          <a:xfrm>
            <a:off x="622033" y="3847954"/>
            <a:ext cx="10602480" cy="5445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00" kern="1200">
                <a:solidFill>
                  <a:schemeClr val="bg1"/>
                </a:solidFill>
                <a:latin typeface="Sporting Grotesque" pitchFamily="2" charset="0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Henkilöstö</a:t>
            </a:r>
            <a:r>
              <a:rPr lang="en-US" sz="1800" dirty="0"/>
              <a:t>- ja </a:t>
            </a:r>
            <a:r>
              <a:rPr lang="en-US" sz="1800" dirty="0" err="1"/>
              <a:t>työllisyysjaosto</a:t>
            </a:r>
            <a:r>
              <a:rPr lang="en-US" sz="1800" dirty="0"/>
              <a:t> 23.3.2021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222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B8AB98A-1142-48EA-9C74-975D0240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0945E3-89F4-4545-AFE1-DBB22C8A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2336719"/>
            <a:ext cx="5372100" cy="21845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6F8D863-67DB-43DF-88B5-45ED439E8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866364"/>
            <a:ext cx="5372099" cy="51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7A5E455C-2F13-4C6F-BA52-C261B4D205A0}"/>
              </a:ext>
            </a:extLst>
          </p:cNvPr>
          <p:cNvGraphicFramePr>
            <a:graphicFrameLocks noGrp="1"/>
          </p:cNvGraphicFramePr>
          <p:nvPr/>
        </p:nvGraphicFramePr>
        <p:xfrm>
          <a:off x="2120202" y="479394"/>
          <a:ext cx="9435401" cy="595948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195804">
                  <a:extLst>
                    <a:ext uri="{9D8B030D-6E8A-4147-A177-3AD203B41FA5}">
                      <a16:colId xmlns:a16="http://schemas.microsoft.com/office/drawing/2014/main" val="2751346402"/>
                    </a:ext>
                  </a:extLst>
                </a:gridCol>
                <a:gridCol w="1775776">
                  <a:extLst>
                    <a:ext uri="{9D8B030D-6E8A-4147-A177-3AD203B41FA5}">
                      <a16:colId xmlns:a16="http://schemas.microsoft.com/office/drawing/2014/main" val="224923849"/>
                    </a:ext>
                  </a:extLst>
                </a:gridCol>
                <a:gridCol w="1795505">
                  <a:extLst>
                    <a:ext uri="{9D8B030D-6E8A-4147-A177-3AD203B41FA5}">
                      <a16:colId xmlns:a16="http://schemas.microsoft.com/office/drawing/2014/main" val="2921596906"/>
                    </a:ext>
                  </a:extLst>
                </a:gridCol>
                <a:gridCol w="2995963">
                  <a:extLst>
                    <a:ext uri="{9D8B030D-6E8A-4147-A177-3AD203B41FA5}">
                      <a16:colId xmlns:a16="http://schemas.microsoft.com/office/drawing/2014/main" val="24982863"/>
                    </a:ext>
                  </a:extLst>
                </a:gridCol>
                <a:gridCol w="1672353">
                  <a:extLst>
                    <a:ext uri="{9D8B030D-6E8A-4147-A177-3AD203B41FA5}">
                      <a16:colId xmlns:a16="http://schemas.microsoft.com/office/drawing/2014/main" val="3776806877"/>
                    </a:ext>
                  </a:extLst>
                </a:gridCol>
              </a:tblGrid>
              <a:tr h="844053">
                <a:tc>
                  <a:txBody>
                    <a:bodyPr/>
                    <a:lstStyle/>
                    <a:p>
                      <a:pPr algn="ctr" fontAlgn="b"/>
                      <a:endParaRPr lang="fi-FI" sz="9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Työttömät</a:t>
                      </a:r>
                    </a:p>
                    <a:p>
                      <a:pPr algn="ctr" fontAlgn="b"/>
                      <a:r>
                        <a:rPr lang="fi-FI" sz="12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31.1.2021</a:t>
                      </a:r>
                    </a:p>
                    <a:p>
                      <a:pPr algn="ctr" fontAlgn="b"/>
                      <a:endParaRPr lang="fi-FI" sz="1200" b="0" u="none" strike="noStrike" cap="all" spc="150" dirty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i-FI" sz="8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Työllisyyskatsaus</a:t>
                      </a:r>
                      <a:endParaRPr lang="fi-FI" sz="8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Passiivisella </a:t>
                      </a:r>
                      <a:r>
                        <a:rPr lang="fi-FI" sz="1200" b="0" u="none" strike="noStrike" cap="all" spc="150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tmt</a:t>
                      </a:r>
                      <a:r>
                        <a:rPr lang="fi-FI" sz="12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-laskulla </a:t>
                      </a:r>
                      <a:r>
                        <a:rPr lang="fi-FI" sz="8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1/2021</a:t>
                      </a:r>
                    </a:p>
                    <a:p>
                      <a:pPr algn="ctr" fontAlgn="b"/>
                      <a:r>
                        <a:rPr lang="fi-FI" sz="8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fi-FI" sz="800" b="0" u="none" strike="noStrike" cap="all" spc="150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Kelasto</a:t>
                      </a:r>
                      <a:endParaRPr lang="fi-FI" sz="8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TYP asiakasmäärä</a:t>
                      </a:r>
                    </a:p>
                    <a:p>
                      <a:pPr algn="ctr" fontAlgn="b"/>
                      <a:r>
                        <a:rPr lang="fi-FI" sz="12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28.2.2021</a:t>
                      </a:r>
                      <a:r>
                        <a:rPr lang="fi-FI" sz="9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fi-FI" sz="9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8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(Sis.</a:t>
                      </a:r>
                      <a:r>
                        <a:rPr lang="fi-FI" sz="800" b="0" u="none" strike="noStrike" cap="all" spc="15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Asiakasehdokkaat ja</a:t>
                      </a:r>
                    </a:p>
                    <a:p>
                      <a:pPr algn="ctr" fontAlgn="b"/>
                      <a:r>
                        <a:rPr lang="fi-FI" sz="800" b="0" u="none" strike="noStrike" cap="all" spc="15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siirtotilassa olevat</a:t>
                      </a:r>
                      <a:r>
                        <a:rPr lang="fi-FI" sz="900" b="0" u="none" strike="noStrike" cap="all" spc="15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i-FI" sz="9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Asiakastavoite </a:t>
                      </a:r>
                      <a:r>
                        <a:rPr lang="fi-FI" sz="900" b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fi-FI" sz="9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47665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Heinävesi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462279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Ilomantsi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11382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Joensuu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2081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82882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Juuka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77640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Kitee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393304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Kontiolahti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70373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Lieksa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51207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Liperi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04446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Nurmes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977452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Outokumpu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80688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Polvijärvi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33168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Rääkkylä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04543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Tohmajärvi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298526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11452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3 615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1343</a:t>
                      </a: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41876"/>
                  </a:ext>
                </a:extLst>
              </a:tr>
              <a:tr h="305916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923" marR="75923" marT="75923" marB="759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84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49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/>
        </p:nvGraphicFramePr>
        <p:xfrm>
          <a:off x="1604701" y="980818"/>
          <a:ext cx="10278740" cy="56404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72412">
                  <a:extLst>
                    <a:ext uri="{9D8B030D-6E8A-4147-A177-3AD203B41FA5}">
                      <a16:colId xmlns:a16="http://schemas.microsoft.com/office/drawing/2014/main" val="2538284124"/>
                    </a:ext>
                  </a:extLst>
                </a:gridCol>
                <a:gridCol w="1854221">
                  <a:extLst>
                    <a:ext uri="{9D8B030D-6E8A-4147-A177-3AD203B41FA5}">
                      <a16:colId xmlns:a16="http://schemas.microsoft.com/office/drawing/2014/main" val="2683231934"/>
                    </a:ext>
                  </a:extLst>
                </a:gridCol>
                <a:gridCol w="1967563">
                  <a:extLst>
                    <a:ext uri="{9D8B030D-6E8A-4147-A177-3AD203B41FA5}">
                      <a16:colId xmlns:a16="http://schemas.microsoft.com/office/drawing/2014/main" val="3169791075"/>
                    </a:ext>
                  </a:extLst>
                </a:gridCol>
                <a:gridCol w="1594528">
                  <a:extLst>
                    <a:ext uri="{9D8B030D-6E8A-4147-A177-3AD203B41FA5}">
                      <a16:colId xmlns:a16="http://schemas.microsoft.com/office/drawing/2014/main" val="3938693357"/>
                    </a:ext>
                  </a:extLst>
                </a:gridCol>
                <a:gridCol w="1488360">
                  <a:extLst>
                    <a:ext uri="{9D8B030D-6E8A-4147-A177-3AD203B41FA5}">
                      <a16:colId xmlns:a16="http://schemas.microsoft.com/office/drawing/2014/main" val="2209893183"/>
                    </a:ext>
                  </a:extLst>
                </a:gridCol>
                <a:gridCol w="1601656">
                  <a:extLst>
                    <a:ext uri="{9D8B030D-6E8A-4147-A177-3AD203B41FA5}">
                      <a16:colId xmlns:a16="http://schemas.microsoft.com/office/drawing/2014/main" val="818032414"/>
                    </a:ext>
                  </a:extLst>
                </a:gridCol>
              </a:tblGrid>
              <a:tr h="535596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u="none" strike="noStrike">
                          <a:effectLst/>
                        </a:rPr>
                        <a:t>KUNTA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u="none" strike="noStrike">
                          <a:effectLst/>
                        </a:rPr>
                        <a:t>ASIAKASTAVOITE </a:t>
                      </a:r>
                    </a:p>
                    <a:p>
                      <a:pPr algn="ctr" rtl="0" fontAlgn="b"/>
                      <a:r>
                        <a:rPr lang="fi-FI" sz="1100" u="none" strike="noStrike">
                          <a:effectLst/>
                        </a:rPr>
                        <a:t>2020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u="none" strike="noStrike">
                          <a:effectLst/>
                        </a:rPr>
                        <a:t>AKTIIVISET ASIAKKAAT 31.12.2020   *)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u="none" strike="noStrike" dirty="0">
                          <a:effectLst/>
                        </a:rPr>
                        <a:t>PÄÄTTYNEET ASIAKKAAT</a:t>
                      </a:r>
                    </a:p>
                    <a:p>
                      <a:pPr algn="ctr" rtl="0" fontAlgn="b"/>
                      <a:r>
                        <a:rPr lang="fi-FI" sz="1100" u="none" strike="noStrike" dirty="0">
                          <a:effectLst/>
                        </a:rPr>
                        <a:t>   1-12/2020 </a:t>
                      </a:r>
                      <a:endParaRPr lang="fi-FI" sz="11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u="none" strike="noStrike">
                          <a:effectLst/>
                        </a:rPr>
                        <a:t>TOTEUMA YHTEENSÄ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Uupuu/ylittää</a:t>
                      </a:r>
                      <a:r>
                        <a:rPr lang="fi-FI" sz="1200" baseline="0"/>
                        <a:t> tavoitteen (-)</a:t>
                      </a:r>
                      <a:endParaRPr lang="fi-FI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7646850"/>
                  </a:ext>
                </a:extLst>
              </a:tr>
              <a:tr h="2049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 sz="18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3141169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ILOMANTSI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1957095021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JOENSUU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509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693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649705134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JUUKA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-6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2563812847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KITEE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-49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74708159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KONTIOLAHTI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99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-44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2622458432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LIEKSA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2266482279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LIPERI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-13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1362604629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NURMES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-16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937304142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OUTOKUMPU 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1559128080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POLVIJÄRVI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205322727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RÄÄKKYLÄ 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1501114859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TOHMAJÄRVI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953462777"/>
                  </a:ext>
                </a:extLst>
              </a:tr>
              <a:tr h="274425">
                <a:tc>
                  <a:txBody>
                    <a:bodyPr/>
                    <a:lstStyle/>
                    <a:p>
                      <a:pPr algn="l" rtl="0" fontAlgn="b"/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4075161482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>
                          <a:effectLst/>
                        </a:rPr>
                        <a:t>Muu kunta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i-FI" sz="13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i-FI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-7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350602428"/>
                  </a:ext>
                </a:extLst>
              </a:tr>
              <a:tr h="247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yhteensä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/>
                        <a:t>1343</a:t>
                      </a:r>
                      <a:endParaRPr lang="fi-FI" sz="13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1041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u="none" strike="noStrike">
                          <a:solidFill>
                            <a:schemeClr val="tx1"/>
                          </a:solidFill>
                          <a:effectLst/>
                        </a:rPr>
                        <a:t>349</a:t>
                      </a:r>
                      <a:endParaRPr lang="fi-FI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33" marR="9933" marT="993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1390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71050285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139514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300" u="none" strike="noStrike">
                          <a:effectLst/>
                        </a:rPr>
                        <a:t>Toteuma 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103,50 %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319793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4604402"/>
                  </a:ext>
                </a:extLst>
              </a:tr>
              <a:tr h="37028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1100" u="none" strike="noStrike">
                          <a:effectLst/>
                        </a:rPr>
                        <a:t>*) sisältää asiakasehdokkaat  ja siirtotilassa olevat asiakkaat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842158"/>
                  </a:ext>
                </a:extLst>
              </a:tr>
            </a:tbl>
          </a:graphicData>
        </a:graphic>
      </p:graphicFrame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41F732C3-5EFA-42C0-A0D1-37874E80893E}"/>
              </a:ext>
            </a:extLst>
          </p:cNvPr>
          <p:cNvSpPr/>
          <p:nvPr/>
        </p:nvSpPr>
        <p:spPr>
          <a:xfrm>
            <a:off x="308559" y="5783801"/>
            <a:ext cx="4651899" cy="1216241"/>
          </a:xfrm>
          <a:prstGeom prst="wedgeEllipseCallout">
            <a:avLst>
              <a:gd name="adj1" fmla="val 22922"/>
              <a:gd name="adj2" fmla="val -348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Asiakastilanne Joensuussa 28.2.2021 498+päättyneet 44=542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Uudet tavoitteet määritellään 7.4.2021</a:t>
            </a:r>
          </a:p>
        </p:txBody>
      </p:sp>
    </p:spTree>
    <p:extLst>
      <p:ext uri="{BB962C8B-B14F-4D97-AF65-F5344CB8AC3E}">
        <p14:creationId xmlns:p14="http://schemas.microsoft.com/office/powerpoint/2010/main" val="127733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C85D8-5ED0-4F19-A7FB-01C801BB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Vaikuttavuustavoitteen toteumat 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B7AF0F-68FF-4C12-8647-00552F373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Vaikuttavuustavoite on ollut 65 % vuosina 2017-2020</a:t>
            </a:r>
          </a:p>
          <a:p>
            <a:r>
              <a:rPr lang="fi-FI" dirty="0"/>
              <a:t>Päättymissyistä huomioitu mukaan työhön, palkkatukityöhön, koulutukseen, kuntoutukseen ja eläkkeelle siirtyneet</a:t>
            </a:r>
          </a:p>
          <a:p>
            <a:r>
              <a:rPr lang="fi-FI" dirty="0"/>
              <a:t>Toteuma % ja päättyneiden asiakkaiden määrä</a:t>
            </a:r>
          </a:p>
          <a:p>
            <a:pPr marL="457200" lvl="1" indent="0">
              <a:buNone/>
            </a:pPr>
            <a:r>
              <a:rPr lang="fi-FI" dirty="0"/>
              <a:t>			</a:t>
            </a:r>
          </a:p>
          <a:p>
            <a:pPr lvl="1"/>
            <a:r>
              <a:rPr lang="fi-FI" dirty="0"/>
              <a:t>2017		62,01 %		308			</a:t>
            </a:r>
          </a:p>
          <a:p>
            <a:pPr lvl="1"/>
            <a:r>
              <a:rPr lang="fi-FI" dirty="0"/>
              <a:t>2018		67,73 %		334			</a:t>
            </a:r>
          </a:p>
          <a:p>
            <a:pPr lvl="1"/>
            <a:r>
              <a:rPr lang="fi-FI" dirty="0"/>
              <a:t>2019		66,27 %		397		</a:t>
            </a:r>
          </a:p>
          <a:p>
            <a:pPr lvl="1"/>
            <a:r>
              <a:rPr lang="fi-FI" dirty="0"/>
              <a:t>2020		56,73 %		349	    Covid-19 vaikutti meidän ja verkoston toimintaan</a:t>
            </a:r>
          </a:p>
        </p:txBody>
      </p:sp>
    </p:spTree>
    <p:extLst>
      <p:ext uri="{BB962C8B-B14F-4D97-AF65-F5344CB8AC3E}">
        <p14:creationId xmlns:p14="http://schemas.microsoft.com/office/powerpoint/2010/main" val="162517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4ED9D04-E52D-42D2-81CA-13EB844FBFEA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72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6E14FB4-8CD2-4767-8E22-A3D1A258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897558"/>
            <a:ext cx="5596613" cy="5560034"/>
          </a:xfrm>
          <a:prstGeom prst="rect">
            <a:avLst/>
          </a:prstGeom>
        </p:spPr>
      </p:pic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F00EE6C9-21B5-478F-8143-4C4B18F2541D}"/>
              </a:ext>
            </a:extLst>
          </p:cNvPr>
          <p:cNvGraphicFramePr>
            <a:graphicFrameLocks/>
          </p:cNvGraphicFramePr>
          <p:nvPr/>
        </p:nvGraphicFramePr>
        <p:xfrm>
          <a:off x="2405746" y="1247769"/>
          <a:ext cx="4572000" cy="436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A5B5A7DF-D5E1-439F-9FAB-8299ECA437AE}"/>
              </a:ext>
            </a:extLst>
          </p:cNvPr>
          <p:cNvGraphicFramePr>
            <a:graphicFrameLocks/>
          </p:cNvGraphicFramePr>
          <p:nvPr/>
        </p:nvGraphicFramePr>
        <p:xfrm>
          <a:off x="6775142" y="1247769"/>
          <a:ext cx="4572000" cy="436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897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612726-6AD2-4BFC-B44A-BA092E156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4B9C2C-FD52-48EF-8BDE-720C5030F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1DE0485-65C8-4D95-9B34-C55884FC2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Otsikko 2">
            <a:extLst>
              <a:ext uri="{FF2B5EF4-FFF2-40B4-BE49-F238E27FC236}">
                <a16:creationId xmlns:a16="http://schemas.microsoft.com/office/drawing/2014/main" id="{8B0161DC-ACEA-4FCE-9942-5E800B6602BD}"/>
              </a:ext>
            </a:extLst>
          </p:cNvPr>
          <p:cNvSpPr txBox="1">
            <a:spLocks/>
          </p:cNvSpPr>
          <p:nvPr/>
        </p:nvSpPr>
        <p:spPr>
          <a:xfrm>
            <a:off x="2592924" y="298166"/>
            <a:ext cx="8911687" cy="159750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9" name="Sisällön paikkamerkki 13">
            <a:extLst>
              <a:ext uri="{FF2B5EF4-FFF2-40B4-BE49-F238E27FC236}">
                <a16:creationId xmlns:a16="http://schemas.microsoft.com/office/drawing/2014/main" id="{3AED9D40-57E9-4C02-B1A6-5803FC655756}"/>
              </a:ext>
            </a:extLst>
          </p:cNvPr>
          <p:cNvGraphicFramePr>
            <a:graphicFrameLocks/>
          </p:cNvGraphicFramePr>
          <p:nvPr/>
        </p:nvGraphicFramePr>
        <p:xfrm>
          <a:off x="2589213" y="2133600"/>
          <a:ext cx="4313237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FB08B008-7EBF-4538-B606-42760ED608B3}"/>
              </a:ext>
            </a:extLst>
          </p:cNvPr>
          <p:cNvSpPr txBox="1"/>
          <p:nvPr/>
        </p:nvSpPr>
        <p:spPr>
          <a:xfrm>
            <a:off x="2589213" y="513525"/>
            <a:ext cx="622108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Aloittaneet ja päättyneet ikäryhmittäin (n=349)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4B83DA13-61FE-4555-AE65-BA7454581B61}"/>
              </a:ext>
            </a:extLst>
          </p:cNvPr>
          <p:cNvGraphicFramePr>
            <a:graphicFrameLocks/>
          </p:cNvGraphicFramePr>
          <p:nvPr/>
        </p:nvGraphicFramePr>
        <p:xfrm>
          <a:off x="2339414" y="22581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2A36F671-6CE9-41B3-916C-AC76312176D4}"/>
              </a:ext>
            </a:extLst>
          </p:cNvPr>
          <p:cNvGraphicFramePr>
            <a:graphicFrameLocks/>
          </p:cNvGraphicFramePr>
          <p:nvPr/>
        </p:nvGraphicFramePr>
        <p:xfrm>
          <a:off x="6610019" y="2292505"/>
          <a:ext cx="4572000" cy="396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Kaavio 16">
            <a:extLst>
              <a:ext uri="{FF2B5EF4-FFF2-40B4-BE49-F238E27FC236}">
                <a16:creationId xmlns:a16="http://schemas.microsoft.com/office/drawing/2014/main" id="{BC808D16-7142-4D03-8750-D6814075E1AA}"/>
              </a:ext>
            </a:extLst>
          </p:cNvPr>
          <p:cNvGraphicFramePr>
            <a:graphicFrameLocks/>
          </p:cNvGraphicFramePr>
          <p:nvPr/>
        </p:nvGraphicFramePr>
        <p:xfrm>
          <a:off x="2693707" y="1989340"/>
          <a:ext cx="4572000" cy="377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A8760CE5-21F0-4014-9FF4-B389392E7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707" y="1651248"/>
            <a:ext cx="4078417" cy="460751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6B6557D-0417-4B34-B0CB-BB10D5080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998" y="1651248"/>
            <a:ext cx="4584589" cy="46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3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1" y="2205789"/>
          <a:ext cx="1892968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432503" y="198994"/>
            <a:ext cx="8911687" cy="1280890"/>
          </a:xfrm>
        </p:spPr>
        <p:txBody>
          <a:bodyPr/>
          <a:lstStyle/>
          <a:p>
            <a:r>
              <a:rPr lang="fi-FI" dirty="0"/>
              <a:t>TYP:n asiakasprosessi</a:t>
            </a:r>
            <a:br>
              <a:rPr lang="fi-FI" dirty="0"/>
            </a:br>
            <a:r>
              <a:rPr lang="fi-FI" dirty="0"/>
              <a:t>Tavoitteena </a:t>
            </a:r>
            <a:r>
              <a:rPr lang="fi-FI" dirty="0">
                <a:solidFill>
                  <a:schemeClr val="tx1"/>
                </a:solidFill>
              </a:rPr>
              <a:t>työllistymisen edistäminen</a:t>
            </a:r>
          </a:p>
        </p:txBody>
      </p:sp>
      <p:graphicFrame>
        <p:nvGraphicFramePr>
          <p:cNvPr id="6" name="Kaaviokuva 5"/>
          <p:cNvGraphicFramePr/>
          <p:nvPr/>
        </p:nvGraphicFramePr>
        <p:xfrm>
          <a:off x="10068858" y="1364075"/>
          <a:ext cx="1697788" cy="113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Kaaviokuva 6"/>
          <p:cNvGraphicFramePr/>
          <p:nvPr/>
        </p:nvGraphicFramePr>
        <p:xfrm>
          <a:off x="10068858" y="2659537"/>
          <a:ext cx="1697788" cy="113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Kaaviokuva 7"/>
          <p:cNvGraphicFramePr/>
          <p:nvPr/>
        </p:nvGraphicFramePr>
        <p:xfrm>
          <a:off x="10068858" y="3798527"/>
          <a:ext cx="1697788" cy="24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5462337" y="5815263"/>
            <a:ext cx="4606522" cy="425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Asiakkuuden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päättyminen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1323474" y="6440905"/>
            <a:ext cx="10579768" cy="328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Dokumentointi TYPPI-,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Proconsona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Mediatri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URA-ohjelma, Kelan tietojärjestämä</a:t>
            </a:r>
          </a:p>
        </p:txBody>
      </p:sp>
      <p:sp>
        <p:nvSpPr>
          <p:cNvPr id="13" name="Alanuoli 12"/>
          <p:cNvSpPr/>
          <p:nvPr/>
        </p:nvSpPr>
        <p:spPr>
          <a:xfrm flipH="1">
            <a:off x="8490371" y="5146046"/>
            <a:ext cx="515756" cy="23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Alanuoli 13"/>
          <p:cNvSpPr/>
          <p:nvPr/>
        </p:nvSpPr>
        <p:spPr>
          <a:xfrm>
            <a:off x="5636577" y="5341478"/>
            <a:ext cx="467444" cy="17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Ellipsi 19"/>
          <p:cNvSpPr/>
          <p:nvPr/>
        </p:nvSpPr>
        <p:spPr>
          <a:xfrm>
            <a:off x="4989096" y="1712493"/>
            <a:ext cx="1697788" cy="3368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Kartoitus-jakso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Max 3 kk</a:t>
            </a:r>
          </a:p>
        </p:txBody>
      </p:sp>
      <p:graphicFrame>
        <p:nvGraphicFramePr>
          <p:cNvPr id="16" name="Kaaviokuva 15"/>
          <p:cNvGraphicFramePr/>
          <p:nvPr/>
        </p:nvGraphicFramePr>
        <p:xfrm>
          <a:off x="6754933" y="1942748"/>
          <a:ext cx="3191172" cy="30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Kaaviokuva 16"/>
          <p:cNvGraphicFramePr/>
          <p:nvPr/>
        </p:nvGraphicFramePr>
        <p:xfrm>
          <a:off x="1790163" y="2659537"/>
          <a:ext cx="3198932" cy="207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09163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65DB121-233B-4547-B8FC-FEFB6563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07" y="40726"/>
            <a:ext cx="10927915" cy="681331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25C78E9-62A8-4FBF-B0C9-8D42FD963334}"/>
              </a:ext>
            </a:extLst>
          </p:cNvPr>
          <p:cNvSpPr txBox="1"/>
          <p:nvPr/>
        </p:nvSpPr>
        <p:spPr>
          <a:xfrm>
            <a:off x="9253688" y="3922064"/>
            <a:ext cx="202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L=Luotsi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54A1391-56B8-44A4-8597-771DBA33DE17}"/>
              </a:ext>
            </a:extLst>
          </p:cNvPr>
          <p:cNvSpPr txBox="1"/>
          <p:nvPr/>
        </p:nvSpPr>
        <p:spPr>
          <a:xfrm>
            <a:off x="9235004" y="3524414"/>
            <a:ext cx="202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KK=Kuntakokeilu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3766AA4-61CD-4EA7-A92C-D3C9B5D8522E}"/>
              </a:ext>
            </a:extLst>
          </p:cNvPr>
          <p:cNvSpPr txBox="1"/>
          <p:nvPr/>
        </p:nvSpPr>
        <p:spPr>
          <a:xfrm>
            <a:off x="9235004" y="2775489"/>
            <a:ext cx="202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KTK=Kohti työtä ja koulutusta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066390C-4C41-4A0E-85D3-8C1CDBD26DF2}"/>
              </a:ext>
            </a:extLst>
          </p:cNvPr>
          <p:cNvSpPr txBox="1"/>
          <p:nvPr/>
        </p:nvSpPr>
        <p:spPr>
          <a:xfrm>
            <a:off x="9202053" y="4368811"/>
            <a:ext cx="202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ToKi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45542E4-8B75-410C-9518-CAEEC12B9084}"/>
              </a:ext>
            </a:extLst>
          </p:cNvPr>
          <p:cNvSpPr txBox="1"/>
          <p:nvPr/>
        </p:nvSpPr>
        <p:spPr>
          <a:xfrm>
            <a:off x="9277975" y="5357414"/>
            <a:ext cx="202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Y=Ytyä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BFA8F94-5303-4580-A788-1BF9CF4F8645}"/>
              </a:ext>
            </a:extLst>
          </p:cNvPr>
          <p:cNvSpPr txBox="1"/>
          <p:nvPr/>
        </p:nvSpPr>
        <p:spPr>
          <a:xfrm>
            <a:off x="9277975" y="4872195"/>
            <a:ext cx="202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T=Topakka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4EEE02B-B6F9-49D5-A25E-C9E2BB0F3F48}"/>
              </a:ext>
            </a:extLst>
          </p:cNvPr>
          <p:cNvSpPr txBox="1"/>
          <p:nvPr/>
        </p:nvSpPr>
        <p:spPr>
          <a:xfrm>
            <a:off x="5995354" y="3805092"/>
            <a:ext cx="1012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KK, T, L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1C13FA8-EF9D-401C-9071-8B077A22CED1}"/>
              </a:ext>
            </a:extLst>
          </p:cNvPr>
          <p:cNvSpPr txBox="1"/>
          <p:nvPr/>
        </p:nvSpPr>
        <p:spPr>
          <a:xfrm>
            <a:off x="4320087" y="3421820"/>
            <a:ext cx="1080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KK, T, Y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3249670-4605-4591-9474-D8D1C7BE1489}"/>
              </a:ext>
            </a:extLst>
          </p:cNvPr>
          <p:cNvSpPr txBox="1"/>
          <p:nvPr/>
        </p:nvSpPr>
        <p:spPr>
          <a:xfrm>
            <a:off x="5065805" y="3827043"/>
            <a:ext cx="7168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KK, T, Y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F2C2494-6546-4A03-A9CD-F513438EBFF7}"/>
              </a:ext>
            </a:extLst>
          </p:cNvPr>
          <p:cNvSpPr txBox="1"/>
          <p:nvPr/>
        </p:nvSpPr>
        <p:spPr>
          <a:xfrm>
            <a:off x="5002016" y="2834088"/>
            <a:ext cx="11165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KK, Y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66C805BF-F029-42E0-82D9-BA049EC19758}"/>
              </a:ext>
            </a:extLst>
          </p:cNvPr>
          <p:cNvSpPr txBox="1"/>
          <p:nvPr/>
        </p:nvSpPr>
        <p:spPr>
          <a:xfrm>
            <a:off x="5717818" y="3369994"/>
            <a:ext cx="11165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KK, Y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68963145-0944-4588-8B0F-EA26303046A0}"/>
              </a:ext>
            </a:extLst>
          </p:cNvPr>
          <p:cNvSpPr txBox="1"/>
          <p:nvPr/>
        </p:nvSpPr>
        <p:spPr>
          <a:xfrm>
            <a:off x="4542331" y="1975312"/>
            <a:ext cx="11165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KTK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15E52581-5072-463D-9701-52A9526AD396}"/>
              </a:ext>
            </a:extLst>
          </p:cNvPr>
          <p:cNvSpPr txBox="1"/>
          <p:nvPr/>
        </p:nvSpPr>
        <p:spPr>
          <a:xfrm>
            <a:off x="5858757" y="1655876"/>
            <a:ext cx="11165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KTK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EDFBAAE-FB25-4988-B6FD-942F332C8C89}"/>
              </a:ext>
            </a:extLst>
          </p:cNvPr>
          <p:cNvSpPr txBox="1"/>
          <p:nvPr/>
        </p:nvSpPr>
        <p:spPr>
          <a:xfrm>
            <a:off x="6738151" y="4766280"/>
            <a:ext cx="843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Toki, T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4B814F33-26DF-4FBC-AC82-A6FE1DFA5A26}"/>
              </a:ext>
            </a:extLst>
          </p:cNvPr>
          <p:cNvSpPr txBox="1"/>
          <p:nvPr/>
        </p:nvSpPr>
        <p:spPr>
          <a:xfrm>
            <a:off x="5995354" y="5418970"/>
            <a:ext cx="843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Toki, 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7E610D8-04E3-4994-8B3D-64CAB8251718}"/>
              </a:ext>
            </a:extLst>
          </p:cNvPr>
          <p:cNvSpPr txBox="1"/>
          <p:nvPr/>
        </p:nvSpPr>
        <p:spPr>
          <a:xfrm>
            <a:off x="3871764" y="514320"/>
            <a:ext cx="896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Nyk. Nurmes</a:t>
            </a:r>
          </a:p>
        </p:txBody>
      </p:sp>
    </p:spTree>
    <p:extLst>
      <p:ext uri="{BB962C8B-B14F-4D97-AF65-F5344CB8AC3E}">
        <p14:creationId xmlns:p14="http://schemas.microsoft.com/office/powerpoint/2010/main" val="77041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7AE0DE-4486-4DCC-B5BB-56DE04D2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6D04D69-A585-42C0-B849-B4F12EE6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736334"/>
            <a:ext cx="11291888" cy="461757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000" dirty="0"/>
              <a:t>Kuntakokeilu käynnistynyt suunnitellussa aikataulussa	</a:t>
            </a:r>
          </a:p>
          <a:p>
            <a:pPr lvl="4">
              <a:buFontTx/>
              <a:buChar char="-"/>
            </a:pPr>
            <a:r>
              <a:rPr lang="fi-FI" sz="2000" dirty="0"/>
              <a:t>Uudet työttömäksi ilmoittautuneet ohjautuneet kuntiin 1.3. alkaen</a:t>
            </a:r>
          </a:p>
          <a:p>
            <a:pPr lvl="4">
              <a:buFontTx/>
              <a:buChar char="-"/>
            </a:pPr>
            <a:r>
              <a:rPr lang="fi-FI" sz="2000" dirty="0"/>
              <a:t>Vanhojen asiakkaiden (7312) massasiirto 13-14.3. </a:t>
            </a:r>
            <a:r>
              <a:rPr lang="fi-FI" sz="2000" dirty="0">
                <a:sym typeface="Wingdings" panose="05000000000000000000" pitchFamily="2" charset="2"/>
              </a:rPr>
              <a:t> asiakkaat siirretään järjestelmästä manuaalisesti valmentajille ja asiakasvastaaville</a:t>
            </a:r>
          </a:p>
          <a:p>
            <a:pPr lvl="4">
              <a:buFontTx/>
              <a:buChar char="-"/>
            </a:pPr>
            <a:r>
              <a:rPr lang="fi-FI" sz="2000" dirty="0"/>
              <a:t>Korona-ajan kokoontumisrajoitukset ym. haasteena alkuvaiheen yhteiskehittämisessä</a:t>
            </a:r>
          </a:p>
          <a:p>
            <a:pPr lvl="4">
              <a:buFontTx/>
              <a:buChar char="-"/>
            </a:pPr>
            <a:r>
              <a:rPr lang="fi-FI" sz="2000" dirty="0"/>
              <a:t>Toimintamallin mukaiset asiakastapaamiset käynnistyneet lähikohtaamisina terveysturvallisuusohjeet huomioiden</a:t>
            </a:r>
          </a:p>
          <a:p>
            <a:pPr lvl="4">
              <a:buFontTx/>
              <a:buChar char="-"/>
            </a:pPr>
            <a:endParaRPr lang="fi-FI" sz="2000" dirty="0"/>
          </a:p>
          <a:p>
            <a:pPr lvl="4">
              <a:buFontTx/>
              <a:buChar char="-"/>
            </a:pPr>
            <a:endParaRPr lang="fi-FI" sz="2000" dirty="0"/>
          </a:p>
          <a:p>
            <a:pPr lvl="4">
              <a:buFontTx/>
              <a:buChar char="-"/>
            </a:pPr>
            <a:endParaRPr lang="fi-FI" sz="2000" dirty="0"/>
          </a:p>
          <a:p>
            <a:pPr lvl="4">
              <a:buFontTx/>
              <a:buChar char="-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247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84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18969" y="804335"/>
            <a:ext cx="5768697" cy="5249332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KIITOS!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8035" y="804334"/>
            <a:ext cx="3760929" cy="5249332"/>
          </a:xfrm>
        </p:spPr>
        <p:txBody>
          <a:bodyPr anchor="ctr">
            <a:normAutofit/>
          </a:bodyPr>
          <a:lstStyle/>
          <a:p>
            <a:pPr algn="r"/>
            <a:r>
              <a:rPr lang="fi-FI" dirty="0">
                <a:solidFill>
                  <a:schemeClr val="tx1"/>
                </a:solidFill>
              </a:rPr>
              <a:t>Lisätietoja </a:t>
            </a:r>
          </a:p>
          <a:p>
            <a:pPr algn="r"/>
            <a:r>
              <a:rPr lang="fi-FI" dirty="0">
                <a:solidFill>
                  <a:schemeClr val="tx1"/>
                </a:solidFill>
                <a:hlinkClick r:id="rId3"/>
              </a:rPr>
              <a:t>satu-sisko.eloranta@joensuu.fi</a:t>
            </a:r>
            <a:endParaRPr lang="fi-FI" dirty="0">
              <a:solidFill>
                <a:schemeClr val="tx1"/>
              </a:solidFill>
            </a:endParaRPr>
          </a:p>
          <a:p>
            <a:pPr algn="r"/>
            <a:r>
              <a:rPr lang="fi-FI" dirty="0">
                <a:solidFill>
                  <a:schemeClr val="tx1"/>
                </a:solidFill>
              </a:rPr>
              <a:t>050 310 9621</a:t>
            </a:r>
          </a:p>
        </p:txBody>
      </p:sp>
    </p:spTree>
    <p:extLst>
      <p:ext uri="{BB962C8B-B14F-4D97-AF65-F5344CB8AC3E}">
        <p14:creationId xmlns:p14="http://schemas.microsoft.com/office/powerpoint/2010/main" val="3929282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57598" y="577417"/>
            <a:ext cx="7915275" cy="2387600"/>
          </a:xfrm>
        </p:spPr>
        <p:txBody>
          <a:bodyPr/>
          <a:lstStyle/>
          <a:p>
            <a:r>
              <a:rPr lang="fi-FI" b="1" dirty="0">
                <a:solidFill>
                  <a:srgbClr val="FF3399"/>
                </a:solidFill>
                <a:latin typeface="+mn-lt"/>
              </a:rPr>
              <a:t>Mikä on Ohjaamo?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57598" y="3325091"/>
            <a:ext cx="7915276" cy="1932709"/>
          </a:xfrm>
        </p:spPr>
        <p:txBody>
          <a:bodyPr/>
          <a:lstStyle/>
          <a:p>
            <a:r>
              <a:rPr lang="fi-FI" b="1" dirty="0"/>
              <a:t>Elämässä eteenpäin - ohjausta alle 30 –vuotiaille</a:t>
            </a:r>
          </a:p>
          <a:p>
            <a:endParaRPr lang="fi-FI" b="1" dirty="0"/>
          </a:p>
          <a:p>
            <a:r>
              <a:rPr lang="fi-FI" dirty="0" err="1">
                <a:hlinkClick r:id="rId2"/>
              </a:rPr>
              <a:t>Ohjaamotoiminnan+perusteet</a:t>
            </a:r>
            <a:r>
              <a:rPr lang="fi-FI" dirty="0">
                <a:hlinkClick r:id="rId2"/>
              </a:rPr>
              <a:t> (tem.fi)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68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5" y="184727"/>
            <a:ext cx="7934037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57675" y="454025"/>
            <a:ext cx="7610475" cy="1325563"/>
          </a:xfrm>
        </p:spPr>
        <p:txBody>
          <a:bodyPr/>
          <a:lstStyle/>
          <a:p>
            <a:r>
              <a:rPr lang="fi-FI" b="1" dirty="0">
                <a:latin typeface="+mn-lt"/>
              </a:rPr>
              <a:t>Ohjaamo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38599" y="1253331"/>
            <a:ext cx="7610476" cy="4351338"/>
          </a:xfrm>
        </p:spPr>
        <p:txBody>
          <a:bodyPr>
            <a:normAutofit fontScale="85000" lnSpcReduction="10000"/>
          </a:bodyPr>
          <a:lstStyle/>
          <a:p>
            <a:pPr marL="0" indent="0" algn="l" rtl="0" fontAlgn="base">
              <a:buNone/>
            </a:pPr>
            <a:b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tukee erityisesti erilaisissa nivelvaiheissa olevia nuoria ja edistää koulutukseen ja työelämään kiinnittymistä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tarjoaa henkilökohtaista neuvontaa, tukea ja ohjausta  kouluttautumisen, työllistymisen ja arjen hallinnan kysymyksissä</a:t>
            </a:r>
            <a:r>
              <a:rPr lang="fi-FI" b="0" i="0" dirty="0">
                <a:solidFill>
                  <a:srgbClr val="000000"/>
                </a:solidFill>
                <a:effectLst/>
              </a:rPr>
              <a:t>​</a:t>
            </a:r>
            <a:br>
              <a:rPr lang="fi-FI" b="0" i="0" dirty="0">
                <a:solidFill>
                  <a:srgbClr val="000000"/>
                </a:solidFill>
                <a:effectLst/>
              </a:rPr>
            </a:br>
            <a:r>
              <a:rPr lang="fi-FI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toimii nuoren tukena, kunnes tilanteeseen löydetään pidempikestoinen ratkaisu esimerkiksi yhteistyöverkoston tarjoamien palveluiden kautta tai nuoren siirtyessä opintoihin tai työelämään.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263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Ohjaamot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Syntyneet ESR-</a:t>
            </a:r>
            <a:r>
              <a:rPr lang="fi-FI" sz="2400" dirty="0" err="1"/>
              <a:t>rahoitteisilla</a:t>
            </a:r>
            <a:r>
              <a:rPr lang="fi-FI" sz="2400" dirty="0"/>
              <a:t> hankkeilla 2015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(</a:t>
            </a:r>
            <a:r>
              <a:rPr lang="fi-FI" sz="2400" dirty="0" err="1"/>
              <a:t>Pohjois</a:t>
            </a:r>
            <a:r>
              <a:rPr lang="fi-FI" sz="2400" dirty="0"/>
              <a:t>-Karjala yksi vahva taustavaikuttaja)</a:t>
            </a:r>
          </a:p>
          <a:p>
            <a:r>
              <a:rPr lang="fi-FI" sz="2400" dirty="0"/>
              <a:t>TEM vakiinnuttanut toiminnan 2018, muita taustaministeriöitä STM ja OKM</a:t>
            </a:r>
          </a:p>
          <a:p>
            <a:r>
              <a:rPr lang="fi-FI" sz="2400" dirty="0" err="1"/>
              <a:t>Brändilllä</a:t>
            </a:r>
            <a:r>
              <a:rPr lang="fi-FI" sz="2400" dirty="0"/>
              <a:t> vahva </a:t>
            </a:r>
            <a:r>
              <a:rPr lang="fi-FI" sz="2400" dirty="0" err="1"/>
              <a:t>TEM:n</a:t>
            </a:r>
            <a:r>
              <a:rPr lang="fi-FI" sz="2400" dirty="0"/>
              <a:t> ohjaus</a:t>
            </a:r>
          </a:p>
          <a:p>
            <a:r>
              <a:rPr lang="fi-FI" sz="2400" dirty="0"/>
              <a:t>Tällä hetkellä Suomessa n. 70 Ohjaamoa, hallinnoijana useimmiten kaupungin työllisyys- tai nuorisopalvelut</a:t>
            </a:r>
          </a:p>
          <a:p>
            <a:r>
              <a:rPr lang="fi-FI" sz="2400" dirty="0"/>
              <a:t>Joensuussa osana työllisyyspalveluja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306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76756" y="731520"/>
            <a:ext cx="7001884" cy="787400"/>
          </a:xfrm>
        </p:spPr>
        <p:txBody>
          <a:bodyPr>
            <a:noAutofit/>
          </a:bodyPr>
          <a:lstStyle/>
          <a:p>
            <a:r>
              <a:rPr lang="fi-FI" sz="4400" b="1" dirty="0">
                <a:latin typeface="+mn-lt"/>
              </a:rPr>
              <a:t>Moniammatillinen yhteistyö</a:t>
            </a:r>
            <a:br>
              <a:rPr lang="fi-FI" sz="4400" b="1" dirty="0">
                <a:latin typeface="+mn-lt"/>
              </a:rPr>
            </a:br>
            <a:r>
              <a:rPr lang="fi-FI" sz="4400" b="1" dirty="0">
                <a:latin typeface="+mn-lt"/>
              </a:rPr>
              <a:t>Joensuun Ohjaamossa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76756" y="1671320"/>
            <a:ext cx="6798684" cy="3811588"/>
          </a:xfr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TIETOPALVELUOHJAAJA 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2 TE- ASIANTUNTIJAA 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DUUNIAGENTTEJA </a:t>
            </a:r>
          </a:p>
          <a:p>
            <a:pPr>
              <a:lnSpc>
                <a:spcPct val="110000"/>
              </a:lnSpc>
            </a:pPr>
            <a:r>
              <a:rPr lang="fi-FI" dirty="0"/>
              <a:t>     </a:t>
            </a:r>
            <a:r>
              <a:rPr lang="fi-FI" dirty="0">
                <a:hlinkClick r:id="rId2"/>
              </a:rPr>
              <a:t>Etusivu - Luotsi (luotsijoensuu.fi)</a:t>
            </a:r>
            <a:endParaRPr lang="fi-FI" dirty="0"/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ONNI-HANKKEEN TYÖNTEKIJÄT (sosiaalityöntekijä, terveydenhoitaja)</a:t>
            </a:r>
          </a:p>
          <a:p>
            <a:pPr>
              <a:lnSpc>
                <a:spcPct val="110000"/>
              </a:lnSpc>
            </a:pPr>
            <a:r>
              <a:rPr lang="fi-FI" dirty="0"/>
              <a:t>    </a:t>
            </a:r>
            <a:r>
              <a:rPr lang="fi-FI" dirty="0">
                <a:hlinkClick r:id="rId3"/>
              </a:rPr>
              <a:t>ONNI - kohtaamo.info</a:t>
            </a:r>
            <a:endParaRPr lang="fi-FI" dirty="0"/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ETSIVÄT NUORISOTYÖNTEKIJÄT </a:t>
            </a:r>
          </a:p>
          <a:p>
            <a:pPr>
              <a:lnSpc>
                <a:spcPct val="110000"/>
              </a:lnSpc>
            </a:pPr>
            <a:r>
              <a:rPr lang="fi-FI" dirty="0"/>
              <a:t>     </a:t>
            </a:r>
            <a:r>
              <a:rPr lang="fi-FI" dirty="0">
                <a:hlinkClick r:id="rId4"/>
              </a:rPr>
              <a:t>Etsivä nuorisotyö - joensuu.fi</a:t>
            </a:r>
            <a:endParaRPr lang="fi-FI" dirty="0"/>
          </a:p>
          <a:p>
            <a:endParaRPr lang="fi-FI" b="1" dirty="0"/>
          </a:p>
          <a:p>
            <a:r>
              <a:rPr lang="fi-FI" sz="2000" b="1" dirty="0"/>
              <a:t>     LISÄKSI TARVITAAN TOIMIVA YHTEISTYÖVERKOSTO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161B5FF-6592-44D5-9763-960BA2629C1C}"/>
              </a:ext>
            </a:extLst>
          </p:cNvPr>
          <p:cNvSpPr txBox="1">
            <a:spLocks/>
          </p:cNvSpPr>
          <p:nvPr/>
        </p:nvSpPr>
        <p:spPr>
          <a:xfrm rot="452368">
            <a:off x="8004438" y="1888655"/>
            <a:ext cx="7001884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Kauppakatu 29</a:t>
            </a:r>
          </a:p>
        </p:txBody>
      </p:sp>
    </p:spTree>
    <p:extLst>
      <p:ext uri="{BB962C8B-B14F-4D97-AF65-F5344CB8AC3E}">
        <p14:creationId xmlns:p14="http://schemas.microsoft.com/office/powerpoint/2010/main" val="253900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15F352-1A74-40F7-9A49-C7FD9B97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2" y="404812"/>
            <a:ext cx="771525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8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76756" y="731520"/>
            <a:ext cx="7001884" cy="787400"/>
          </a:xfrm>
        </p:spPr>
        <p:txBody>
          <a:bodyPr>
            <a:noAutofit/>
          </a:bodyPr>
          <a:lstStyle/>
          <a:p>
            <a:r>
              <a:rPr lang="fi-FI" sz="4400" b="1" dirty="0">
                <a:latin typeface="+mn-lt"/>
              </a:rPr>
              <a:t>Menossa…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76756" y="1671320"/>
            <a:ext cx="6798684" cy="3811588"/>
          </a:xfr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Ohjaamo Joensuu osana nuorten tieto-, neuvonta- ja ohjaus palveluverkostoa –valmennus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TESSU2 – Aitoon monialaiseen yhteistyö- ja ohjausosaamiseen Ohjaamoissa -projekti (ESR)</a:t>
            </a:r>
            <a:r>
              <a:rPr lang="fi-FI" sz="2400" b="0" i="0" dirty="0">
                <a:solidFill>
                  <a:srgbClr val="000000"/>
                </a:solidFill>
                <a:effectLst/>
              </a:rPr>
              <a:t>​</a:t>
            </a:r>
            <a:endParaRPr lang="fi-FI" sz="2400" dirty="0"/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Valmennuksen tavoitteena on kirkastaa Ohjaamo Joensuun rooli osana nuorten palvelujen kokonaisuutta, lisätä Ohjaamon tunnettuutta sekä nuorten että toiminnan mahdollistavien tahojen keskuudessa ja tukea Ohjaamon monialaista palvelutuotantoa. </a:t>
            </a:r>
            <a:endParaRPr lang="fi-FI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714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52869E-0E9A-4FA6-837E-A665D180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406400"/>
            <a:ext cx="11290737" cy="5542455"/>
          </a:xfrm>
        </p:spPr>
        <p:txBody>
          <a:bodyPr>
            <a:noAutofit/>
          </a:bodyPr>
          <a:lstStyle/>
          <a:p>
            <a:r>
              <a:rPr lang="fi-FI" sz="2000" dirty="0"/>
              <a:t>Työllisyyden hoidon tulevaisuuden palvelurakenteen suuntaviivat esillä hallituksen puoliväliriihessä 21-22.4. Kuntien esitys tulevaisuuden mallista  </a:t>
            </a:r>
            <a:r>
              <a:rPr lang="en-US" sz="2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Työllisyyden</a:t>
            </a:r>
            <a:r>
              <a:rPr lang="en-US" sz="2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 </a:t>
            </a:r>
            <a:r>
              <a:rPr lang="en-US" sz="2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ratkaisumalli</a:t>
            </a:r>
            <a:r>
              <a:rPr lang="en-US" sz="2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 | Kuntaliitto.fi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Työmarkkinatuen maksuosuus lievässä laskussa alkuvuodesta </a:t>
            </a:r>
          </a:p>
          <a:p>
            <a:pPr marL="0" indent="0">
              <a:buNone/>
            </a:pPr>
            <a:r>
              <a:rPr lang="fi-FI" sz="2000" dirty="0"/>
              <a:t>	12/2020	960 501 € </a:t>
            </a:r>
          </a:p>
          <a:p>
            <a:pPr marL="0" indent="0">
              <a:buNone/>
            </a:pPr>
            <a:r>
              <a:rPr lang="fi-FI" sz="2000" dirty="0"/>
              <a:t>	1/2021 	898 174 €</a:t>
            </a:r>
          </a:p>
          <a:p>
            <a:pPr marL="0" indent="0">
              <a:buNone/>
            </a:pPr>
            <a:r>
              <a:rPr lang="fi-FI" sz="2000" dirty="0"/>
              <a:t>	2/2021 	859 977 €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b="1" dirty="0"/>
              <a:t>Luotsi ja Topakka (ESR) saaneet myönteiset jatkopäätökset kuntakokeilun loppuun 6/2023 asti – lisärahoitus yhteensä 2 407 000 €</a:t>
            </a:r>
          </a:p>
        </p:txBody>
      </p:sp>
    </p:spTree>
    <p:extLst>
      <p:ext uri="{BB962C8B-B14F-4D97-AF65-F5344CB8AC3E}">
        <p14:creationId xmlns:p14="http://schemas.microsoft.com/office/powerpoint/2010/main" val="18699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FEFFFF"/>
                </a:solidFill>
              </a:rPr>
              <a:t>Pohjois-Karjalan  työllistymistä edistävät monialaiset yhteispalvelut (TYP)</a:t>
            </a: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40279" y="5188299"/>
            <a:ext cx="3778870" cy="54426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1100">
                <a:solidFill>
                  <a:srgbClr val="FEFFFF"/>
                </a:solidFill>
              </a:rPr>
              <a:t>Henkilöstö- ja työllisyysjaosto 23.3.2021</a:t>
            </a:r>
          </a:p>
          <a:p>
            <a:pPr>
              <a:lnSpc>
                <a:spcPct val="90000"/>
              </a:lnSpc>
            </a:pPr>
            <a:r>
              <a:rPr lang="fi-FI" sz="1100">
                <a:solidFill>
                  <a:srgbClr val="FEFFFF"/>
                </a:solidFill>
              </a:rPr>
              <a:t>Työllisyyskoordinaattori, TYP-verkostojohtaja</a:t>
            </a:r>
            <a:br>
              <a:rPr lang="fi-FI" sz="1100">
                <a:solidFill>
                  <a:srgbClr val="FEFFFF"/>
                </a:solidFill>
              </a:rPr>
            </a:br>
            <a:r>
              <a:rPr lang="fi-FI" sz="1100">
                <a:solidFill>
                  <a:srgbClr val="FEFFFF"/>
                </a:solidFill>
              </a:rPr>
              <a:t>Satu-Sisko Eloranta     </a:t>
            </a:r>
            <a:endParaRPr lang="fi-FI" sz="1100" dirty="0">
              <a:solidFill>
                <a:srgbClr val="FEFFFF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7F1B19-4CD6-4B12-8872-E95366E6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10" y="85632"/>
            <a:ext cx="7186789" cy="4562741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33CC4823-B935-4932-9C24-D7C5061F11CD}"/>
              </a:ext>
            </a:extLst>
          </p:cNvPr>
          <p:cNvSpPr/>
          <p:nvPr/>
        </p:nvSpPr>
        <p:spPr>
          <a:xfrm>
            <a:off x="8407153" y="4734791"/>
            <a:ext cx="3559946" cy="20375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Yksi yhteinen palvelupiste Joensuussa, Kauppakatu 29, 3. krs.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Muissa kunnissa työparit ottavat asiakkaita vastaan TE-toimiston, Siun soten tai kunnan tiloissa.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Asiakastapaamiset ajanvarauksella.</a:t>
            </a:r>
          </a:p>
        </p:txBody>
      </p:sp>
    </p:spTree>
    <p:extLst>
      <p:ext uri="{BB962C8B-B14F-4D97-AF65-F5344CB8AC3E}">
        <p14:creationId xmlns:p14="http://schemas.microsoft.com/office/powerpoint/2010/main" val="305107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Otsikko 2">
            <a:extLst>
              <a:ext uri="{FF2B5EF4-FFF2-40B4-BE49-F238E27FC236}">
                <a16:creationId xmlns:a16="http://schemas.microsoft.com/office/drawing/2014/main" id="{6592415F-D716-4F5E-A3DD-4A3E777B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5" y="1093380"/>
            <a:ext cx="3306610" cy="467124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i-FI" dirty="0"/>
              <a:t>Pohjois-Karjalan työllistymistä edistävät monialaiset yhteispalvelut (TYP)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ajankohtaista</a:t>
            </a:r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3AB6F8-EFC9-40BA-8580-657A32B0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648070"/>
            <a:ext cx="6219103" cy="5923532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fi-FI" dirty="0"/>
              <a:t>1.1.2021 alkaen </a:t>
            </a:r>
          </a:p>
          <a:p>
            <a:pPr lvl="1"/>
            <a:r>
              <a:rPr lang="fi-FI" dirty="0"/>
              <a:t>Heinävesi osaksi maakuntaa	</a:t>
            </a:r>
          </a:p>
          <a:p>
            <a:pPr lvl="1"/>
            <a:r>
              <a:rPr lang="fi-FI" dirty="0"/>
              <a:t>Johtoryhmä nimetty ja järjestäytynyt uudelleen 20.1.2021</a:t>
            </a:r>
          </a:p>
          <a:p>
            <a:pPr lvl="1"/>
            <a:r>
              <a:rPr lang="fi-FI" dirty="0"/>
              <a:t>TYP-yhteistyösopimus uusittu ajalle 1.1.2021-30.6.2023, sopimus sähköisesti allekirjoitettu</a:t>
            </a:r>
          </a:p>
          <a:p>
            <a:pPr lvl="1"/>
            <a:r>
              <a:rPr lang="fi-FI" dirty="0"/>
              <a:t>TYP-verkostojohtajana jatkaa työllisyyskoordinaattori Satu-Sisko Eloranta (50 %) ja varahenkilönä työllisyyspäällikkö Riikka Vartiainen</a:t>
            </a:r>
          </a:p>
          <a:p>
            <a:pPr marL="457200" lvl="1" indent="0">
              <a:buNone/>
            </a:pP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TYP-kuntakierrokset käyty </a:t>
            </a:r>
            <a:r>
              <a:rPr lang="fi-FI" dirty="0" err="1"/>
              <a:t>TEAMS:n</a:t>
            </a:r>
            <a:r>
              <a:rPr lang="fi-FI" dirty="0"/>
              <a:t> välityksellä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Henkilöstössä, esimiehissä ja johtoryhmäläisissä tulossa muutoksia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TE-toimiston organisoituminen näkyy kaikissa kunnissa henkilöstölisäyksinä,-muutoksina tai uusina tehtäväkuvina </a:t>
            </a:r>
            <a:br>
              <a:rPr lang="fi-FI" dirty="0"/>
            </a:b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1.3.2021 aloitti Joensuun seudun työllisyyden kuntakokeilu 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Paljon uusia typpi-järjestelmän käyttäjiä ja perehdyttämistä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Typpi-järjestelmä tietokanta jakautunee kahtia kuntakokeilun ajaksi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Monialaryhmien toimintaan tulossa muutoksia.</a:t>
            </a:r>
            <a:br>
              <a:rPr lang="fi-FI" dirty="0"/>
            </a:br>
            <a:endParaRPr lang="fi-FI" dirty="0"/>
          </a:p>
          <a:p>
            <a:pPr marL="0" indent="0">
              <a:lnSpc>
                <a:spcPct val="90000"/>
              </a:lnSpc>
              <a:buNone/>
            </a:pPr>
            <a:br>
              <a:rPr lang="fi-FI" dirty="0"/>
            </a:br>
            <a:endParaRPr lang="fi-FI" dirty="0"/>
          </a:p>
          <a:p>
            <a:pPr>
              <a:lnSpc>
                <a:spcPct val="9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38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Otsikko 2">
            <a:extLst>
              <a:ext uri="{FF2B5EF4-FFF2-40B4-BE49-F238E27FC236}">
                <a16:creationId xmlns:a16="http://schemas.microsoft.com/office/drawing/2014/main" id="{6592415F-D716-4F5E-A3DD-4A3E777B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5" y="1093380"/>
            <a:ext cx="3306610" cy="467124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i-FI" dirty="0"/>
              <a:t>Pohjois-Karjalan työllistymistä edistävät monialaiset yhteispalvelut (TYP)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3AB6F8-EFC9-40BA-8580-657A32B0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372862"/>
            <a:ext cx="6219103" cy="619874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err="1"/>
              <a:t>TYP:n</a:t>
            </a:r>
            <a:r>
              <a:rPr lang="fi-FI" dirty="0"/>
              <a:t> osapuolina 16 eri organisaatiota (13 kuntaa, Kela, Siun sote ja P-K:n TE-toimisto.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26 eri esimiestä (suurimmillaan oli 39).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118 viranhaltijaa tai työntekijää (tilanne 1/2021), joiden TYP-työaika on 20-50 % ja vain viidellä on TYP-työaika 100 %.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Asiakkaan kanssa työskentelee pääsääntöisesti sosiaalityöntekijä ja TE-asiantuntija –työpari.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fi-FI" sz="1400" dirty="0"/>
              <a:t>Muiden työntekijöiden tarpeen määrittelee asiakkaan tilanne,  jolloin mukana prosessissa on Kelan TYP-työkykyneuvoja, Siun soten terveydenhoitaja, lääkäri, sosiaaliohjaaja, kunnan </a:t>
            </a:r>
            <a:r>
              <a:rPr lang="fi-FI" sz="1400" dirty="0" err="1"/>
              <a:t>työhönvalmentaja</a:t>
            </a:r>
            <a:r>
              <a:rPr lang="fi-FI" sz="1400" dirty="0"/>
              <a:t> tai työkykykoordinaattori. Lisäksi tukena mm. MIEPÄ-palvelut ja eri kuntoutus- ja koulutuspalvelujen tuottajat.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fi-FI" dirty="0"/>
            </a:br>
            <a:r>
              <a:rPr lang="fi-FI" dirty="0"/>
              <a:t>TYP-työtä täydentävät ESR- hankehenkilöstö, sillä työhön ja koulutuksen ohjattavat siirtyvät TYP asiakkuuden päättyessä Luotsin duuniagenteille ja erityisesti eläkesuuntautuvat työkyvyn arviointiin Topakan työkykykoordinaattoreille.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Kuntouttavan työtoiminnan osalta asiakkaat </a:t>
            </a:r>
            <a:r>
              <a:rPr lang="fi-FI" dirty="0" err="1"/>
              <a:t>ohjautuvatJoensuussa</a:t>
            </a:r>
            <a:r>
              <a:rPr lang="fi-FI" dirty="0"/>
              <a:t> </a:t>
            </a:r>
            <a:r>
              <a:rPr lang="fi-FI" dirty="0" err="1"/>
              <a:t>Taitamolle</a:t>
            </a:r>
            <a:r>
              <a:rPr lang="fi-FI" dirty="0"/>
              <a:t>. Jatkossa myös TYP-asiakkaiden kartoitusjakso on luvattu toteutuvat myös </a:t>
            </a:r>
            <a:r>
              <a:rPr lang="fi-FI" dirty="0" err="1"/>
              <a:t>Taitamolla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296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Otsikko 2">
            <a:extLst>
              <a:ext uri="{FF2B5EF4-FFF2-40B4-BE49-F238E27FC236}">
                <a16:creationId xmlns:a16="http://schemas.microsoft.com/office/drawing/2014/main" id="{6592415F-D716-4F5E-A3DD-4A3E777B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5" y="1093380"/>
            <a:ext cx="3306610" cy="467124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i-FI" dirty="0"/>
              <a:t>Pohjois-Karjalan työllistymistä edistävät monialaiset yhteispalvelut (TYP)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3AB6F8-EFC9-40BA-8580-657A32B0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648070"/>
            <a:ext cx="6219103" cy="5923532"/>
          </a:xfrm>
        </p:spPr>
        <p:txBody>
          <a:bodyPr anchor="ctr">
            <a:normAutofit/>
          </a:bodyPr>
          <a:lstStyle/>
          <a:p>
            <a:pPr marL="57150" indent="0">
              <a:lnSpc>
                <a:spcPct val="90000"/>
              </a:lnSpc>
              <a:buClr>
                <a:srgbClr val="A53010"/>
              </a:buClr>
              <a:buNone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Kuntakokeilun </a:t>
            </a:r>
            <a:r>
              <a:rPr lang="fi-FI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</a:rPr>
              <a:t>myötä 1.3. alkaen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 toimintaa kahdella tapaa kuntakokeilukunnissa.</a:t>
            </a: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P-K:n TYP-henkilöstö hoitaa yli 30 v, ansiosidonnaista päivärahaa saavat ja monialaisia palveluja tarvitsevat asiakkaat</a:t>
            </a: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 Joensuun seudun TKK-henkilöstö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hoita</a:t>
            </a:r>
            <a:r>
              <a:rPr lang="fi-FI" dirty="0">
                <a:solidFill>
                  <a:prstClr val="white">
                    <a:lumMod val="75000"/>
                    <a:lumOff val="25000"/>
                  </a:prstClr>
                </a:solidFill>
                <a:latin typeface="Century Gothic" panose="020B0502020202020204"/>
              </a:rPr>
              <a:t>a vastaavasti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kuntakokeiluu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kuuluvat, monialaisia palveluja tarvitsevat asiakkaat </a:t>
            </a: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TYPPI-järjestelmän tietokanta jakautumassa kuntakokeilun myötä kahtia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* 	P-K </a:t>
            </a:r>
            <a:r>
              <a:rPr lang="fi-FI" dirty="0" err="1"/>
              <a:t>TYP:n</a:t>
            </a:r>
            <a:r>
              <a:rPr lang="fi-FI" dirty="0"/>
              <a:t> asiakkaiden osalla Kelan ja Siun soten    	kanssa tietoja tallentavat ao. alueen te-	asiantuntijat ja mahd. kuntien työllisyyspalvelujen 	henkilöstö)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*	Joensuun seudun TKK </a:t>
            </a:r>
            <a:r>
              <a:rPr lang="fi-FI" dirty="0" err="1"/>
              <a:t>TYP:n</a:t>
            </a:r>
            <a:r>
              <a:rPr lang="fi-FI" dirty="0"/>
              <a:t> asiakkaiden osalla 	tietoja tallentavat kuntakokeilun henkilöstö 	(valmentajat ja TE-asiakasvastaavat) sekä 	Kelan ja Siun soten henkilöstö + mahd. kuntien 	muu työllisyyspalvelujen henkilöstö).</a:t>
            </a:r>
          </a:p>
        </p:txBody>
      </p:sp>
    </p:spTree>
    <p:extLst>
      <p:ext uri="{BB962C8B-B14F-4D97-AF65-F5344CB8AC3E}">
        <p14:creationId xmlns:p14="http://schemas.microsoft.com/office/powerpoint/2010/main" val="1720345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F79F555-66CA-49EB-BD47-5BB868AD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38" y="221943"/>
            <a:ext cx="9988782" cy="62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39E5CD-1913-4295-91F3-CE0EECB3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20" y="396904"/>
            <a:ext cx="9593400" cy="60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3189"/>
      </p:ext>
    </p:extLst>
  </p:cSld>
  <p:clrMapOvr>
    <a:masterClrMapping/>
  </p:clrMapOvr>
</p:sld>
</file>

<file path=ppt/theme/theme1.xml><?xml version="1.0" encoding="utf-8"?>
<a:theme xmlns:a="http://schemas.openxmlformats.org/drawingml/2006/main" name="Perus">
  <a:themeElements>
    <a:clrScheme name="Mukautettu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4B"/>
      </a:accent1>
      <a:accent2>
        <a:srgbClr val="F2005C"/>
      </a:accent2>
      <a:accent3>
        <a:srgbClr val="1259F5"/>
      </a:accent3>
      <a:accent4>
        <a:srgbClr val="EB6D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A6B40A-DCEF-2A40-83B8-2A650C76286B}" vid="{E01D218B-2002-9442-A2A1-A4DBDAA5B736}"/>
    </a:ext>
  </a:extLst>
</a:theme>
</file>

<file path=ppt/theme/theme2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C3A00AE8EED41B7DF1004674CC30B" ma:contentTypeVersion="2" ma:contentTypeDescription="Create a new document." ma:contentTypeScope="" ma:versionID="8aaf665aebd5f389af67e69f4385ac7b">
  <xsd:schema xmlns:xsd="http://www.w3.org/2001/XMLSchema" xmlns:xs="http://www.w3.org/2001/XMLSchema" xmlns:p="http://schemas.microsoft.com/office/2006/metadata/properties" xmlns:ns2="19ef6269-4008-49e3-96a4-70daefd8ab18" targetNamespace="http://schemas.microsoft.com/office/2006/metadata/properties" ma:root="true" ma:fieldsID="d214fc4803bb3d9f7e1d5481f9e0af3d" ns2:_="">
    <xsd:import namespace="19ef6269-4008-49e3-96a4-70daefd8a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6269-4008-49e3-96a4-70daefd8a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BD653-0522-4BE8-A753-D8E880328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FAC942-FCBA-491A-8CDD-276ED1BD0F66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19ef6269-4008-49e3-96a4-70daefd8ab18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723F92-4BEA-4215-A00A-B409AFDE0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f6269-4008-49e3-96a4-70daefd8ab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1286</Words>
  <Application>Microsoft Office PowerPoint</Application>
  <PresentationFormat>Laajakuva</PresentationFormat>
  <Paragraphs>344</Paragraphs>
  <Slides>27</Slides>
  <Notes>2</Notes>
  <HiddenSlides>3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27</vt:i4>
      </vt:variant>
    </vt:vector>
  </HeadingPairs>
  <TitlesOfParts>
    <vt:vector size="40" baseType="lpstr">
      <vt:lpstr>Calibri Light</vt:lpstr>
      <vt:lpstr>IBM Plex Sans SemiBold</vt:lpstr>
      <vt:lpstr>Calibri</vt:lpstr>
      <vt:lpstr>Wingdings 3</vt:lpstr>
      <vt:lpstr>Sporting Grotesque</vt:lpstr>
      <vt:lpstr>IBM Plex Sans</vt:lpstr>
      <vt:lpstr>Arial</vt:lpstr>
      <vt:lpstr>Corbel</vt:lpstr>
      <vt:lpstr>Century Gothic</vt:lpstr>
      <vt:lpstr>Perus</vt:lpstr>
      <vt:lpstr>Kiehkura</vt:lpstr>
      <vt:lpstr>Office-teema</vt:lpstr>
      <vt:lpstr>1_Office-teema</vt:lpstr>
      <vt:lpstr>Työllisyyskatsaus 3-2021</vt:lpstr>
      <vt:lpstr>Ajankohtaista</vt:lpstr>
      <vt:lpstr>PowerPoint-esitys</vt:lpstr>
      <vt:lpstr>Pohjois-Karjalan  työllistymistä edistävät monialaiset yhteispalvelut (TYP)</vt:lpstr>
      <vt:lpstr>Pohjois-Karjalan työllistymistä edistävät monialaiset yhteispalvelut (TYP)    ajankohtaista</vt:lpstr>
      <vt:lpstr>Pohjois-Karjalan työllistymistä edistävät monialaiset yhteispalvelut (TYP)   </vt:lpstr>
      <vt:lpstr>Pohjois-Karjalan työllistymistä edistävät monialaiset yhteispalvelut (TYP) 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Vaikuttavuustavoitteen toteumat 2020</vt:lpstr>
      <vt:lpstr>PowerPoint-esitys</vt:lpstr>
      <vt:lpstr>PowerPoint-esitys</vt:lpstr>
      <vt:lpstr>PowerPoint-esitys</vt:lpstr>
      <vt:lpstr>TYP:n asiakasprosessi Tavoitteena työllistymisen edistäminen</vt:lpstr>
      <vt:lpstr>PowerPoint-esitys</vt:lpstr>
      <vt:lpstr>KIITOS!</vt:lpstr>
      <vt:lpstr>Mikä on Ohjaamo?</vt:lpstr>
      <vt:lpstr>PowerPoint-esitys</vt:lpstr>
      <vt:lpstr>Ohjaamo</vt:lpstr>
      <vt:lpstr>Ohjaamot Suomessa</vt:lpstr>
      <vt:lpstr>Moniammatillinen yhteistyö Joensuun Ohjaamossa</vt:lpstr>
      <vt:lpstr>PowerPoint-esitys</vt:lpstr>
      <vt:lpstr>Menossa…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Työllisyyskatsaus 2-2021</dc:title>
  <dc:creator>Vartiainen Riikka</dc:creator>
  <cp:lastModifiedBy>Marja</cp:lastModifiedBy>
  <cp:revision>10</cp:revision>
  <dcterms:created xsi:type="dcterms:W3CDTF">2021-02-16T15:44:05Z</dcterms:created>
  <dcterms:modified xsi:type="dcterms:W3CDTF">2021-03-17T13:13:49Z</dcterms:modified>
</cp:coreProperties>
</file>