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62" r:id="rId7"/>
    <p:sldId id="263" r:id="rId8"/>
    <p:sldId id="266" r:id="rId9"/>
    <p:sldId id="278" r:id="rId10"/>
    <p:sldId id="270" r:id="rId11"/>
    <p:sldId id="271" r:id="rId12"/>
    <p:sldId id="287" r:id="rId13"/>
    <p:sldId id="259" r:id="rId14"/>
  </p:sldIdLst>
  <p:sldSz cx="9144000" cy="5143500" type="screen16x9"/>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52" autoAdjust="0"/>
  </p:normalViewPr>
  <p:slideViewPr>
    <p:cSldViewPr snapToGrid="0" snapToObjects="1">
      <p:cViewPr varScale="1">
        <p:scale>
          <a:sx n="83" d="100"/>
          <a:sy n="83" d="100"/>
        </p:scale>
        <p:origin x="800" y="4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Kansi yksi logo">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2" name="Picture 1" descr="SiunSote_Esityspohja_kansipohja.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00" y="-2881"/>
            <a:ext cx="9235440" cy="5198142"/>
          </a:xfrm>
          <a:prstGeom prst="rect">
            <a:avLst/>
          </a:prstGeom>
        </p:spPr>
      </p:pic>
      <p:pic>
        <p:nvPicPr>
          <p:cNvPr id="3" name="Picture 2" descr="Siun_sote-1_väri_tummalle.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326894" y="1090792"/>
            <a:ext cx="4498814" cy="2447884"/>
          </a:xfrm>
          <a:prstGeom prst="rect">
            <a:avLst/>
          </a:prstGeom>
        </p:spPr>
      </p:pic>
    </p:spTree>
    <p:extLst>
      <p:ext uri="{BB962C8B-B14F-4D97-AF65-F5344CB8AC3E}">
        <p14:creationId xmlns:p14="http://schemas.microsoft.com/office/powerpoint/2010/main" val="3742612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afterEffect">
                                  <p:stCondLst>
                                    <p:cond delay="200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nsi mustavalkoinen">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6894" y="1090792"/>
            <a:ext cx="4498814" cy="2447884"/>
          </a:xfrm>
          <a:prstGeom prst="rect">
            <a:avLst/>
          </a:prstGeom>
        </p:spPr>
      </p:pic>
    </p:spTree>
    <p:extLst>
      <p:ext uri="{BB962C8B-B14F-4D97-AF65-F5344CB8AC3E}">
        <p14:creationId xmlns:p14="http://schemas.microsoft.com/office/powerpoint/2010/main" val="359493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vaihtuvat logot">
    <p:spTree>
      <p:nvGrpSpPr>
        <p:cNvPr id="1" name=""/>
        <p:cNvGrpSpPr/>
        <p:nvPr/>
      </p:nvGrpSpPr>
      <p:grpSpPr>
        <a:xfrm>
          <a:off x="0" y="0"/>
          <a:ext cx="0" cy="0"/>
          <a:chOff x="0" y="0"/>
          <a:chExt cx="0" cy="0"/>
        </a:xfrm>
      </p:grpSpPr>
      <p:pic>
        <p:nvPicPr>
          <p:cNvPr id="16" name="Picture 15" descr="SiunSote_Esityspohja_kansipohja.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 y="-2881"/>
            <a:ext cx="9235440" cy="5198142"/>
          </a:xfrm>
          <a:prstGeom prst="rect">
            <a:avLst/>
          </a:prstGeom>
        </p:spPr>
      </p:pic>
      <p:pic>
        <p:nvPicPr>
          <p:cNvPr id="7" name="Picture 6" descr="Siun_sote-1_väri_tummal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26894" y="1090792"/>
            <a:ext cx="4498814" cy="2447884"/>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556466" y="1154866"/>
            <a:ext cx="4269242" cy="2383810"/>
          </a:xfrm>
          <a:prstGeom prst="rect">
            <a:avLst/>
          </a:prstGeom>
        </p:spPr>
      </p:pic>
      <p:pic>
        <p:nvPicPr>
          <p:cNvPr id="10" name="Picture 9" descr="Siun_sote-3_väri_tummalle.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328293" y="1316989"/>
            <a:ext cx="4497415" cy="2221687"/>
          </a:xfrm>
          <a:prstGeom prst="rect">
            <a:avLst/>
          </a:prstGeom>
        </p:spPr>
      </p:pic>
      <p:pic>
        <p:nvPicPr>
          <p:cNvPr id="11" name="Picture 10" descr="Siun_sote-4_väri_tummalle.pn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562470" y="1262948"/>
            <a:ext cx="4263238" cy="2275728"/>
          </a:xfrm>
          <a:prstGeom prst="rect">
            <a:avLst/>
          </a:prstGeom>
        </p:spPr>
      </p:pic>
      <p:pic>
        <p:nvPicPr>
          <p:cNvPr id="12" name="Picture 11" descr="Siun_sote-5_väri_tummalle.pn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148156" y="884660"/>
            <a:ext cx="4677552" cy="2654016"/>
          </a:xfrm>
          <a:prstGeom prst="rect">
            <a:avLst/>
          </a:prstGeom>
        </p:spPr>
      </p:pic>
      <p:pic>
        <p:nvPicPr>
          <p:cNvPr id="13" name="Picture 12" descr="Siun_sote-6_väri_tummalle.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793887" y="1142857"/>
            <a:ext cx="5031821" cy="2395819"/>
          </a:xfrm>
          <a:prstGeom prst="rect">
            <a:avLst/>
          </a:prstGeom>
        </p:spPr>
      </p:pic>
      <p:pic>
        <p:nvPicPr>
          <p:cNvPr id="14" name="Picture 13" descr="Siun_sote-7_väri_tummalle.png"/>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442379" y="1016761"/>
            <a:ext cx="4383329" cy="2521915"/>
          </a:xfrm>
          <a:prstGeom prst="rect">
            <a:avLst/>
          </a:prstGeom>
        </p:spPr>
      </p:pic>
      <p:pic>
        <p:nvPicPr>
          <p:cNvPr id="15" name="Picture 14" descr="Siun_sote-8_väri_tummalle.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358315" y="1178884"/>
            <a:ext cx="4467393" cy="2359792"/>
          </a:xfrm>
          <a:prstGeom prst="rect">
            <a:avLst/>
          </a:prstGeom>
        </p:spPr>
      </p:pic>
    </p:spTree>
    <p:extLst>
      <p:ext uri="{BB962C8B-B14F-4D97-AF65-F5344CB8AC3E}">
        <p14:creationId xmlns:p14="http://schemas.microsoft.com/office/powerpoint/2010/main" val="157037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afterEffect">
                                  <p:stCondLst>
                                    <p:cond delay="2000"/>
                                  </p:stCondLst>
                                  <p:childTnLst>
                                    <p:animEffect transition="out" filter="fade">
                                      <p:cBhvr>
                                        <p:cTn id="6" dur="1000"/>
                                        <p:tgtEl>
                                          <p:spTgt spid="7"/>
                                        </p:tgtEl>
                                      </p:cBhvr>
                                    </p:animEffect>
                                    <p:set>
                                      <p:cBhvr>
                                        <p:cTn id="7" dur="1" fill="hold">
                                          <p:stCondLst>
                                            <p:cond delay="999"/>
                                          </p:stCondLst>
                                        </p:cTn>
                                        <p:tgtEl>
                                          <p:spTgt spid="7"/>
                                        </p:tgtEl>
                                        <p:attrNameLst>
                                          <p:attrName>style.visibility</p:attrName>
                                        </p:attrNameLst>
                                      </p:cBhvr>
                                      <p:to>
                                        <p:strVal val="hidden"/>
                                      </p:to>
                                    </p:set>
                                  </p:childTnLst>
                                </p:cTn>
                              </p:par>
                              <p:par>
                                <p:cTn id="8" presetID="10" presetClass="entr" presetSubtype="0" fill="hold" nodeType="withEffect">
                                  <p:stCondLst>
                                    <p:cond delay="200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childTnLst>
                                </p:cTn>
                              </p:par>
                              <p:par>
                                <p:cTn id="11" presetID="10" presetClass="exit" presetSubtype="0" fill="hold" nodeType="withEffect">
                                  <p:stCondLst>
                                    <p:cond delay="5000"/>
                                  </p:stCondLst>
                                  <p:childTnLst>
                                    <p:animEffect transition="out" filter="fade">
                                      <p:cBhvr>
                                        <p:cTn id="12" dur="1000"/>
                                        <p:tgtEl>
                                          <p:spTgt spid="8"/>
                                        </p:tgtEl>
                                      </p:cBhvr>
                                    </p:animEffect>
                                    <p:set>
                                      <p:cBhvr>
                                        <p:cTn id="13" dur="1" fill="hold">
                                          <p:stCondLst>
                                            <p:cond delay="999"/>
                                          </p:stCondLst>
                                        </p:cTn>
                                        <p:tgtEl>
                                          <p:spTgt spid="8"/>
                                        </p:tgtEl>
                                        <p:attrNameLst>
                                          <p:attrName>style.visibility</p:attrName>
                                        </p:attrNameLst>
                                      </p:cBhvr>
                                      <p:to>
                                        <p:strVal val="hidden"/>
                                      </p:to>
                                    </p:set>
                                  </p:childTnLst>
                                </p:cTn>
                              </p:par>
                              <p:par>
                                <p:cTn id="14" presetID="10" presetClass="entr" presetSubtype="0" fill="hold" nodeType="withEffect">
                                  <p:stCondLst>
                                    <p:cond delay="500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childTnLst>
                                </p:cTn>
                              </p:par>
                              <p:par>
                                <p:cTn id="17" presetID="10" presetClass="exit" presetSubtype="0" fill="hold" nodeType="withEffect">
                                  <p:stCondLst>
                                    <p:cond delay="8000"/>
                                  </p:stCondLst>
                                  <p:childTnLst>
                                    <p:animEffect transition="out" filter="fade">
                                      <p:cBhvr>
                                        <p:cTn id="18" dur="1000"/>
                                        <p:tgtEl>
                                          <p:spTgt spid="10"/>
                                        </p:tgtEl>
                                      </p:cBhvr>
                                    </p:animEffect>
                                    <p:set>
                                      <p:cBhvr>
                                        <p:cTn id="19" dur="1" fill="hold">
                                          <p:stCondLst>
                                            <p:cond delay="999"/>
                                          </p:stCondLst>
                                        </p:cTn>
                                        <p:tgtEl>
                                          <p:spTgt spid="10"/>
                                        </p:tgtEl>
                                        <p:attrNameLst>
                                          <p:attrName>style.visibility</p:attrName>
                                        </p:attrNameLst>
                                      </p:cBhvr>
                                      <p:to>
                                        <p:strVal val="hidden"/>
                                      </p:to>
                                    </p:set>
                                  </p:childTnLst>
                                </p:cTn>
                              </p:par>
                              <p:par>
                                <p:cTn id="20" presetID="10" presetClass="entr" presetSubtype="0" fill="hold" nodeType="withEffect">
                                  <p:stCondLst>
                                    <p:cond delay="80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childTnLst>
                                </p:cTn>
                              </p:par>
                              <p:par>
                                <p:cTn id="23" presetID="10" presetClass="exit" presetSubtype="0" fill="hold" nodeType="withEffect">
                                  <p:stCondLst>
                                    <p:cond delay="11000"/>
                                  </p:stCondLst>
                                  <p:childTnLst>
                                    <p:animEffect transition="out" filter="fade">
                                      <p:cBhvr>
                                        <p:cTn id="24" dur="1000"/>
                                        <p:tgtEl>
                                          <p:spTgt spid="11"/>
                                        </p:tgtEl>
                                      </p:cBhvr>
                                    </p:animEffect>
                                    <p:set>
                                      <p:cBhvr>
                                        <p:cTn id="25" dur="1" fill="hold">
                                          <p:stCondLst>
                                            <p:cond delay="999"/>
                                          </p:stCondLst>
                                        </p:cTn>
                                        <p:tgtEl>
                                          <p:spTgt spid="11"/>
                                        </p:tgtEl>
                                        <p:attrNameLst>
                                          <p:attrName>style.visibility</p:attrName>
                                        </p:attrNameLst>
                                      </p:cBhvr>
                                      <p:to>
                                        <p:strVal val="hidden"/>
                                      </p:to>
                                    </p:set>
                                  </p:childTnLst>
                                </p:cTn>
                              </p:par>
                              <p:par>
                                <p:cTn id="26" presetID="10" presetClass="entr" presetSubtype="0" fill="hold" nodeType="withEffect">
                                  <p:stCondLst>
                                    <p:cond delay="1100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childTnLst>
                                </p:cTn>
                              </p:par>
                              <p:par>
                                <p:cTn id="29" presetID="10" presetClass="exit" presetSubtype="0" fill="hold" nodeType="withEffect">
                                  <p:stCondLst>
                                    <p:cond delay="14000"/>
                                  </p:stCondLst>
                                  <p:childTnLst>
                                    <p:animEffect transition="out" filter="fade">
                                      <p:cBhvr>
                                        <p:cTn id="30" dur="1000"/>
                                        <p:tgtEl>
                                          <p:spTgt spid="12"/>
                                        </p:tgtEl>
                                      </p:cBhvr>
                                    </p:animEffect>
                                    <p:set>
                                      <p:cBhvr>
                                        <p:cTn id="31" dur="1" fill="hold">
                                          <p:stCondLst>
                                            <p:cond delay="999"/>
                                          </p:stCondLst>
                                        </p:cTn>
                                        <p:tgtEl>
                                          <p:spTgt spid="12"/>
                                        </p:tgtEl>
                                        <p:attrNameLst>
                                          <p:attrName>style.visibility</p:attrName>
                                        </p:attrNameLst>
                                      </p:cBhvr>
                                      <p:to>
                                        <p:strVal val="hidden"/>
                                      </p:to>
                                    </p:set>
                                  </p:childTnLst>
                                </p:cTn>
                              </p:par>
                              <p:par>
                                <p:cTn id="32" presetID="10" presetClass="entr" presetSubtype="0" fill="hold" nodeType="withEffect">
                                  <p:stCondLst>
                                    <p:cond delay="1400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1000"/>
                                        <p:tgtEl>
                                          <p:spTgt spid="13"/>
                                        </p:tgtEl>
                                      </p:cBhvr>
                                    </p:animEffect>
                                  </p:childTnLst>
                                </p:cTn>
                              </p:par>
                              <p:par>
                                <p:cTn id="35" presetID="10" presetClass="exit" presetSubtype="0" fill="hold" nodeType="withEffect">
                                  <p:stCondLst>
                                    <p:cond delay="17000"/>
                                  </p:stCondLst>
                                  <p:childTnLst>
                                    <p:animEffect transition="out" filter="fade">
                                      <p:cBhvr>
                                        <p:cTn id="36" dur="1000"/>
                                        <p:tgtEl>
                                          <p:spTgt spid="13"/>
                                        </p:tgtEl>
                                      </p:cBhvr>
                                    </p:animEffect>
                                    <p:set>
                                      <p:cBhvr>
                                        <p:cTn id="37" dur="1" fill="hold">
                                          <p:stCondLst>
                                            <p:cond delay="999"/>
                                          </p:stCondLst>
                                        </p:cTn>
                                        <p:tgtEl>
                                          <p:spTgt spid="13"/>
                                        </p:tgtEl>
                                        <p:attrNameLst>
                                          <p:attrName>style.visibility</p:attrName>
                                        </p:attrNameLst>
                                      </p:cBhvr>
                                      <p:to>
                                        <p:strVal val="hidden"/>
                                      </p:to>
                                    </p:set>
                                  </p:childTnLst>
                                </p:cTn>
                              </p:par>
                              <p:par>
                                <p:cTn id="38" presetID="10" presetClass="entr" presetSubtype="0" fill="hold" nodeType="withEffect">
                                  <p:stCondLst>
                                    <p:cond delay="1700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1000"/>
                                        <p:tgtEl>
                                          <p:spTgt spid="14"/>
                                        </p:tgtEl>
                                      </p:cBhvr>
                                    </p:animEffect>
                                  </p:childTnLst>
                                </p:cTn>
                              </p:par>
                              <p:par>
                                <p:cTn id="41" presetID="10" presetClass="exit" presetSubtype="0" fill="hold" nodeType="withEffect">
                                  <p:stCondLst>
                                    <p:cond delay="20000"/>
                                  </p:stCondLst>
                                  <p:childTnLst>
                                    <p:animEffect transition="out" filter="fade">
                                      <p:cBhvr>
                                        <p:cTn id="42" dur="1000"/>
                                        <p:tgtEl>
                                          <p:spTgt spid="14"/>
                                        </p:tgtEl>
                                      </p:cBhvr>
                                    </p:animEffect>
                                    <p:set>
                                      <p:cBhvr>
                                        <p:cTn id="43" dur="1" fill="hold">
                                          <p:stCondLst>
                                            <p:cond delay="999"/>
                                          </p:stCondLst>
                                        </p:cTn>
                                        <p:tgtEl>
                                          <p:spTgt spid="14"/>
                                        </p:tgtEl>
                                        <p:attrNameLst>
                                          <p:attrName>style.visibility</p:attrName>
                                        </p:attrNameLst>
                                      </p:cBhvr>
                                      <p:to>
                                        <p:strVal val="hidden"/>
                                      </p:to>
                                    </p:set>
                                  </p:childTnLst>
                                </p:cTn>
                              </p:par>
                              <p:par>
                                <p:cTn id="44" presetID="10" presetClass="entr" presetSubtype="0" fill="hold" nodeType="withEffect">
                                  <p:stCondLst>
                                    <p:cond delay="2000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1000"/>
                                        <p:tgtEl>
                                          <p:spTgt spid="15"/>
                                        </p:tgtEl>
                                      </p:cBhvr>
                                    </p:animEffect>
                                  </p:childTnLst>
                                </p:cTn>
                              </p:par>
                              <p:par>
                                <p:cTn id="47" presetID="10" presetClass="entr" presetSubtype="0" fill="hold" nodeType="withEffect">
                                  <p:stCondLst>
                                    <p:cond delay="2000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Esityksen aihe tai väliotsikko">
    <p:spTree>
      <p:nvGrpSpPr>
        <p:cNvPr id="1" name=""/>
        <p:cNvGrpSpPr/>
        <p:nvPr/>
      </p:nvGrpSpPr>
      <p:grpSpPr>
        <a:xfrm>
          <a:off x="0" y="0"/>
          <a:ext cx="0" cy="0"/>
          <a:chOff x="0" y="0"/>
          <a:chExt cx="0" cy="0"/>
        </a:xfrm>
      </p:grpSpPr>
      <p:pic>
        <p:nvPicPr>
          <p:cNvPr id="12" name="Picture 11" descr="SiunSote_Esityspohja_kansipohja.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 y="-2881"/>
            <a:ext cx="9235440" cy="5198142"/>
          </a:xfrm>
          <a:prstGeom prst="rect">
            <a:avLst/>
          </a:prstGeom>
        </p:spPr>
      </p:pic>
      <p:sp>
        <p:nvSpPr>
          <p:cNvPr id="7" name="Title 1"/>
          <p:cNvSpPr>
            <a:spLocks noGrp="1"/>
          </p:cNvSpPr>
          <p:nvPr>
            <p:ph type="ctrTitle" hasCustomPrompt="1"/>
          </p:nvPr>
        </p:nvSpPr>
        <p:spPr>
          <a:xfrm>
            <a:off x="768048" y="336925"/>
            <a:ext cx="7613952" cy="2296886"/>
          </a:xfrm>
          <a:prstGeom prst="rect">
            <a:avLst/>
          </a:prstGeom>
        </p:spPr>
        <p:txBody>
          <a:bodyPr wrap="square" lIns="0" tIns="0" rIns="0" bIns="0"/>
          <a:lstStyle>
            <a:lvl1pPr marL="0" algn="ctr">
              <a:lnSpc>
                <a:spcPts val="5600"/>
              </a:lnSpc>
              <a:defRPr sz="5400" baseline="0">
                <a:solidFill>
                  <a:schemeClr val="accent5"/>
                </a:solidFill>
              </a:defRPr>
            </a:lvl1pPr>
          </a:lstStyle>
          <a:p>
            <a:r>
              <a:rPr lang="fi-FI" dirty="0"/>
              <a:t>Esityksen aihe tai väliotsikko </a:t>
            </a:r>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0940" y="4399427"/>
            <a:ext cx="949723" cy="538867"/>
          </a:xfrm>
          <a:prstGeom prst="rect">
            <a:avLst/>
          </a:prstGeom>
          <a:blipFill rotWithShape="1">
            <a:blip r:embed="rId3"/>
            <a:stretch>
              <a:fillRect/>
            </a:stretch>
          </a:blipFill>
        </p:spPr>
      </p:pic>
      <p:sp>
        <p:nvSpPr>
          <p:cNvPr id="2" name="TextBox 1"/>
          <p:cNvSpPr txBox="1"/>
          <p:nvPr userDrawn="1"/>
        </p:nvSpPr>
        <p:spPr>
          <a:xfrm>
            <a:off x="6599605" y="4379439"/>
            <a:ext cx="2419054" cy="646331"/>
          </a:xfrm>
          <a:prstGeom prst="rect">
            <a:avLst/>
          </a:prstGeom>
          <a:noFill/>
        </p:spPr>
        <p:txBody>
          <a:bodyPr wrap="square" rtlCol="0">
            <a:spAutoFit/>
          </a:bodyPr>
          <a:lstStyle/>
          <a:p>
            <a:pPr algn="r"/>
            <a:r>
              <a:rPr lang="en-US" sz="1200" baseline="0" dirty="0" err="1">
                <a:solidFill>
                  <a:schemeClr val="bg1"/>
                </a:solidFill>
              </a:rPr>
              <a:t>Pohjois-Karjalan</a:t>
            </a:r>
            <a:r>
              <a:rPr lang="en-US" sz="1200" baseline="0" dirty="0">
                <a:solidFill>
                  <a:schemeClr val="bg1"/>
                </a:solidFill>
              </a:rPr>
              <a:t> </a:t>
            </a:r>
            <a:r>
              <a:rPr lang="en-US" sz="1200" baseline="0" dirty="0" err="1">
                <a:solidFill>
                  <a:schemeClr val="bg1"/>
                </a:solidFill>
              </a:rPr>
              <a:t>sosiaali</a:t>
            </a:r>
            <a:r>
              <a:rPr lang="en-US" sz="1200" baseline="0" dirty="0">
                <a:solidFill>
                  <a:schemeClr val="bg1"/>
                </a:solidFill>
              </a:rPr>
              <a:t>- </a:t>
            </a:r>
            <a:r>
              <a:rPr lang="en-US" sz="1200" baseline="0" dirty="0" err="1">
                <a:solidFill>
                  <a:schemeClr val="bg1"/>
                </a:solidFill>
              </a:rPr>
              <a:t>ja</a:t>
            </a:r>
            <a:r>
              <a:rPr lang="en-US" sz="1200" baseline="0" dirty="0">
                <a:solidFill>
                  <a:schemeClr val="bg1"/>
                </a:solidFill>
              </a:rPr>
              <a:t> </a:t>
            </a:r>
            <a:r>
              <a:rPr lang="en-US" sz="1200" baseline="0" dirty="0" err="1">
                <a:solidFill>
                  <a:schemeClr val="bg1"/>
                </a:solidFill>
              </a:rPr>
              <a:t>terveyspalvelujen</a:t>
            </a:r>
            <a:r>
              <a:rPr lang="en-US" sz="1200" baseline="0" dirty="0">
                <a:solidFill>
                  <a:schemeClr val="bg1"/>
                </a:solidFill>
              </a:rPr>
              <a:t> </a:t>
            </a:r>
            <a:r>
              <a:rPr lang="en-US" sz="1200" baseline="0" dirty="0" err="1">
                <a:solidFill>
                  <a:schemeClr val="bg1"/>
                </a:solidFill>
              </a:rPr>
              <a:t>kuntayhtymä</a:t>
            </a:r>
            <a:r>
              <a:rPr lang="en-US" sz="1200" baseline="0" dirty="0">
                <a:solidFill>
                  <a:schemeClr val="bg1"/>
                </a:solidFill>
              </a:rPr>
              <a:t> </a:t>
            </a:r>
            <a:r>
              <a:rPr lang="en-US" sz="1200" baseline="0" dirty="0" err="1">
                <a:solidFill>
                  <a:schemeClr val="accent1"/>
                </a:solidFill>
              </a:rPr>
              <a:t>www.siunsote.fi</a:t>
            </a:r>
            <a:endParaRPr lang="en-US" sz="1200" baseline="0" dirty="0">
              <a:solidFill>
                <a:schemeClr val="accent1"/>
              </a:solidFill>
            </a:endParaRPr>
          </a:p>
        </p:txBody>
      </p:sp>
      <p:sp>
        <p:nvSpPr>
          <p:cNvPr id="6" name="Text Placeholder 5"/>
          <p:cNvSpPr>
            <a:spLocks noGrp="1"/>
          </p:cNvSpPr>
          <p:nvPr>
            <p:ph type="body" sz="quarter" idx="10" hasCustomPrompt="1"/>
          </p:nvPr>
        </p:nvSpPr>
        <p:spPr>
          <a:xfrm>
            <a:off x="768350" y="2798763"/>
            <a:ext cx="7613650" cy="1322387"/>
          </a:xfrm>
        </p:spPr>
        <p:txBody>
          <a:bodyPr>
            <a:normAutofit/>
          </a:bodyPr>
          <a:lstStyle>
            <a:lvl1pPr marL="0" indent="0" algn="ctr">
              <a:buNone/>
              <a:defRPr sz="2600" baseline="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r>
              <a:rPr lang="en-US" dirty="0" err="1"/>
              <a:t>Esityksen</a:t>
            </a:r>
            <a:r>
              <a:rPr lang="en-US" dirty="0"/>
              <a:t> </a:t>
            </a:r>
            <a:r>
              <a:rPr lang="en-US" dirty="0" err="1"/>
              <a:t>pitäjä</a:t>
            </a:r>
            <a:r>
              <a:rPr lang="en-US" dirty="0"/>
              <a:t>, </a:t>
            </a:r>
            <a:r>
              <a:rPr lang="en-US" dirty="0" err="1"/>
              <a:t>päivämäärä</a:t>
            </a:r>
            <a:r>
              <a:rPr lang="en-US" dirty="0"/>
              <a:t> tai </a:t>
            </a:r>
            <a:r>
              <a:rPr lang="en-US" dirty="0" err="1"/>
              <a:t>lisäotsikko</a:t>
            </a:r>
            <a:endParaRPr lang="en-US" dirty="0"/>
          </a:p>
        </p:txBody>
      </p:sp>
    </p:spTree>
    <p:extLst>
      <p:ext uri="{BB962C8B-B14F-4D97-AF65-F5344CB8AC3E}">
        <p14:creationId xmlns:p14="http://schemas.microsoft.com/office/powerpoint/2010/main" val="421691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Esityksen aihe tai väliotsikko mustavalkoinen">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768048" y="336925"/>
            <a:ext cx="7613952" cy="2296886"/>
          </a:xfrm>
          <a:prstGeom prst="rect">
            <a:avLst/>
          </a:prstGeom>
        </p:spPr>
        <p:txBody>
          <a:bodyPr wrap="square" lIns="0" tIns="0" rIns="0" bIns="0"/>
          <a:lstStyle>
            <a:lvl1pPr marL="0" algn="ctr">
              <a:lnSpc>
                <a:spcPts val="5600"/>
              </a:lnSpc>
              <a:defRPr sz="5400" baseline="0">
                <a:solidFill>
                  <a:schemeClr val="tx1"/>
                </a:solidFill>
              </a:defRPr>
            </a:lvl1pPr>
          </a:lstStyle>
          <a:p>
            <a:r>
              <a:rPr lang="fi-FI" dirty="0"/>
              <a:t>Esityksen aihe tai väliotsikko </a:t>
            </a:r>
            <a:endParaRPr lang="en-US" dirty="0"/>
          </a:p>
        </p:txBody>
      </p:sp>
      <p:sp>
        <p:nvSpPr>
          <p:cNvPr id="6" name="Text Placeholder 5"/>
          <p:cNvSpPr>
            <a:spLocks noGrp="1"/>
          </p:cNvSpPr>
          <p:nvPr>
            <p:ph type="body" sz="quarter" idx="10" hasCustomPrompt="1"/>
          </p:nvPr>
        </p:nvSpPr>
        <p:spPr>
          <a:xfrm>
            <a:off x="768350" y="2798763"/>
            <a:ext cx="7613650" cy="1322387"/>
          </a:xfrm>
        </p:spPr>
        <p:txBody>
          <a:bodyPr>
            <a:normAutofit/>
          </a:bodyPr>
          <a:lstStyle>
            <a:lvl1pPr marL="0" indent="0" algn="ctr">
              <a:buNone/>
              <a:defRPr sz="2600" baseline="0">
                <a:solidFill>
                  <a:schemeClr val="tx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r>
              <a:rPr lang="en-US" dirty="0" err="1"/>
              <a:t>Esityksen</a:t>
            </a:r>
            <a:r>
              <a:rPr lang="en-US" dirty="0"/>
              <a:t> </a:t>
            </a:r>
            <a:r>
              <a:rPr lang="en-US" dirty="0" err="1"/>
              <a:t>pitäjä</a:t>
            </a:r>
            <a:r>
              <a:rPr lang="en-US" dirty="0"/>
              <a:t>, </a:t>
            </a:r>
            <a:r>
              <a:rPr lang="en-US" dirty="0" err="1"/>
              <a:t>päivämäärä</a:t>
            </a:r>
            <a:r>
              <a:rPr lang="en-US" dirty="0"/>
              <a:t> tai </a:t>
            </a:r>
            <a:r>
              <a:rPr lang="en-US" dirty="0" err="1"/>
              <a:t>lisäotsikko</a:t>
            </a:r>
            <a:endParaRPr lang="en-US" dirty="0"/>
          </a:p>
        </p:txBody>
      </p:sp>
      <p:pic>
        <p:nvPicPr>
          <p:cNvPr id="8" name="Kuva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482" y="4487190"/>
            <a:ext cx="913181" cy="451104"/>
          </a:xfrm>
          <a:prstGeom prst="rect">
            <a:avLst/>
          </a:prstGeom>
        </p:spPr>
      </p:pic>
      <p:sp>
        <p:nvSpPr>
          <p:cNvPr id="9" name="TextBox 5"/>
          <p:cNvSpPr txBox="1"/>
          <p:nvPr userDrawn="1"/>
        </p:nvSpPr>
        <p:spPr>
          <a:xfrm>
            <a:off x="6599605" y="4379439"/>
            <a:ext cx="2419054" cy="646331"/>
          </a:xfrm>
          <a:prstGeom prst="rect">
            <a:avLst/>
          </a:prstGeom>
          <a:noFill/>
        </p:spPr>
        <p:txBody>
          <a:bodyPr wrap="square" rtlCol="0">
            <a:spAutoFit/>
          </a:bodyPr>
          <a:lstStyle/>
          <a:p>
            <a:pPr algn="r"/>
            <a:r>
              <a:rPr lang="en-US" sz="1200" baseline="0" dirty="0" err="1">
                <a:solidFill>
                  <a:schemeClr val="tx1"/>
                </a:solidFill>
              </a:rPr>
              <a:t>Pohjois-Karjalan</a:t>
            </a:r>
            <a:r>
              <a:rPr lang="en-US" sz="1200" baseline="0" dirty="0">
                <a:solidFill>
                  <a:schemeClr val="tx1"/>
                </a:solidFill>
              </a:rPr>
              <a:t> </a:t>
            </a:r>
            <a:r>
              <a:rPr lang="en-US" sz="1200" baseline="0" dirty="0" err="1">
                <a:solidFill>
                  <a:schemeClr val="tx1"/>
                </a:solidFill>
              </a:rPr>
              <a:t>sosiaali</a:t>
            </a:r>
            <a:r>
              <a:rPr lang="en-US" sz="1200" baseline="0" dirty="0">
                <a:solidFill>
                  <a:schemeClr val="tx1"/>
                </a:solidFill>
              </a:rPr>
              <a:t>- </a:t>
            </a:r>
            <a:r>
              <a:rPr lang="en-US" sz="1200" baseline="0" dirty="0" err="1">
                <a:solidFill>
                  <a:schemeClr val="tx1"/>
                </a:solidFill>
              </a:rPr>
              <a:t>ja</a:t>
            </a:r>
            <a:r>
              <a:rPr lang="en-US" sz="1200" baseline="0" dirty="0">
                <a:solidFill>
                  <a:schemeClr val="tx1"/>
                </a:solidFill>
              </a:rPr>
              <a:t> </a:t>
            </a:r>
            <a:r>
              <a:rPr lang="en-US" sz="1200" baseline="0" dirty="0" err="1">
                <a:solidFill>
                  <a:schemeClr val="tx1"/>
                </a:solidFill>
              </a:rPr>
              <a:t>terveyspalvelujen</a:t>
            </a:r>
            <a:r>
              <a:rPr lang="en-US" sz="1200" baseline="0" dirty="0">
                <a:solidFill>
                  <a:schemeClr val="tx1"/>
                </a:solidFill>
              </a:rPr>
              <a:t> </a:t>
            </a:r>
            <a:r>
              <a:rPr lang="en-US" sz="1200" baseline="0" dirty="0" err="1">
                <a:solidFill>
                  <a:schemeClr val="tx1"/>
                </a:solidFill>
              </a:rPr>
              <a:t>kuntayhtymä</a:t>
            </a:r>
            <a:r>
              <a:rPr lang="en-US" sz="1200" baseline="0" dirty="0">
                <a:solidFill>
                  <a:schemeClr val="tx1"/>
                </a:solidFill>
              </a:rPr>
              <a:t> </a:t>
            </a:r>
            <a:r>
              <a:rPr lang="en-US" sz="1200" b="1" baseline="0" dirty="0" err="1">
                <a:solidFill>
                  <a:schemeClr val="tx1"/>
                </a:solidFill>
              </a:rPr>
              <a:t>www.siunsote.fi</a:t>
            </a:r>
            <a:endParaRPr lang="en-US" sz="1200" b="1" baseline="0" dirty="0">
              <a:solidFill>
                <a:schemeClr val="tx1"/>
              </a:solidFill>
            </a:endParaRPr>
          </a:p>
        </p:txBody>
      </p:sp>
    </p:spTree>
    <p:extLst>
      <p:ext uri="{BB962C8B-B14F-4D97-AF65-F5344CB8AC3E}">
        <p14:creationId xmlns:p14="http://schemas.microsoft.com/office/powerpoint/2010/main" val="2470426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dirty="0"/>
          </a:p>
        </p:txBody>
      </p:sp>
      <p:sp>
        <p:nvSpPr>
          <p:cNvPr id="4" name="Content Placeholder 3"/>
          <p:cNvSpPr>
            <a:spLocks noGrp="1"/>
          </p:cNvSpPr>
          <p:nvPr>
            <p:ph sz="quarter" idx="10"/>
          </p:nvPr>
        </p:nvSpPr>
        <p:spPr>
          <a:xfrm>
            <a:off x="725488" y="1295400"/>
            <a:ext cx="8164512" cy="3248763"/>
          </a:xfrm>
        </p:spPr>
        <p:txBody>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Tree>
    <p:extLst>
      <p:ext uri="{BB962C8B-B14F-4D97-AF65-F5344CB8AC3E}">
        <p14:creationId xmlns:p14="http://schemas.microsoft.com/office/powerpoint/2010/main" val="173173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perusdia mustavalkoin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fi-FI" dirty="0" err="1"/>
              <a:t>Click</a:t>
            </a:r>
            <a:r>
              <a:rPr lang="fi-FI" dirty="0"/>
              <a:t> to </a:t>
            </a:r>
            <a:r>
              <a:rPr lang="fi-FI" dirty="0" err="1"/>
              <a:t>edit</a:t>
            </a:r>
            <a:r>
              <a:rPr lang="fi-FI" dirty="0"/>
              <a:t> Master </a:t>
            </a:r>
            <a:r>
              <a:rPr lang="fi-FI" dirty="0" err="1"/>
              <a:t>title</a:t>
            </a:r>
            <a:r>
              <a:rPr lang="fi-FI" dirty="0"/>
              <a:t> </a:t>
            </a:r>
            <a:r>
              <a:rPr lang="fi-FI" dirty="0" err="1"/>
              <a:t>style</a:t>
            </a:r>
            <a:endParaRPr lang="en-US" dirty="0"/>
          </a:p>
        </p:txBody>
      </p:sp>
      <p:sp>
        <p:nvSpPr>
          <p:cNvPr id="4" name="Content Placeholder 3"/>
          <p:cNvSpPr>
            <a:spLocks noGrp="1"/>
          </p:cNvSpPr>
          <p:nvPr>
            <p:ph sz="quarter" idx="10"/>
          </p:nvPr>
        </p:nvSpPr>
        <p:spPr>
          <a:xfrm>
            <a:off x="725488" y="1295400"/>
            <a:ext cx="8164512" cy="3248763"/>
          </a:xfrm>
        </p:spPr>
        <p:txBody>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6" name="TextBox 5"/>
          <p:cNvSpPr txBox="1"/>
          <p:nvPr userDrawn="1"/>
        </p:nvSpPr>
        <p:spPr>
          <a:xfrm>
            <a:off x="6599605" y="4684237"/>
            <a:ext cx="2419054" cy="276999"/>
          </a:xfrm>
          <a:prstGeom prst="rect">
            <a:avLst/>
          </a:prstGeom>
          <a:noFill/>
        </p:spPr>
        <p:txBody>
          <a:bodyPr wrap="square" rtlCol="0">
            <a:spAutoFit/>
          </a:bodyPr>
          <a:lstStyle/>
          <a:p>
            <a:pPr algn="r"/>
            <a:r>
              <a:rPr lang="en-US" sz="1200" b="1" baseline="0" dirty="0">
                <a:solidFill>
                  <a:schemeClr val="tx1"/>
                </a:solidFill>
              </a:rPr>
              <a:t>www.siunsote.fi</a:t>
            </a:r>
          </a:p>
        </p:txBody>
      </p:sp>
      <p:pic>
        <p:nvPicPr>
          <p:cNvPr id="3" name="Kuva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8056" y="4442474"/>
            <a:ext cx="969612" cy="461665"/>
          </a:xfrm>
          <a:prstGeom prst="rect">
            <a:avLst/>
          </a:prstGeom>
        </p:spPr>
      </p:pic>
    </p:spTree>
    <p:extLst>
      <p:ext uri="{BB962C8B-B14F-4D97-AF65-F5344CB8AC3E}">
        <p14:creationId xmlns:p14="http://schemas.microsoft.com/office/powerpoint/2010/main" val="939379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opputervehdys">
    <p:spTree>
      <p:nvGrpSpPr>
        <p:cNvPr id="1" name=""/>
        <p:cNvGrpSpPr/>
        <p:nvPr/>
      </p:nvGrpSpPr>
      <p:grpSpPr>
        <a:xfrm>
          <a:off x="0" y="0"/>
          <a:ext cx="0" cy="0"/>
          <a:chOff x="0" y="0"/>
          <a:chExt cx="0" cy="0"/>
        </a:xfrm>
      </p:grpSpPr>
      <p:pic>
        <p:nvPicPr>
          <p:cNvPr id="8" name="Picture 7" descr="SiunSote_Esityspohja_kansipohja.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 y="-2881"/>
            <a:ext cx="9235440" cy="5198142"/>
          </a:xfrm>
          <a:prstGeom prst="rect">
            <a:avLst/>
          </a:prstGeom>
        </p:spPr>
      </p:pic>
      <p:sp>
        <p:nvSpPr>
          <p:cNvPr id="7" name="Title 1"/>
          <p:cNvSpPr>
            <a:spLocks noGrp="1"/>
          </p:cNvSpPr>
          <p:nvPr>
            <p:ph type="ctrTitle" hasCustomPrompt="1"/>
          </p:nvPr>
        </p:nvSpPr>
        <p:spPr>
          <a:xfrm>
            <a:off x="768048" y="961591"/>
            <a:ext cx="7613952" cy="1623836"/>
          </a:xfrm>
          <a:prstGeom prst="rect">
            <a:avLst/>
          </a:prstGeom>
        </p:spPr>
        <p:txBody>
          <a:bodyPr wrap="square" lIns="0" tIns="0" rIns="0" bIns="0"/>
          <a:lstStyle>
            <a:lvl1pPr marL="0" algn="ctr">
              <a:defRPr sz="6000" baseline="0">
                <a:solidFill>
                  <a:schemeClr val="accent1"/>
                </a:solidFill>
              </a:defRPr>
            </a:lvl1pPr>
          </a:lstStyle>
          <a:p>
            <a:r>
              <a:rPr lang="fi-FI" dirty="0"/>
              <a:t>Lopputervehdys!</a:t>
            </a:r>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87482" y="4487190"/>
            <a:ext cx="913181" cy="451104"/>
          </a:xfrm>
          <a:prstGeom prst="rect">
            <a:avLst/>
          </a:prstGeom>
        </p:spPr>
      </p:pic>
      <p:sp>
        <p:nvSpPr>
          <p:cNvPr id="6" name="TextBox 5"/>
          <p:cNvSpPr txBox="1"/>
          <p:nvPr userDrawn="1"/>
        </p:nvSpPr>
        <p:spPr>
          <a:xfrm>
            <a:off x="6599605" y="4379439"/>
            <a:ext cx="2419054" cy="646331"/>
          </a:xfrm>
          <a:prstGeom prst="rect">
            <a:avLst/>
          </a:prstGeom>
          <a:noFill/>
        </p:spPr>
        <p:txBody>
          <a:bodyPr wrap="square" rtlCol="0">
            <a:spAutoFit/>
          </a:bodyPr>
          <a:lstStyle/>
          <a:p>
            <a:pPr algn="r"/>
            <a:r>
              <a:rPr lang="en-US" sz="1200" baseline="0" dirty="0" err="1">
                <a:solidFill>
                  <a:schemeClr val="bg1"/>
                </a:solidFill>
              </a:rPr>
              <a:t>Pohjois-Karjalan</a:t>
            </a:r>
            <a:r>
              <a:rPr lang="en-US" sz="1200" baseline="0" dirty="0">
                <a:solidFill>
                  <a:schemeClr val="bg1"/>
                </a:solidFill>
              </a:rPr>
              <a:t> </a:t>
            </a:r>
            <a:r>
              <a:rPr lang="en-US" sz="1200" baseline="0" dirty="0" err="1">
                <a:solidFill>
                  <a:schemeClr val="bg1"/>
                </a:solidFill>
              </a:rPr>
              <a:t>sosiaali</a:t>
            </a:r>
            <a:r>
              <a:rPr lang="en-US" sz="1200" baseline="0" dirty="0">
                <a:solidFill>
                  <a:schemeClr val="bg1"/>
                </a:solidFill>
              </a:rPr>
              <a:t>- </a:t>
            </a:r>
            <a:r>
              <a:rPr lang="en-US" sz="1200" baseline="0" dirty="0" err="1">
                <a:solidFill>
                  <a:schemeClr val="bg1"/>
                </a:solidFill>
              </a:rPr>
              <a:t>ja</a:t>
            </a:r>
            <a:r>
              <a:rPr lang="en-US" sz="1200" baseline="0" dirty="0">
                <a:solidFill>
                  <a:schemeClr val="bg1"/>
                </a:solidFill>
              </a:rPr>
              <a:t> </a:t>
            </a:r>
            <a:r>
              <a:rPr lang="en-US" sz="1200" baseline="0" dirty="0" err="1">
                <a:solidFill>
                  <a:schemeClr val="bg1"/>
                </a:solidFill>
              </a:rPr>
              <a:t>terveyspalvelujen</a:t>
            </a:r>
            <a:r>
              <a:rPr lang="en-US" sz="1200" baseline="0" dirty="0">
                <a:solidFill>
                  <a:schemeClr val="bg1"/>
                </a:solidFill>
              </a:rPr>
              <a:t> </a:t>
            </a:r>
            <a:r>
              <a:rPr lang="en-US" sz="1200" baseline="0" dirty="0" err="1">
                <a:solidFill>
                  <a:schemeClr val="bg1"/>
                </a:solidFill>
              </a:rPr>
              <a:t>kuntayhtymä</a:t>
            </a:r>
            <a:r>
              <a:rPr lang="en-US" sz="1200" baseline="0" dirty="0">
                <a:solidFill>
                  <a:schemeClr val="bg1"/>
                </a:solidFill>
              </a:rPr>
              <a:t> </a:t>
            </a:r>
            <a:r>
              <a:rPr lang="en-US" sz="1200" baseline="0" dirty="0" err="1">
                <a:solidFill>
                  <a:schemeClr val="accent1"/>
                </a:solidFill>
              </a:rPr>
              <a:t>www.siunsote.fi</a:t>
            </a:r>
            <a:endParaRPr lang="en-US" sz="1200" baseline="0" dirty="0">
              <a:solidFill>
                <a:schemeClr val="accent1"/>
              </a:solidFill>
            </a:endParaRPr>
          </a:p>
        </p:txBody>
      </p:sp>
    </p:spTree>
    <p:extLst>
      <p:ext uri="{BB962C8B-B14F-4D97-AF65-F5344CB8AC3E}">
        <p14:creationId xmlns:p14="http://schemas.microsoft.com/office/powerpoint/2010/main" val="2478452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Lopputervehdys mustavalkoinen">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482" y="4487190"/>
            <a:ext cx="913181" cy="451104"/>
          </a:xfrm>
          <a:prstGeom prst="rect">
            <a:avLst/>
          </a:prstGeom>
        </p:spPr>
      </p:pic>
      <p:sp>
        <p:nvSpPr>
          <p:cNvPr id="7" name="Title 1"/>
          <p:cNvSpPr>
            <a:spLocks noGrp="1"/>
          </p:cNvSpPr>
          <p:nvPr>
            <p:ph type="ctrTitle" hasCustomPrompt="1"/>
          </p:nvPr>
        </p:nvSpPr>
        <p:spPr>
          <a:xfrm>
            <a:off x="768048" y="961591"/>
            <a:ext cx="7613952" cy="1623836"/>
          </a:xfrm>
          <a:prstGeom prst="rect">
            <a:avLst/>
          </a:prstGeom>
        </p:spPr>
        <p:txBody>
          <a:bodyPr wrap="square" lIns="0" tIns="0" rIns="0" bIns="0"/>
          <a:lstStyle>
            <a:lvl1pPr marL="0" algn="ctr">
              <a:defRPr sz="6000" baseline="0">
                <a:solidFill>
                  <a:schemeClr val="tx1"/>
                </a:solidFill>
              </a:defRPr>
            </a:lvl1pPr>
          </a:lstStyle>
          <a:p>
            <a:r>
              <a:rPr lang="fi-FI" dirty="0"/>
              <a:t>Lopputervehdys!</a:t>
            </a:r>
            <a:endParaRPr lang="en-US" dirty="0"/>
          </a:p>
        </p:txBody>
      </p:sp>
      <p:sp>
        <p:nvSpPr>
          <p:cNvPr id="6" name="TextBox 5"/>
          <p:cNvSpPr txBox="1"/>
          <p:nvPr userDrawn="1"/>
        </p:nvSpPr>
        <p:spPr>
          <a:xfrm>
            <a:off x="6599605" y="4379439"/>
            <a:ext cx="2419054" cy="646331"/>
          </a:xfrm>
          <a:prstGeom prst="rect">
            <a:avLst/>
          </a:prstGeom>
          <a:noFill/>
        </p:spPr>
        <p:txBody>
          <a:bodyPr wrap="square" rtlCol="0">
            <a:spAutoFit/>
          </a:bodyPr>
          <a:lstStyle/>
          <a:p>
            <a:pPr algn="r"/>
            <a:r>
              <a:rPr lang="en-US" sz="1200" baseline="0" dirty="0" err="1">
                <a:solidFill>
                  <a:schemeClr val="tx1"/>
                </a:solidFill>
              </a:rPr>
              <a:t>Pohjois-Karjalan</a:t>
            </a:r>
            <a:r>
              <a:rPr lang="en-US" sz="1200" baseline="0" dirty="0">
                <a:solidFill>
                  <a:schemeClr val="tx1"/>
                </a:solidFill>
              </a:rPr>
              <a:t> </a:t>
            </a:r>
            <a:r>
              <a:rPr lang="en-US" sz="1200" baseline="0" dirty="0" err="1">
                <a:solidFill>
                  <a:schemeClr val="tx1"/>
                </a:solidFill>
              </a:rPr>
              <a:t>sosiaali</a:t>
            </a:r>
            <a:r>
              <a:rPr lang="en-US" sz="1200" baseline="0" dirty="0">
                <a:solidFill>
                  <a:schemeClr val="tx1"/>
                </a:solidFill>
              </a:rPr>
              <a:t>- </a:t>
            </a:r>
            <a:r>
              <a:rPr lang="en-US" sz="1200" baseline="0" dirty="0" err="1">
                <a:solidFill>
                  <a:schemeClr val="tx1"/>
                </a:solidFill>
              </a:rPr>
              <a:t>ja</a:t>
            </a:r>
            <a:r>
              <a:rPr lang="en-US" sz="1200" baseline="0" dirty="0">
                <a:solidFill>
                  <a:schemeClr val="tx1"/>
                </a:solidFill>
              </a:rPr>
              <a:t> </a:t>
            </a:r>
            <a:r>
              <a:rPr lang="en-US" sz="1200" baseline="0" dirty="0" err="1">
                <a:solidFill>
                  <a:schemeClr val="tx1"/>
                </a:solidFill>
              </a:rPr>
              <a:t>terveyspalvelujen</a:t>
            </a:r>
            <a:r>
              <a:rPr lang="en-US" sz="1200" baseline="0" dirty="0">
                <a:solidFill>
                  <a:schemeClr val="tx1"/>
                </a:solidFill>
              </a:rPr>
              <a:t> </a:t>
            </a:r>
            <a:r>
              <a:rPr lang="en-US" sz="1200" baseline="0" dirty="0" err="1">
                <a:solidFill>
                  <a:schemeClr val="tx1"/>
                </a:solidFill>
              </a:rPr>
              <a:t>kuntayhtymä</a:t>
            </a:r>
            <a:r>
              <a:rPr lang="en-US" sz="1200" baseline="0" dirty="0">
                <a:solidFill>
                  <a:schemeClr val="tx1"/>
                </a:solidFill>
              </a:rPr>
              <a:t> </a:t>
            </a:r>
            <a:r>
              <a:rPr lang="en-US" sz="1200" b="1" baseline="0" dirty="0" err="1">
                <a:solidFill>
                  <a:schemeClr val="tx1"/>
                </a:solidFill>
              </a:rPr>
              <a:t>www.siunsote.fi</a:t>
            </a:r>
            <a:endParaRPr lang="en-US" sz="1200" b="1" baseline="0" dirty="0">
              <a:solidFill>
                <a:schemeClr val="tx1"/>
              </a:solidFill>
            </a:endParaRPr>
          </a:p>
        </p:txBody>
      </p:sp>
    </p:spTree>
    <p:extLst>
      <p:ext uri="{BB962C8B-B14F-4D97-AF65-F5344CB8AC3E}">
        <p14:creationId xmlns:p14="http://schemas.microsoft.com/office/powerpoint/2010/main" val="292816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5729" y="1295863"/>
            <a:ext cx="8164481" cy="3233703"/>
          </a:xfrm>
          <a:prstGeom prst="rect">
            <a:avLst/>
          </a:prstGeom>
        </p:spPr>
        <p:txBody>
          <a:bodyPr vert="horz" lIns="91440" tIns="45720" rIns="91440" bIns="45720" rtlCol="0">
            <a:normAutofit/>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dirty="0"/>
          </a:p>
        </p:txBody>
      </p:sp>
      <p:sp>
        <p:nvSpPr>
          <p:cNvPr id="16" name="TextBox 15"/>
          <p:cNvSpPr txBox="1"/>
          <p:nvPr/>
        </p:nvSpPr>
        <p:spPr>
          <a:xfrm>
            <a:off x="6599605" y="4737023"/>
            <a:ext cx="2419054" cy="276999"/>
          </a:xfrm>
          <a:prstGeom prst="rect">
            <a:avLst/>
          </a:prstGeom>
          <a:noFill/>
        </p:spPr>
        <p:txBody>
          <a:bodyPr wrap="square" rtlCol="0">
            <a:spAutoFit/>
          </a:bodyPr>
          <a:lstStyle/>
          <a:p>
            <a:pPr algn="r"/>
            <a:r>
              <a:rPr lang="en-US" sz="1200" baseline="0" dirty="0" err="1">
                <a:solidFill>
                  <a:schemeClr val="accent1"/>
                </a:solidFill>
              </a:rPr>
              <a:t>www.siunsote.fi</a:t>
            </a:r>
            <a:endParaRPr lang="en-US" sz="1200" baseline="0" dirty="0">
              <a:solidFill>
                <a:schemeClr val="accent1"/>
              </a:solidFill>
            </a:endParaRPr>
          </a:p>
        </p:txBody>
      </p: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93578" y="4459148"/>
            <a:ext cx="907085" cy="479146"/>
          </a:xfrm>
          <a:prstGeom prst="rect">
            <a:avLst/>
          </a:prstGeom>
        </p:spPr>
      </p:pic>
      <p:sp>
        <p:nvSpPr>
          <p:cNvPr id="6" name="Title Placeholder 5"/>
          <p:cNvSpPr>
            <a:spLocks noGrp="1"/>
          </p:cNvSpPr>
          <p:nvPr>
            <p:ph type="title"/>
          </p:nvPr>
        </p:nvSpPr>
        <p:spPr>
          <a:xfrm>
            <a:off x="725728" y="206375"/>
            <a:ext cx="8164482" cy="983746"/>
          </a:xfrm>
          <a:prstGeom prst="rect">
            <a:avLst/>
          </a:prstGeom>
        </p:spPr>
        <p:txBody>
          <a:bodyPr vert="horz" lIns="91440" tIns="45720" rIns="91440" bIns="45720" rtlCol="0" anchor="b" anchorCtr="0">
            <a:normAutofit/>
          </a:bodyPr>
          <a:lstStyle/>
          <a:p>
            <a:r>
              <a:rPr lang="fi-FI"/>
              <a:t>Click to edit Master title style</a:t>
            </a:r>
            <a:endParaRPr lang="en-US"/>
          </a:p>
        </p:txBody>
      </p:sp>
    </p:spTree>
    <p:extLst>
      <p:ext uri="{BB962C8B-B14F-4D97-AF65-F5344CB8AC3E}">
        <p14:creationId xmlns:p14="http://schemas.microsoft.com/office/powerpoint/2010/main" val="255780970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0" r:id="rId3"/>
    <p:sldLayoutId id="2147483656" r:id="rId4"/>
    <p:sldLayoutId id="2147483665" r:id="rId5"/>
    <p:sldLayoutId id="2147483661" r:id="rId6"/>
    <p:sldLayoutId id="2147483666" r:id="rId7"/>
    <p:sldLayoutId id="2147483659" r:id="rId8"/>
    <p:sldLayoutId id="2147483664" r:id="rId9"/>
  </p:sldLayoutIdLst>
  <p:txStyles>
    <p:titleStyle>
      <a:lvl1pPr algn="l" defTabSz="457200" rtl="0" eaLnBrk="1" latinLnBrk="0" hangingPunct="1">
        <a:lnSpc>
          <a:spcPts val="3400"/>
        </a:lnSpc>
        <a:spcBef>
          <a:spcPct val="0"/>
        </a:spcBef>
        <a:buNone/>
        <a:defRPr sz="3400" b="1" i="0" kern="1200" baseline="0">
          <a:solidFill>
            <a:schemeClr val="accent3"/>
          </a:solidFill>
          <a:latin typeface="+mj-lt"/>
          <a:ea typeface="+mj-ea"/>
          <a:cs typeface="+mj-cs"/>
        </a:defRPr>
      </a:lvl1pPr>
    </p:titleStyle>
    <p:bodyStyle>
      <a:lvl1pPr marL="342900" indent="-342900" algn="l" defTabSz="457200" rtl="0" eaLnBrk="1" latinLnBrk="0" hangingPunct="1">
        <a:spcBef>
          <a:spcPct val="20000"/>
        </a:spcBef>
        <a:buFont typeface="Arial"/>
        <a:buChar char="•"/>
        <a:defRPr sz="2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24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a:t>Kiitos</a:t>
            </a:r>
            <a:r>
              <a:rPr lang="en-US" dirty="0"/>
              <a:t>!</a:t>
            </a:r>
          </a:p>
        </p:txBody>
      </p:sp>
    </p:spTree>
    <p:extLst>
      <p:ext uri="{BB962C8B-B14F-4D97-AF65-F5344CB8AC3E}">
        <p14:creationId xmlns:p14="http://schemas.microsoft.com/office/powerpoint/2010/main" val="3626012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ct val="100000"/>
              </a:lnSpc>
            </a:pPr>
            <a:r>
              <a:rPr lang="en-US" dirty="0"/>
              <a:t>Henkilökohtainen apu</a:t>
            </a:r>
            <a:br>
              <a:rPr lang="en-US" dirty="0"/>
            </a:br>
            <a:r>
              <a:rPr lang="fi-FI" sz="3600" dirty="0"/>
              <a:t>Henkilökohtaisen avun järjestämistavat ja- sisällöt</a:t>
            </a:r>
            <a:br>
              <a:rPr lang="fi-FI" sz="3600" dirty="0"/>
            </a:br>
            <a:r>
              <a:rPr lang="fi-FI" sz="3600" dirty="0"/>
              <a:t>sekä henkilökohtaisen avustajan tehtävät</a:t>
            </a:r>
            <a:endParaRPr lang="en-US" sz="3600" dirty="0"/>
          </a:p>
        </p:txBody>
      </p:sp>
      <p:sp>
        <p:nvSpPr>
          <p:cNvPr id="3" name="Text Placeholder 2"/>
          <p:cNvSpPr>
            <a:spLocks noGrp="1"/>
          </p:cNvSpPr>
          <p:nvPr>
            <p:ph type="body" sz="quarter" idx="10"/>
          </p:nvPr>
        </p:nvSpPr>
        <p:spPr>
          <a:xfrm>
            <a:off x="768350" y="2798763"/>
            <a:ext cx="7613650" cy="1827025"/>
          </a:xfrm>
        </p:spPr>
        <p:txBody>
          <a:bodyPr>
            <a:normAutofit/>
          </a:bodyPr>
          <a:lstStyle/>
          <a:p>
            <a:endParaRPr lang="en-US" dirty="0"/>
          </a:p>
          <a:p>
            <a:endParaRPr lang="en-US" dirty="0"/>
          </a:p>
          <a:p>
            <a:r>
              <a:rPr lang="en-US" dirty="0" err="1"/>
              <a:t>Joensuun</a:t>
            </a:r>
            <a:r>
              <a:rPr lang="en-US" dirty="0"/>
              <a:t> </a:t>
            </a:r>
            <a:r>
              <a:rPr lang="en-US" dirty="0" err="1"/>
              <a:t>vammaisneuvosto</a:t>
            </a:r>
            <a:r>
              <a:rPr lang="en-US" dirty="0"/>
              <a:t> 12.11.2020</a:t>
            </a:r>
          </a:p>
        </p:txBody>
      </p:sp>
    </p:spTree>
    <p:extLst>
      <p:ext uri="{BB962C8B-B14F-4D97-AF65-F5344CB8AC3E}">
        <p14:creationId xmlns:p14="http://schemas.microsoft.com/office/powerpoint/2010/main" val="318602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000" dirty="0"/>
              <a:t>Mitä henkilökohtainen apu on?</a:t>
            </a:r>
            <a:br>
              <a:rPr lang="fi-FI" sz="4000" dirty="0"/>
            </a:br>
            <a:endParaRPr lang="fi-FI" sz="4000" dirty="0"/>
          </a:p>
        </p:txBody>
      </p:sp>
      <p:sp>
        <p:nvSpPr>
          <p:cNvPr id="3" name="Sisällön paikkamerkki 2"/>
          <p:cNvSpPr>
            <a:spLocks noGrp="1"/>
          </p:cNvSpPr>
          <p:nvPr>
            <p:ph sz="quarter" idx="10"/>
          </p:nvPr>
        </p:nvSpPr>
        <p:spPr/>
        <p:txBody>
          <a:bodyPr>
            <a:normAutofit fontScale="92500" lnSpcReduction="20000"/>
          </a:bodyPr>
          <a:lstStyle/>
          <a:p>
            <a:r>
              <a:rPr lang="fi-FI" dirty="0"/>
              <a:t>Henkilökohtainen apu on toisen ihmisen antamaa välttämätöntä apua niissä (tavanomaisen elämän) asioissa, joita henkilö ei pysty kokonaan tai osittain itse vamman tai sairauden vuoksi tekemään.</a:t>
            </a:r>
          </a:p>
          <a:p>
            <a:r>
              <a:rPr lang="fi-FI" b="1" dirty="0"/>
              <a:t>Vaikeavammaisena pidetään henkilöä, joka tarvitsee pitkäaikaisen tai etenevän vamman tai sairauden johdosta välttämättä ja toistuvasti toisen henkilön apua eikä avun tarve johdu pääasiassa ikääntymiseen liittyvistä sairauksista ja toimintarajoitteista.</a:t>
            </a:r>
          </a:p>
          <a:p>
            <a:r>
              <a:rPr lang="fi-FI" dirty="0"/>
              <a:t>Voimavaraedellytys täyttyy ja avohuollon palvelut riittävät. </a:t>
            </a:r>
          </a:p>
          <a:p>
            <a:r>
              <a:rPr lang="fi-FI" b="1" dirty="0"/>
              <a:t>Henkilökohtaisen avun ulkopuolelle jäävät sellaiset henkilöt, joiden avun tarve perustuu pääosin hoivaan, hoitoon ja valvontaan. </a:t>
            </a:r>
            <a:r>
              <a:rPr lang="fi-FI" dirty="0"/>
              <a:t>Toimintarajoite ei johdu ikääntymisestä.</a:t>
            </a:r>
          </a:p>
          <a:p>
            <a:endParaRPr lang="fi-FI" dirty="0"/>
          </a:p>
          <a:p>
            <a:endParaRPr lang="fi-FI" dirty="0"/>
          </a:p>
        </p:txBody>
      </p:sp>
    </p:spTree>
    <p:extLst>
      <p:ext uri="{BB962C8B-B14F-4D97-AF65-F5344CB8AC3E}">
        <p14:creationId xmlns:p14="http://schemas.microsoft.com/office/powerpoint/2010/main" val="3342495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br>
              <a:rPr lang="fi-FI" dirty="0"/>
            </a:br>
            <a:r>
              <a:rPr lang="fi-FI" dirty="0"/>
              <a:t>Mihin henkilökohtaista apua myönnetään, kuinka paljon ja mikä on järjestämistapa?</a:t>
            </a:r>
          </a:p>
        </p:txBody>
      </p:sp>
      <p:sp>
        <p:nvSpPr>
          <p:cNvPr id="3" name="Sisällön paikkamerkki 2"/>
          <p:cNvSpPr>
            <a:spLocks noGrp="1"/>
          </p:cNvSpPr>
          <p:nvPr>
            <p:ph sz="quarter" idx="10"/>
          </p:nvPr>
        </p:nvSpPr>
        <p:spPr/>
        <p:txBody>
          <a:bodyPr>
            <a:normAutofit fontScale="92500" lnSpcReduction="20000"/>
          </a:bodyPr>
          <a:lstStyle/>
          <a:p>
            <a:r>
              <a:rPr lang="fi-FI" dirty="0"/>
              <a:t>Henkilökohtaisen avun tarkoitus on auttaa vaikeavammaista henkilöä omien valintojensa toteuttamisessa kotona ja kodin ulkopuolella: päivittäisissä toimissa, työssä ja opiskelussa, harrastuksissa, yhteiskunnallisessa osallistumisessa, sosiaalisen vuorovaikutuksen ylläpitämisessä.</a:t>
            </a:r>
          </a:p>
          <a:p>
            <a:r>
              <a:rPr lang="fi-FI" dirty="0"/>
              <a:t>Palvelutarpeen arviointi ja palvelussuunnitelma sekä arvioiva avustaminen ovat keskeisessä asemassa riittävää tuntimäärää arvioitaessa.</a:t>
            </a:r>
          </a:p>
          <a:p>
            <a:r>
              <a:rPr lang="fi-FI" dirty="0"/>
              <a:t>Siun sotessa henkilökohtaista apua järjestetään: työnantajamallilla (296), omana toimintana (308), palvelusetelillä (282) ja ostopalveluna (56). Asiakkaita yhteensä 942 hlöä. Palvelun järjestämistapa arvioidaan asiakkaan yksilöllisen palvelutarpeen perusteella.</a:t>
            </a:r>
          </a:p>
          <a:p>
            <a:endParaRPr lang="fi-FI" dirty="0"/>
          </a:p>
          <a:p>
            <a:endParaRPr lang="fi-FI" dirty="0"/>
          </a:p>
        </p:txBody>
      </p:sp>
    </p:spTree>
    <p:extLst>
      <p:ext uri="{BB962C8B-B14F-4D97-AF65-F5344CB8AC3E}">
        <p14:creationId xmlns:p14="http://schemas.microsoft.com/office/powerpoint/2010/main" val="429086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Henkilökohtainen apu päivittäisissä toimissa</a:t>
            </a:r>
          </a:p>
        </p:txBody>
      </p:sp>
      <p:sp>
        <p:nvSpPr>
          <p:cNvPr id="3" name="Sisällön paikkamerkki 2"/>
          <p:cNvSpPr>
            <a:spLocks noGrp="1"/>
          </p:cNvSpPr>
          <p:nvPr>
            <p:ph sz="quarter" idx="10"/>
          </p:nvPr>
        </p:nvSpPr>
        <p:spPr/>
        <p:txBody>
          <a:bodyPr>
            <a:normAutofit/>
          </a:bodyPr>
          <a:lstStyle/>
          <a:p>
            <a:r>
              <a:rPr lang="fi-FI" dirty="0"/>
              <a:t>Päivittäisiä toimia ovat toiminnot, joita ihmiset elämässään tekevät joka päivä tai harvemmin, mutta kuitenkin toistuvasti. Esimerkkeinä päivittäisistä toimista ovat kotona ja kodin ulkopuolella tapahtuvat jokapäiväiset ja yleisesti elämässä tapahtuvat asiat ja toimet: liikkuminen, pukeutuminen, henkilökohtaisesta hygieniasta huolehtiminen, ruoka-ja vaatehuolto, kodinhoito, kaupassakäynti, asiointi jne.</a:t>
            </a:r>
          </a:p>
          <a:p>
            <a:endParaRPr lang="fi-FI" dirty="0"/>
          </a:p>
        </p:txBody>
      </p:sp>
    </p:spTree>
    <p:extLst>
      <p:ext uri="{BB962C8B-B14F-4D97-AF65-F5344CB8AC3E}">
        <p14:creationId xmlns:p14="http://schemas.microsoft.com/office/powerpoint/2010/main" val="1910346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Autofit/>
          </a:bodyPr>
          <a:lstStyle/>
          <a:p>
            <a:pPr>
              <a:lnSpc>
                <a:spcPct val="100000"/>
              </a:lnSpc>
            </a:pPr>
            <a:r>
              <a:rPr lang="fi-FI" sz="2000" dirty="0"/>
              <a:t>Henkilökohtainen apu työssä- ja opiskelun tukena, harrastuksissa, yhteiskuntaan osallistumisessa, sosiaalisessa kanssakäymisessä</a:t>
            </a:r>
            <a:br>
              <a:rPr lang="fi-FI" sz="2000" dirty="0"/>
            </a:br>
            <a:r>
              <a:rPr lang="fi-FI" sz="2000" dirty="0"/>
              <a:t>sekä perusopetuksessa</a:t>
            </a:r>
          </a:p>
        </p:txBody>
      </p:sp>
      <p:sp>
        <p:nvSpPr>
          <p:cNvPr id="3" name="Sisällön paikkamerkki 2"/>
          <p:cNvSpPr>
            <a:spLocks noGrp="1"/>
          </p:cNvSpPr>
          <p:nvPr>
            <p:ph sz="quarter" idx="10"/>
          </p:nvPr>
        </p:nvSpPr>
        <p:spPr/>
        <p:txBody>
          <a:bodyPr>
            <a:normAutofit fontScale="92500" lnSpcReduction="10000"/>
          </a:bodyPr>
          <a:lstStyle/>
          <a:p>
            <a:r>
              <a:rPr lang="fi-FI" dirty="0"/>
              <a:t>Henkilökohtaista apua on järjestettävä työtä ja opiskelua varten siinä laajuudessa kuin vaikeavammainen henkilö sitä välttämättä tarvitsee. Laissa ei ole määritelty enimmäistuntimäärää, vaan arviointi tehdään yksilöllisen tarpeen perusteella. </a:t>
            </a:r>
          </a:p>
          <a:p>
            <a:r>
              <a:rPr lang="fi-FI" dirty="0"/>
              <a:t>Perusopetuksen osalta henkilökohtaisen avun ensisijainen järjestämisvastuu on kunnan sivistystoimella. </a:t>
            </a:r>
          </a:p>
          <a:p>
            <a:r>
              <a:rPr lang="fi-FI" dirty="0"/>
              <a:t>Harrastuksia, yhteiskuntaan osallistumista ja sosiaaliseen kanssakäymistä varten henkilökohtaista apua on järjestettävä vähintään 30 tuntia kuukaudessa, jollei tätä pienempi tuntimäärä riitä turvaamaan vaikeavammaisen henkilön välttämätöntä avuntarvetta.</a:t>
            </a:r>
          </a:p>
        </p:txBody>
      </p:sp>
    </p:spTree>
    <p:extLst>
      <p:ext uri="{BB962C8B-B14F-4D97-AF65-F5344CB8AC3E}">
        <p14:creationId xmlns:p14="http://schemas.microsoft.com/office/powerpoint/2010/main" val="2188291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Avustajan tehtävien rajaukset</a:t>
            </a:r>
            <a:br>
              <a:rPr lang="fi-FI" dirty="0"/>
            </a:br>
            <a:endParaRPr lang="fi-FI" dirty="0"/>
          </a:p>
        </p:txBody>
      </p:sp>
      <p:sp>
        <p:nvSpPr>
          <p:cNvPr id="3" name="Sisällön paikkamerkki 2"/>
          <p:cNvSpPr>
            <a:spLocks noGrp="1"/>
          </p:cNvSpPr>
          <p:nvPr>
            <p:ph sz="quarter" idx="10"/>
          </p:nvPr>
        </p:nvSpPr>
        <p:spPr/>
        <p:txBody>
          <a:bodyPr>
            <a:normAutofit fontScale="70000" lnSpcReduction="20000"/>
          </a:bodyPr>
          <a:lstStyle/>
          <a:p>
            <a:r>
              <a:rPr lang="fi-FI" dirty="0"/>
              <a:t>Avustajan tehtävät ja tehtävien rajaukset ovat samat huolimatta palvelun järjestämistavasta. </a:t>
            </a:r>
          </a:p>
          <a:p>
            <a:r>
              <a:rPr lang="fi-FI" dirty="0"/>
              <a:t>Avustaja auttaa niissä tehtävissä, joista asiakas ei suoriudu, mutta ei tee puolesta. </a:t>
            </a:r>
          </a:p>
          <a:p>
            <a:r>
              <a:rPr lang="fi-FI" dirty="0"/>
              <a:t>Avustaja ei ole vastuussa työnantajansa raha-asioiden hoidosta.</a:t>
            </a:r>
          </a:p>
          <a:p>
            <a:r>
              <a:rPr lang="fi-FI" dirty="0"/>
              <a:t>Avustaja ei tee asiakkaan puolesta esim. kauppa-asiointi, arjen askareet.</a:t>
            </a:r>
          </a:p>
          <a:p>
            <a:r>
              <a:rPr lang="fi-FI" dirty="0"/>
              <a:t>Avustaja ei kuljeta asiakasta omalla autollaan, mutta avustaja voi kuljettaa asiakkaan autoa mikäli näin sovitaan.</a:t>
            </a:r>
          </a:p>
          <a:p>
            <a:r>
              <a:rPr lang="fi-FI" dirty="0"/>
              <a:t>Avustaja ei ole vastuussa työnantajansa terveyskäyttäytymisestä.</a:t>
            </a:r>
          </a:p>
          <a:p>
            <a:r>
              <a:rPr lang="fi-FI" dirty="0"/>
              <a:t>Henkilökohtaista apua ei myönnetä, jos henkilö tarvitsee apua ainoastaan siivoamisessa. (huom. suursiivous-siistiminen)</a:t>
            </a:r>
          </a:p>
          <a:p>
            <a:r>
              <a:rPr lang="fi-FI" dirty="0"/>
              <a:t>Avustaja ei tee työtä, jota ei hallitse ja jonka epäonnistuminen voi aiheuttaa vakavaa vaaraa itselle tai avustettavalle.</a:t>
            </a:r>
          </a:p>
          <a:p>
            <a:r>
              <a:rPr lang="fi-FI" dirty="0"/>
              <a:t>Avustaja ei ole koko perheen kotiapulainen. Puoliso ei voi antaa avustajalle työtehtäviä eikä avustajan tehtävänä ole myöskään avustaa muita perheenjäseniä.</a:t>
            </a:r>
          </a:p>
          <a:p>
            <a:r>
              <a:rPr lang="fi-FI" dirty="0"/>
              <a:t>Vammaispalvelulain kriteerit palvelun sisällössä esim. välttämätön ja kohtuullinen.</a:t>
            </a:r>
          </a:p>
          <a:p>
            <a:endParaRPr lang="fi-FI" dirty="0"/>
          </a:p>
        </p:txBody>
      </p:sp>
    </p:spTree>
    <p:extLst>
      <p:ext uri="{BB962C8B-B14F-4D97-AF65-F5344CB8AC3E}">
        <p14:creationId xmlns:p14="http://schemas.microsoft.com/office/powerpoint/2010/main" val="514018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sz="quarter" idx="10"/>
          </p:nvPr>
        </p:nvSpPr>
        <p:spPr/>
        <p:txBody>
          <a:bodyPr>
            <a:normAutofit fontScale="92500" lnSpcReduction="20000"/>
          </a:bodyPr>
          <a:lstStyle/>
          <a:p>
            <a:r>
              <a:rPr lang="fi-FI" dirty="0"/>
              <a:t>Henkilökohtaisen avun kirkastaminen. Yhtenäiset kriteerit.</a:t>
            </a:r>
          </a:p>
          <a:p>
            <a:r>
              <a:rPr lang="fi-FI" dirty="0"/>
              <a:t>Siun soten Avustajakeskus on kehittänyt henkilökohtaisen avun työnantajamallin toimintakäytäntöjä asiakkaiden tarpeiden pohjalta ja lainsäädännön pohjalta. </a:t>
            </a:r>
          </a:p>
          <a:p>
            <a:r>
              <a:rPr lang="fi-FI" dirty="0"/>
              <a:t>Henkilökohtaisen avun avustajakeskuksen palveluohjausresurssia on vahvistettu asiakkaiden työnantajavelvoitteiden hoitamisen helpottamiseksi ja asiakkaiden avustamisen palveluntarpeen arvioimiseksi. Työnantajana toimisen koulutukset. </a:t>
            </a:r>
          </a:p>
          <a:p>
            <a:r>
              <a:rPr lang="fi-FI" dirty="0"/>
              <a:t>Arvioivan avustamisen kehittäminen.</a:t>
            </a:r>
          </a:p>
          <a:p>
            <a:r>
              <a:rPr lang="fi-FI" dirty="0"/>
              <a:t>Palvelusetelipalvelun kehittäminen yhteistyössä palveluntuottajien kanssa.</a:t>
            </a:r>
          </a:p>
          <a:p>
            <a:endParaRPr lang="fi-FI" dirty="0"/>
          </a:p>
          <a:p>
            <a:endParaRPr lang="fi-FI" dirty="0"/>
          </a:p>
        </p:txBody>
      </p:sp>
      <p:sp>
        <p:nvSpPr>
          <p:cNvPr id="5" name="Otsikko 1"/>
          <p:cNvSpPr>
            <a:spLocks noGrp="1"/>
          </p:cNvSpPr>
          <p:nvPr>
            <p:ph type="title"/>
          </p:nvPr>
        </p:nvSpPr>
        <p:spPr/>
        <p:txBody>
          <a:bodyPr>
            <a:normAutofit fontScale="90000"/>
          </a:bodyPr>
          <a:lstStyle/>
          <a:p>
            <a:br>
              <a:rPr lang="fi-FI" dirty="0"/>
            </a:br>
            <a:br>
              <a:rPr lang="fi-FI" dirty="0"/>
            </a:br>
            <a:r>
              <a:rPr lang="fi-FI" dirty="0"/>
              <a:t>											</a:t>
            </a:r>
            <a:br>
              <a:rPr lang="fi-FI" dirty="0"/>
            </a:br>
            <a:r>
              <a:rPr lang="fi-FI" dirty="0"/>
              <a:t>Henkilökohtaisen avun muutokset ja </a:t>
            </a:r>
            <a:br>
              <a:rPr lang="fi-FI" dirty="0"/>
            </a:br>
            <a:br>
              <a:rPr lang="fi-FI" dirty="0"/>
            </a:br>
            <a:br>
              <a:rPr lang="fi-FI" dirty="0"/>
            </a:br>
            <a:br>
              <a:rPr lang="fi-FI" dirty="0"/>
            </a:br>
            <a:br>
              <a:rPr lang="fi-FI" dirty="0"/>
            </a:br>
            <a:br>
              <a:rPr lang="fi-FI" dirty="0"/>
            </a:br>
            <a:br>
              <a:rPr lang="fi-FI" dirty="0"/>
            </a:br>
            <a:br>
              <a:rPr lang="fi-FI" dirty="0"/>
            </a:br>
            <a:br>
              <a:rPr lang="fi-FI" dirty="0"/>
            </a:br>
            <a:br>
              <a:rPr lang="fi-FI" dirty="0"/>
            </a:br>
            <a:endParaRPr lang="fi-FI" dirty="0"/>
          </a:p>
        </p:txBody>
      </p:sp>
      <p:sp>
        <p:nvSpPr>
          <p:cNvPr id="6" name="Otsikko 1"/>
          <p:cNvSpPr txBox="1">
            <a:spLocks/>
          </p:cNvSpPr>
          <p:nvPr/>
        </p:nvSpPr>
        <p:spPr>
          <a:xfrm>
            <a:off x="878128" y="115910"/>
            <a:ext cx="8164482" cy="1226611"/>
          </a:xfrm>
          <a:prstGeom prst="rect">
            <a:avLst/>
          </a:prstGeom>
        </p:spPr>
        <p:txBody>
          <a:bodyPr vert="horz" lIns="91440" tIns="45720" rIns="91440" bIns="45720" rtlCol="0" anchor="b" anchorCtr="0">
            <a:normAutofit fontScale="25000" lnSpcReduction="20000"/>
          </a:bodyPr>
          <a:lstStyle>
            <a:lvl1pPr algn="l" defTabSz="457200" rtl="0" eaLnBrk="1" latinLnBrk="0" hangingPunct="1">
              <a:lnSpc>
                <a:spcPts val="3400"/>
              </a:lnSpc>
              <a:spcBef>
                <a:spcPct val="0"/>
              </a:spcBef>
              <a:buNone/>
              <a:defRPr sz="3400" b="1" i="0" kern="1200" baseline="0">
                <a:solidFill>
                  <a:schemeClr val="accent3"/>
                </a:solidFill>
                <a:latin typeface="+mj-lt"/>
                <a:ea typeface="+mj-ea"/>
                <a:cs typeface="+mj-cs"/>
              </a:defRPr>
            </a:lvl1pPr>
          </a:lstStyle>
          <a:p>
            <a:pPr>
              <a:lnSpc>
                <a:spcPct val="120000"/>
              </a:lnSpc>
            </a:pPr>
            <a:br>
              <a:rPr lang="fi-FI" dirty="0"/>
            </a:br>
            <a:br>
              <a:rPr lang="fi-FI" dirty="0"/>
            </a:br>
            <a:r>
              <a:rPr lang="fi-FI" dirty="0"/>
              <a:t>											</a:t>
            </a:r>
            <a:br>
              <a:rPr lang="fi-FI" dirty="0"/>
            </a:br>
            <a:r>
              <a:rPr lang="fi-FI" sz="12800" dirty="0"/>
              <a:t>Henkilökohtaisen avun kehittämistoimet Siun </a:t>
            </a:r>
            <a:r>
              <a:rPr lang="fi-FI" sz="12800" dirty="0" err="1"/>
              <a:t>sotessa</a:t>
            </a:r>
            <a:br>
              <a:rPr lang="fi-FI" dirty="0"/>
            </a:br>
            <a:endParaRPr lang="fi-FI" dirty="0"/>
          </a:p>
        </p:txBody>
      </p:sp>
    </p:spTree>
    <p:extLst>
      <p:ext uri="{BB962C8B-B14F-4D97-AF65-F5344CB8AC3E}">
        <p14:creationId xmlns:p14="http://schemas.microsoft.com/office/powerpoint/2010/main" val="388847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029F5F-CDBF-4E76-BA60-A18178458604}"/>
              </a:ext>
            </a:extLst>
          </p:cNvPr>
          <p:cNvSpPr>
            <a:spLocks noGrp="1"/>
          </p:cNvSpPr>
          <p:nvPr>
            <p:ph type="title"/>
          </p:nvPr>
        </p:nvSpPr>
        <p:spPr/>
        <p:txBody>
          <a:bodyPr/>
          <a:lstStyle/>
          <a:p>
            <a:endParaRPr lang="fi-FI" dirty="0"/>
          </a:p>
        </p:txBody>
      </p:sp>
      <p:sp>
        <p:nvSpPr>
          <p:cNvPr id="3" name="Sisällön paikkamerkki 2">
            <a:extLst>
              <a:ext uri="{FF2B5EF4-FFF2-40B4-BE49-F238E27FC236}">
                <a16:creationId xmlns:a16="http://schemas.microsoft.com/office/drawing/2014/main" id="{DE4418FC-5587-4148-8BF5-F44DAB368C8E}"/>
              </a:ext>
            </a:extLst>
          </p:cNvPr>
          <p:cNvSpPr>
            <a:spLocks noGrp="1"/>
          </p:cNvSpPr>
          <p:nvPr>
            <p:ph sz="quarter" idx="10"/>
          </p:nvPr>
        </p:nvSpPr>
        <p:spPr/>
        <p:txBody>
          <a:bodyPr/>
          <a:lstStyle/>
          <a:p>
            <a:r>
              <a:rPr lang="fi-FI" dirty="0"/>
              <a:t>Siun soten Avustajakeskus täyttää 5- vuotta (1.1.2021). Avoimet ovat pidetään myöhemmin ilmoitettavana ajankohtana. </a:t>
            </a:r>
          </a:p>
          <a:p>
            <a:r>
              <a:rPr lang="fi-FI" dirty="0"/>
              <a:t>Toiveita tai ajatuksia vammaispalvelulle ja Siun soten Avustajakeskukselle</a:t>
            </a:r>
          </a:p>
        </p:txBody>
      </p:sp>
    </p:spTree>
    <p:extLst>
      <p:ext uri="{BB962C8B-B14F-4D97-AF65-F5344CB8AC3E}">
        <p14:creationId xmlns:p14="http://schemas.microsoft.com/office/powerpoint/2010/main" val="629956971"/>
      </p:ext>
    </p:extLst>
  </p:cSld>
  <p:clrMapOvr>
    <a:masterClrMapping/>
  </p:clrMapOvr>
</p:sld>
</file>

<file path=ppt/theme/theme1.xml><?xml version="1.0" encoding="utf-8"?>
<a:theme xmlns:a="http://schemas.openxmlformats.org/drawingml/2006/main" name="SiunSote_esityspohja_test2">
  <a:themeElements>
    <a:clrScheme name="siun_sote">
      <a:dk1>
        <a:sysClr val="windowText" lastClr="000000"/>
      </a:dk1>
      <a:lt1>
        <a:sysClr val="window" lastClr="FFFFFF"/>
      </a:lt1>
      <a:dk2>
        <a:srgbClr val="042E5E"/>
      </a:dk2>
      <a:lt2>
        <a:srgbClr val="F1EEE1"/>
      </a:lt2>
      <a:accent1>
        <a:srgbClr val="00B0BD"/>
      </a:accent1>
      <a:accent2>
        <a:srgbClr val="DD4814"/>
      </a:accent2>
      <a:accent3>
        <a:srgbClr val="84CF06"/>
      </a:accent3>
      <a:accent4>
        <a:srgbClr val="8064A2"/>
      </a:accent4>
      <a:accent5>
        <a:srgbClr val="44C0A6"/>
      </a:accent5>
      <a:accent6>
        <a:srgbClr val="F0AB00"/>
      </a:accent6>
      <a:hlink>
        <a:srgbClr val="00B0CA"/>
      </a:hlink>
      <a:folHlink>
        <a:srgbClr val="00B0C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iunSote_esityspohja [Vain luku]" id="{237CD6CF-0B5B-4777-8E23-F08F45B115DE}" vid="{1E239064-288F-427C-A420-E7814ADA641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Aihealue xmlns="8d62d973-e4c7-4ed2-b2a5-b4e8897f0ba0">
      <Value>Asiakirjapohjat</Value>
    </Aihealue>
    <Sis_x00e4_lt_x00f6_laji xmlns="8d62d973-e4c7-4ed2-b2a5-b4e8897f0ba0">Lomake</Sis_x00e4_lt_x00f6_laji>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79996CFB8AFF424E9A7B6F0428068655" ma:contentTypeVersion="3" ma:contentTypeDescription="Luo uusi asiakirja." ma:contentTypeScope="" ma:versionID="0c6e973ed030fe2696f57b0cd00fefb4">
  <xsd:schema xmlns:xsd="http://www.w3.org/2001/XMLSchema" xmlns:xs="http://www.w3.org/2001/XMLSchema" xmlns:p="http://schemas.microsoft.com/office/2006/metadata/properties" xmlns:ns1="http://schemas.microsoft.com/sharepoint/v3" xmlns:ns2="8d62d973-e4c7-4ed2-b2a5-b4e8897f0ba0" targetNamespace="http://schemas.microsoft.com/office/2006/metadata/properties" ma:root="true" ma:fieldsID="0aa80f50fa2cd001683c2f11b1ff8136" ns1:_="" ns2:_="">
    <xsd:import namespace="http://schemas.microsoft.com/sharepoint/v3"/>
    <xsd:import namespace="8d62d973-e4c7-4ed2-b2a5-b4e8897f0ba0"/>
    <xsd:element name="properties">
      <xsd:complexType>
        <xsd:sequence>
          <xsd:element name="documentManagement">
            <xsd:complexType>
              <xsd:all>
                <xsd:element ref="ns1:PublishingStartDate" minOccurs="0"/>
                <xsd:element ref="ns1:PublishingExpirationDate" minOccurs="0"/>
                <xsd:element ref="ns2:Sis_x00e4_lt_x00f6_laji"/>
                <xsd:element ref="ns2:Aihealu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Ajoituksen alkamispäivämäärä" ma:description="Ajoituksen alkamispäivämäärä on julkaisuominaisuuden luoma sivustosarake. Sillä määritetään päivämäärä ja kellonaika, jolloin vierailijat näkevät sivuston ensimmäisen kerran." ma:hidden="true" ma:internalName="PublishingStartDate">
      <xsd:simpleType>
        <xsd:restriction base="dms:Unknown"/>
      </xsd:simpleType>
    </xsd:element>
    <xsd:element name="PublishingExpirationDate" ma:index="9" nillable="true" ma:displayName="Ajoituksen päättymispäivämäärä" ma:description="Ajoituksen päättymispäivämäärä on julkaisuominaisuuden luoma sivustosarake. Sillä määritetään päivämäärä ja kellonaika, jolloin vierailijat eivät enää näe tätä sivustoa."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d62d973-e4c7-4ed2-b2a5-b4e8897f0ba0" elementFormDefault="qualified">
    <xsd:import namespace="http://schemas.microsoft.com/office/2006/documentManagement/types"/>
    <xsd:import namespace="http://schemas.microsoft.com/office/infopath/2007/PartnerControls"/>
    <xsd:element name="Sis_x00e4_lt_x00f6_laji" ma:index="10" ma:displayName="Sisältölaji" ma:default="Ohje" ma:format="Dropdown" ma:internalName="Sis_x00e4_lt_x00f6_laji">
      <xsd:simpleType>
        <xsd:restriction base="dms:Choice">
          <xsd:enumeration value="Ohje"/>
          <xsd:enumeration value="Lomake"/>
          <xsd:enumeration value="Esitys"/>
          <xsd:enumeration value="Yhteystiedot"/>
        </xsd:restriction>
      </xsd:simpleType>
    </xsd:element>
    <xsd:element name="Aihealue" ma:index="11" nillable="true" ma:displayName="Aihealue" ma:default="Verkkosivut" ma:internalName="Aihealue">
      <xsd:complexType>
        <xsd:complexContent>
          <xsd:extension base="dms:MultiChoice">
            <xsd:sequence>
              <xsd:element name="Value" maxOccurs="unbounded" minOccurs="0" nillable="true">
                <xsd:simpleType>
                  <xsd:restriction base="dms:Choice">
                    <xsd:enumeration value="Valokuvat ja videot"/>
                    <xsd:enumeration value="Verkkosivut"/>
                    <xsd:enumeration value="Graafiset ohjeet"/>
                    <xsd:enumeration value="Mediayhteistyö"/>
                    <xsd:enumeration value="Tiedotteet ja ilmoitukset"/>
                    <xsd:enumeration value="Asiakirjapohjat"/>
                    <xsd:enumeration value="Ohjepohjat"/>
                    <xsd:enumeration value="Muut pohjat"/>
                    <xsd:enumeration value="Intranet"/>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46D819-E8C5-45F9-AA40-9EBA79B5E1B7}">
  <ds:schemaRefs>
    <ds:schemaRef ds:uri="http://schemas.microsoft.com/sharepoint/v3/contenttype/forms"/>
  </ds:schemaRefs>
</ds:datastoreItem>
</file>

<file path=customXml/itemProps2.xml><?xml version="1.0" encoding="utf-8"?>
<ds:datastoreItem xmlns:ds="http://schemas.openxmlformats.org/officeDocument/2006/customXml" ds:itemID="{4149A0E1-4049-4DD4-A840-C9F9C61E3268}">
  <ds:schemaRefs>
    <ds:schemaRef ds:uri="http://schemas.microsoft.com/sharepoint/v3"/>
    <ds:schemaRef ds:uri="http://purl.org/dc/terms/"/>
    <ds:schemaRef ds:uri="8d62d973-e4c7-4ed2-b2a5-b4e8897f0ba0"/>
    <ds:schemaRef ds:uri="http://purl.org/dc/dcmitype/"/>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D8352702-EBF9-4497-88CC-79C4D56476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d62d973-e4c7-4ed2-b2a5-b4e8897f0b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1896</TotalTime>
  <Words>393</Words>
  <Application>Microsoft Office PowerPoint</Application>
  <PresentationFormat>Näytössä katseltava esitys (16:9)</PresentationFormat>
  <Paragraphs>40</Paragraphs>
  <Slides>10</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10</vt:i4>
      </vt:variant>
    </vt:vector>
  </HeadingPairs>
  <TitlesOfParts>
    <vt:vector size="13" baseType="lpstr">
      <vt:lpstr>Arial</vt:lpstr>
      <vt:lpstr>Calibri</vt:lpstr>
      <vt:lpstr>SiunSote_esityspohja_test2</vt:lpstr>
      <vt:lpstr>PowerPoint-esitys</vt:lpstr>
      <vt:lpstr>Henkilökohtainen apu Henkilökohtaisen avun järjestämistavat ja- sisällöt sekä henkilökohtaisen avustajan tehtävät</vt:lpstr>
      <vt:lpstr>Mitä henkilökohtainen apu on? </vt:lpstr>
      <vt:lpstr> Mihin henkilökohtaista apua myönnetään, kuinka paljon ja mikä on järjestämistapa?</vt:lpstr>
      <vt:lpstr>Henkilökohtainen apu päivittäisissä toimissa</vt:lpstr>
      <vt:lpstr>Henkilökohtainen apu työssä- ja opiskelun tukena, harrastuksissa, yhteiskuntaan osallistumisessa, sosiaalisessa kanssakäymisessä sekä perusopetuksessa</vt:lpstr>
      <vt:lpstr>Avustajan tehtävien rajaukset </vt:lpstr>
      <vt:lpstr>              Henkilökohtaisen avun muutokset ja           </vt:lpstr>
      <vt:lpstr>PowerPoint-esitys</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Ppt-esityspohja</dc:title>
  <dc:creator>Patrik</dc:creator>
  <cp:lastModifiedBy>Virolainen Pertti</cp:lastModifiedBy>
  <cp:revision>88</cp:revision>
  <cp:lastPrinted>2019-05-31T08:15:27Z</cp:lastPrinted>
  <dcterms:created xsi:type="dcterms:W3CDTF">2016-08-26T09:40:02Z</dcterms:created>
  <dcterms:modified xsi:type="dcterms:W3CDTF">2020-11-11T08:14:15Z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0x01010079996CFB8AFF424E9A7B6F0428068655</vt:lpwstr>
  </property>
</Properties>
</file>