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4"/>
    <p:sldMasterId id="2147483689" r:id="rId5"/>
  </p:sldMasterIdLst>
  <p:handoutMasterIdLst>
    <p:handoutMasterId r:id="rId23"/>
  </p:handoutMasterIdLst>
  <p:sldIdLst>
    <p:sldId id="256" r:id="rId6"/>
    <p:sldId id="257" r:id="rId7"/>
    <p:sldId id="262" r:id="rId8"/>
    <p:sldId id="263" r:id="rId9"/>
    <p:sldId id="264" r:id="rId10"/>
    <p:sldId id="265" r:id="rId11"/>
    <p:sldId id="266" r:id="rId12"/>
    <p:sldId id="271" r:id="rId13"/>
    <p:sldId id="272" r:id="rId14"/>
    <p:sldId id="270" r:id="rId15"/>
    <p:sldId id="261" r:id="rId16"/>
    <p:sldId id="269" r:id="rId17"/>
    <p:sldId id="258" r:id="rId18"/>
    <p:sldId id="259" r:id="rId19"/>
    <p:sldId id="268" r:id="rId20"/>
    <p:sldId id="267" r:id="rId21"/>
    <p:sldId id="260" r:id="rId22"/>
  </p:sldIdLst>
  <p:sldSz cx="12192000" cy="6858000"/>
  <p:notesSz cx="7104063" cy="10234613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IBM Plex Sans" panose="020B0604020202020204" charset="0"/>
      <p:regular r:id="rId28"/>
      <p:bold r:id="rId29"/>
      <p:italic r:id="rId30"/>
      <p:boldItalic r:id="rId31"/>
    </p:embeddedFont>
    <p:embeddedFont>
      <p:font typeface="IBM Plex Sans SemiBold" panose="020B0604020202020204" charset="0"/>
      <p:regular r:id="rId32"/>
      <p:bold r:id="rId33"/>
      <p:italic r:id="rId34"/>
      <p:boldItalic r:id="rId35"/>
    </p:embeddedFont>
  </p:embeddedFontLst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327"/>
  </p:normalViewPr>
  <p:slideViewPr>
    <p:cSldViewPr snapToGrid="0" snapToObjects="1">
      <p:cViewPr varScale="1">
        <p:scale>
          <a:sx n="86" d="100"/>
          <a:sy n="86" d="100"/>
        </p:scale>
        <p:origin x="51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38" d="100"/>
          <a:sy n="138" d="100"/>
        </p:scale>
        <p:origin x="4208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font" Target="fonts/font11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C7FE59-2FC0-4266-91E4-B2CBD5623DFC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3C83DB01-7778-4682-A390-4772421B9FDC}">
      <dgm:prSet phldrT="[Teksti]" custT="1"/>
      <dgm:spPr/>
      <dgm:t>
        <a:bodyPr/>
        <a:lstStyle/>
        <a:p>
          <a:r>
            <a:rPr lang="fi-FI" sz="1400" dirty="0"/>
            <a:t>Liikunta- ja lähiliikuntapaikkatyöryhmät</a:t>
          </a:r>
        </a:p>
        <a:p>
          <a:r>
            <a:rPr lang="fi-FI" sz="1400" dirty="0"/>
            <a:t>Kaupunkirakennelautakunta</a:t>
          </a:r>
        </a:p>
        <a:p>
          <a:r>
            <a:rPr lang="fi-FI" sz="2000" dirty="0"/>
            <a:t>Investointiohjelma</a:t>
          </a:r>
        </a:p>
      </dgm:t>
    </dgm:pt>
    <dgm:pt modelId="{D9C5F376-B55E-4BE4-AAB8-6221364FBBAE}" type="parTrans" cxnId="{BC02861E-75D3-4AAC-8326-E69772B948A4}">
      <dgm:prSet/>
      <dgm:spPr/>
      <dgm:t>
        <a:bodyPr/>
        <a:lstStyle/>
        <a:p>
          <a:endParaRPr lang="fi-FI"/>
        </a:p>
      </dgm:t>
    </dgm:pt>
    <dgm:pt modelId="{29C79CEA-3D92-40E4-B805-BD43F7020635}" type="sibTrans" cxnId="{BC02861E-75D3-4AAC-8326-E69772B948A4}">
      <dgm:prSet/>
      <dgm:spPr/>
      <dgm:t>
        <a:bodyPr/>
        <a:lstStyle/>
        <a:p>
          <a:endParaRPr lang="fi-FI"/>
        </a:p>
      </dgm:t>
    </dgm:pt>
    <dgm:pt modelId="{7BFA7C97-D3ED-4BE8-8955-E6C2AC1B0175}">
      <dgm:prSet phldrT="[Teksti]" custT="1"/>
      <dgm:spPr/>
      <dgm:t>
        <a:bodyPr/>
        <a:lstStyle/>
        <a:p>
          <a:r>
            <a:rPr lang="fi-FI" sz="2000" dirty="0"/>
            <a:t>Suunnittelu</a:t>
          </a:r>
        </a:p>
        <a:p>
          <a:r>
            <a:rPr lang="fi-FI" sz="1200" dirty="0"/>
            <a:t>Lähtötiedot</a:t>
          </a:r>
        </a:p>
        <a:p>
          <a:r>
            <a:rPr lang="fi-FI" sz="1200" dirty="0"/>
            <a:t>Määräykset, ohjeet</a:t>
          </a:r>
        </a:p>
        <a:p>
          <a:r>
            <a:rPr lang="fi-FI" sz="1200" dirty="0"/>
            <a:t>Toiveet</a:t>
          </a:r>
        </a:p>
        <a:p>
          <a:r>
            <a:rPr lang="fi-FI" sz="1200" dirty="0"/>
            <a:t>Havainnot</a:t>
          </a:r>
        </a:p>
        <a:p>
          <a:endParaRPr lang="fi-FI" sz="1600" dirty="0"/>
        </a:p>
      </dgm:t>
    </dgm:pt>
    <dgm:pt modelId="{5F4932EE-4376-4FAA-9802-540465486B87}" type="parTrans" cxnId="{24FFD0CC-7DCA-46A4-B82E-2B85E4305642}">
      <dgm:prSet/>
      <dgm:spPr/>
      <dgm:t>
        <a:bodyPr/>
        <a:lstStyle/>
        <a:p>
          <a:endParaRPr lang="fi-FI"/>
        </a:p>
      </dgm:t>
    </dgm:pt>
    <dgm:pt modelId="{3BA2733F-3AC9-4A93-84E2-E7EE14D9F742}" type="sibTrans" cxnId="{24FFD0CC-7DCA-46A4-B82E-2B85E4305642}">
      <dgm:prSet/>
      <dgm:spPr/>
      <dgm:t>
        <a:bodyPr/>
        <a:lstStyle/>
        <a:p>
          <a:endParaRPr lang="fi-FI"/>
        </a:p>
      </dgm:t>
    </dgm:pt>
    <dgm:pt modelId="{710B846E-7AC1-449B-B89F-55705DEC72F4}">
      <dgm:prSet phldrT="[Teksti]" custT="1"/>
      <dgm:spPr/>
      <dgm:t>
        <a:bodyPr/>
        <a:lstStyle/>
        <a:p>
          <a:r>
            <a:rPr lang="fi-FI" sz="1800" dirty="0"/>
            <a:t>Maisematyölupa</a:t>
          </a:r>
        </a:p>
        <a:p>
          <a:r>
            <a:rPr lang="fi-FI" sz="1200" dirty="0"/>
            <a:t>Luvan hakeminen</a:t>
          </a:r>
        </a:p>
        <a:p>
          <a:r>
            <a:rPr lang="fi-FI" sz="1200" dirty="0"/>
            <a:t>kuulutus ja  nähtävillä olo</a:t>
          </a:r>
        </a:p>
        <a:p>
          <a:r>
            <a:rPr lang="fi-FI" sz="1200" dirty="0"/>
            <a:t>Lausuntopyynnöt</a:t>
          </a:r>
        </a:p>
        <a:p>
          <a:r>
            <a:rPr lang="fi-FI" sz="1200" dirty="0"/>
            <a:t>Muistutukset </a:t>
          </a:r>
        </a:p>
        <a:p>
          <a:r>
            <a:rPr lang="fi-FI" sz="1200" dirty="0"/>
            <a:t>Maisematyölupa</a:t>
          </a:r>
        </a:p>
        <a:p>
          <a:r>
            <a:rPr lang="fi-FI" sz="1200" dirty="0"/>
            <a:t>- Lupaehdot</a:t>
          </a:r>
        </a:p>
        <a:p>
          <a:r>
            <a:rPr lang="fi-FI" sz="1200" dirty="0"/>
            <a:t>- muutokset suunnitelmaan</a:t>
          </a:r>
        </a:p>
        <a:p>
          <a:endParaRPr lang="fi-FI" sz="1200" dirty="0"/>
        </a:p>
      </dgm:t>
    </dgm:pt>
    <dgm:pt modelId="{9AF7D780-306C-4B7A-B062-93F15C201A81}" type="parTrans" cxnId="{C77CFF39-110B-4E38-ACA6-2BCAE34D37AC}">
      <dgm:prSet/>
      <dgm:spPr/>
      <dgm:t>
        <a:bodyPr/>
        <a:lstStyle/>
        <a:p>
          <a:endParaRPr lang="fi-FI"/>
        </a:p>
      </dgm:t>
    </dgm:pt>
    <dgm:pt modelId="{404854E3-A1B0-4F4F-9B5E-D77379CA910A}" type="sibTrans" cxnId="{C77CFF39-110B-4E38-ACA6-2BCAE34D37AC}">
      <dgm:prSet/>
      <dgm:spPr/>
      <dgm:t>
        <a:bodyPr/>
        <a:lstStyle/>
        <a:p>
          <a:endParaRPr lang="fi-FI"/>
        </a:p>
      </dgm:t>
    </dgm:pt>
    <dgm:pt modelId="{92AE5310-2D17-452A-B636-1F2B75FFBAF9}">
      <dgm:prSet custT="1"/>
      <dgm:spPr/>
      <dgm:t>
        <a:bodyPr/>
        <a:lstStyle/>
        <a:p>
          <a:r>
            <a:rPr lang="fi-FI" sz="1800" dirty="0"/>
            <a:t>Rakentaminen</a:t>
          </a:r>
        </a:p>
        <a:p>
          <a:r>
            <a:rPr lang="fi-FI" sz="1200" dirty="0"/>
            <a:t>Työmaa-alue, alueen rajaaminen</a:t>
          </a:r>
        </a:p>
        <a:p>
          <a:r>
            <a:rPr lang="fi-FI" sz="1200" dirty="0"/>
            <a:t>maastokatselmukset </a:t>
          </a:r>
        </a:p>
        <a:p>
          <a:r>
            <a:rPr lang="fi-FI" sz="1200" dirty="0"/>
            <a:t>Rakennustyö</a:t>
          </a:r>
        </a:p>
        <a:p>
          <a:r>
            <a:rPr lang="fi-FI" sz="1200" dirty="0">
              <a:sym typeface="Wingdings" panose="05000000000000000000" pitchFamily="2" charset="2"/>
            </a:rPr>
            <a:t> </a:t>
          </a:r>
          <a:r>
            <a:rPr lang="fi-FI" sz="1200" dirty="0"/>
            <a:t>käyttöönotto</a:t>
          </a:r>
        </a:p>
      </dgm:t>
    </dgm:pt>
    <dgm:pt modelId="{4894005C-F223-4F2A-A6A2-62A4F11BBBA3}" type="parTrans" cxnId="{914DDD51-0E4E-437D-ADDD-A18052FC88CB}">
      <dgm:prSet/>
      <dgm:spPr/>
      <dgm:t>
        <a:bodyPr/>
        <a:lstStyle/>
        <a:p>
          <a:endParaRPr lang="fi-FI"/>
        </a:p>
      </dgm:t>
    </dgm:pt>
    <dgm:pt modelId="{316D52C7-244D-4458-9A46-7F269D5B0297}" type="sibTrans" cxnId="{914DDD51-0E4E-437D-ADDD-A18052FC88CB}">
      <dgm:prSet/>
      <dgm:spPr/>
      <dgm:t>
        <a:bodyPr/>
        <a:lstStyle/>
        <a:p>
          <a:endParaRPr lang="fi-FI"/>
        </a:p>
      </dgm:t>
    </dgm:pt>
    <dgm:pt modelId="{A43519FA-D510-49E5-B4E9-D539309E8765}" type="pres">
      <dgm:prSet presAssocID="{EBC7FE59-2FC0-4266-91E4-B2CBD5623DFC}" presName="CompostProcess" presStyleCnt="0">
        <dgm:presLayoutVars>
          <dgm:dir/>
          <dgm:resizeHandles val="exact"/>
        </dgm:presLayoutVars>
      </dgm:prSet>
      <dgm:spPr/>
    </dgm:pt>
    <dgm:pt modelId="{870B7800-AA9B-4F11-9BC6-282BBD6B6A9F}" type="pres">
      <dgm:prSet presAssocID="{EBC7FE59-2FC0-4266-91E4-B2CBD5623DFC}" presName="arrow" presStyleLbl="bgShp" presStyleIdx="0" presStyleCnt="1" custScaleX="117647" custLinFactNeighborX="-15221" custLinFactNeighborY="30937"/>
      <dgm:spPr/>
    </dgm:pt>
    <dgm:pt modelId="{9E03D907-9C4B-4D5A-9FFA-BE82F3147A05}" type="pres">
      <dgm:prSet presAssocID="{EBC7FE59-2FC0-4266-91E4-B2CBD5623DFC}" presName="linearProcess" presStyleCnt="0"/>
      <dgm:spPr/>
    </dgm:pt>
    <dgm:pt modelId="{3D7595EC-D630-40A2-BAD7-63904DB35DCC}" type="pres">
      <dgm:prSet presAssocID="{3C83DB01-7778-4682-A390-4772421B9FDC}" presName="textNode" presStyleLbl="node1" presStyleIdx="0" presStyleCnt="4" custScaleX="105665">
        <dgm:presLayoutVars>
          <dgm:bulletEnabled val="1"/>
        </dgm:presLayoutVars>
      </dgm:prSet>
      <dgm:spPr/>
    </dgm:pt>
    <dgm:pt modelId="{2A283BC1-8EED-4BC5-8A7F-158FADE8830A}" type="pres">
      <dgm:prSet presAssocID="{29C79CEA-3D92-40E4-B805-BD43F7020635}" presName="sibTrans" presStyleCnt="0"/>
      <dgm:spPr/>
    </dgm:pt>
    <dgm:pt modelId="{BFCBE395-5139-4BB9-924C-F5B059A4C643}" type="pres">
      <dgm:prSet presAssocID="{7BFA7C97-D3ED-4BE8-8955-E6C2AC1B0175}" presName="textNode" presStyleLbl="node1" presStyleIdx="1" presStyleCnt="4">
        <dgm:presLayoutVars>
          <dgm:bulletEnabled val="1"/>
        </dgm:presLayoutVars>
      </dgm:prSet>
      <dgm:spPr/>
    </dgm:pt>
    <dgm:pt modelId="{E0A1E8AE-AB0C-41E5-B182-45114432DF7A}" type="pres">
      <dgm:prSet presAssocID="{3BA2733F-3AC9-4A93-84E2-E7EE14D9F742}" presName="sibTrans" presStyleCnt="0"/>
      <dgm:spPr/>
    </dgm:pt>
    <dgm:pt modelId="{EE8F17EE-DE43-40A6-B898-EC507D2FE14F}" type="pres">
      <dgm:prSet presAssocID="{710B846E-7AC1-449B-B89F-55705DEC72F4}" presName="textNode" presStyleLbl="node1" presStyleIdx="2" presStyleCnt="4" custScaleY="111194">
        <dgm:presLayoutVars>
          <dgm:bulletEnabled val="1"/>
        </dgm:presLayoutVars>
      </dgm:prSet>
      <dgm:spPr/>
    </dgm:pt>
    <dgm:pt modelId="{2E934072-074F-4F17-BF4F-BF37311C250F}" type="pres">
      <dgm:prSet presAssocID="{404854E3-A1B0-4F4F-9B5E-D77379CA910A}" presName="sibTrans" presStyleCnt="0"/>
      <dgm:spPr/>
    </dgm:pt>
    <dgm:pt modelId="{19836088-FDB5-48CA-A8E6-DBF90F18E944}" type="pres">
      <dgm:prSet presAssocID="{92AE5310-2D17-452A-B636-1F2B75FFBAF9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DA903707-302A-44FA-B228-99091CD7B5F2}" type="presOf" srcId="{EBC7FE59-2FC0-4266-91E4-B2CBD5623DFC}" destId="{A43519FA-D510-49E5-B4E9-D539309E8765}" srcOrd="0" destOrd="0" presId="urn:microsoft.com/office/officeart/2005/8/layout/hProcess9"/>
    <dgm:cxn modelId="{BC02861E-75D3-4AAC-8326-E69772B948A4}" srcId="{EBC7FE59-2FC0-4266-91E4-B2CBD5623DFC}" destId="{3C83DB01-7778-4682-A390-4772421B9FDC}" srcOrd="0" destOrd="0" parTransId="{D9C5F376-B55E-4BE4-AAB8-6221364FBBAE}" sibTransId="{29C79CEA-3D92-40E4-B805-BD43F7020635}"/>
    <dgm:cxn modelId="{7D782C38-D49A-40B1-A251-C8091212D9B1}" type="presOf" srcId="{3C83DB01-7778-4682-A390-4772421B9FDC}" destId="{3D7595EC-D630-40A2-BAD7-63904DB35DCC}" srcOrd="0" destOrd="0" presId="urn:microsoft.com/office/officeart/2005/8/layout/hProcess9"/>
    <dgm:cxn modelId="{C77CFF39-110B-4E38-ACA6-2BCAE34D37AC}" srcId="{EBC7FE59-2FC0-4266-91E4-B2CBD5623DFC}" destId="{710B846E-7AC1-449B-B89F-55705DEC72F4}" srcOrd="2" destOrd="0" parTransId="{9AF7D780-306C-4B7A-B062-93F15C201A81}" sibTransId="{404854E3-A1B0-4F4F-9B5E-D77379CA910A}"/>
    <dgm:cxn modelId="{0B4E0F65-B9E6-4741-AC11-AF759FCCAD37}" type="presOf" srcId="{710B846E-7AC1-449B-B89F-55705DEC72F4}" destId="{EE8F17EE-DE43-40A6-B898-EC507D2FE14F}" srcOrd="0" destOrd="0" presId="urn:microsoft.com/office/officeart/2005/8/layout/hProcess9"/>
    <dgm:cxn modelId="{A559FD6D-EEF6-4431-BA74-F147D3A54BD6}" type="presOf" srcId="{92AE5310-2D17-452A-B636-1F2B75FFBAF9}" destId="{19836088-FDB5-48CA-A8E6-DBF90F18E944}" srcOrd="0" destOrd="0" presId="urn:microsoft.com/office/officeart/2005/8/layout/hProcess9"/>
    <dgm:cxn modelId="{914DDD51-0E4E-437D-ADDD-A18052FC88CB}" srcId="{EBC7FE59-2FC0-4266-91E4-B2CBD5623DFC}" destId="{92AE5310-2D17-452A-B636-1F2B75FFBAF9}" srcOrd="3" destOrd="0" parTransId="{4894005C-F223-4F2A-A6A2-62A4F11BBBA3}" sibTransId="{316D52C7-244D-4458-9A46-7F269D5B0297}"/>
    <dgm:cxn modelId="{49E94A78-C52E-4C71-A535-96CC27436829}" type="presOf" srcId="{7BFA7C97-D3ED-4BE8-8955-E6C2AC1B0175}" destId="{BFCBE395-5139-4BB9-924C-F5B059A4C643}" srcOrd="0" destOrd="0" presId="urn:microsoft.com/office/officeart/2005/8/layout/hProcess9"/>
    <dgm:cxn modelId="{24FFD0CC-7DCA-46A4-B82E-2B85E4305642}" srcId="{EBC7FE59-2FC0-4266-91E4-B2CBD5623DFC}" destId="{7BFA7C97-D3ED-4BE8-8955-E6C2AC1B0175}" srcOrd="1" destOrd="0" parTransId="{5F4932EE-4376-4FAA-9802-540465486B87}" sibTransId="{3BA2733F-3AC9-4A93-84E2-E7EE14D9F742}"/>
    <dgm:cxn modelId="{90DDB6A1-812A-4B2E-9815-74CCD4DA128B}" type="presParOf" srcId="{A43519FA-D510-49E5-B4E9-D539309E8765}" destId="{870B7800-AA9B-4F11-9BC6-282BBD6B6A9F}" srcOrd="0" destOrd="0" presId="urn:microsoft.com/office/officeart/2005/8/layout/hProcess9"/>
    <dgm:cxn modelId="{8AB9EEAA-0BD1-410D-B784-658D4AC03F04}" type="presParOf" srcId="{A43519FA-D510-49E5-B4E9-D539309E8765}" destId="{9E03D907-9C4B-4D5A-9FFA-BE82F3147A05}" srcOrd="1" destOrd="0" presId="urn:microsoft.com/office/officeart/2005/8/layout/hProcess9"/>
    <dgm:cxn modelId="{A02D9A8F-A6C0-4147-AC09-D4FB09A0CF25}" type="presParOf" srcId="{9E03D907-9C4B-4D5A-9FFA-BE82F3147A05}" destId="{3D7595EC-D630-40A2-BAD7-63904DB35DCC}" srcOrd="0" destOrd="0" presId="urn:microsoft.com/office/officeart/2005/8/layout/hProcess9"/>
    <dgm:cxn modelId="{1F48BD01-306E-4071-951F-E3A6D5399B0F}" type="presParOf" srcId="{9E03D907-9C4B-4D5A-9FFA-BE82F3147A05}" destId="{2A283BC1-8EED-4BC5-8A7F-158FADE8830A}" srcOrd="1" destOrd="0" presId="urn:microsoft.com/office/officeart/2005/8/layout/hProcess9"/>
    <dgm:cxn modelId="{25D2320C-2C20-4C2C-AF67-C745DC35BF75}" type="presParOf" srcId="{9E03D907-9C4B-4D5A-9FFA-BE82F3147A05}" destId="{BFCBE395-5139-4BB9-924C-F5B059A4C643}" srcOrd="2" destOrd="0" presId="urn:microsoft.com/office/officeart/2005/8/layout/hProcess9"/>
    <dgm:cxn modelId="{1DBEFCC3-59AD-4641-89CB-2C53E49746B0}" type="presParOf" srcId="{9E03D907-9C4B-4D5A-9FFA-BE82F3147A05}" destId="{E0A1E8AE-AB0C-41E5-B182-45114432DF7A}" srcOrd="3" destOrd="0" presId="urn:microsoft.com/office/officeart/2005/8/layout/hProcess9"/>
    <dgm:cxn modelId="{77E7ACE1-3DDC-4E06-B0C3-8D37B3E9EEF3}" type="presParOf" srcId="{9E03D907-9C4B-4D5A-9FFA-BE82F3147A05}" destId="{EE8F17EE-DE43-40A6-B898-EC507D2FE14F}" srcOrd="4" destOrd="0" presId="urn:microsoft.com/office/officeart/2005/8/layout/hProcess9"/>
    <dgm:cxn modelId="{F51F7F1B-72E1-4787-8FFB-E899DB458D23}" type="presParOf" srcId="{9E03D907-9C4B-4D5A-9FFA-BE82F3147A05}" destId="{2E934072-074F-4F17-BF4F-BF37311C250F}" srcOrd="5" destOrd="0" presId="urn:microsoft.com/office/officeart/2005/8/layout/hProcess9"/>
    <dgm:cxn modelId="{CD80AE4D-92BF-4E94-BEC4-9F3B1470764B}" type="presParOf" srcId="{9E03D907-9C4B-4D5A-9FFA-BE82F3147A05}" destId="{19836088-FDB5-48CA-A8E6-DBF90F18E944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0B7800-AA9B-4F11-9BC6-282BBD6B6A9F}">
      <dsp:nvSpPr>
        <dsp:cNvPr id="0" name=""/>
        <dsp:cNvSpPr/>
      </dsp:nvSpPr>
      <dsp:spPr>
        <a:xfrm>
          <a:off x="0" y="0"/>
          <a:ext cx="10444287" cy="5620624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7595EC-D630-40A2-BAD7-63904DB35DCC}">
      <dsp:nvSpPr>
        <dsp:cNvPr id="0" name=""/>
        <dsp:cNvSpPr/>
      </dsp:nvSpPr>
      <dsp:spPr>
        <a:xfrm>
          <a:off x="615" y="1686187"/>
          <a:ext cx="2421660" cy="22482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 dirty="0"/>
            <a:t>Liikunta- ja lähiliikuntapaikkatyöryhmät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 dirty="0"/>
            <a:t>Kaupunkirakennelautakunta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 dirty="0"/>
            <a:t>Investointiohjelma</a:t>
          </a:r>
        </a:p>
      </dsp:txBody>
      <dsp:txXfrm>
        <a:off x="110365" y="1795937"/>
        <a:ext cx="2202160" cy="2028749"/>
      </dsp:txXfrm>
    </dsp:sp>
    <dsp:sp modelId="{BFCBE395-5139-4BB9-924C-F5B059A4C643}">
      <dsp:nvSpPr>
        <dsp:cNvPr id="0" name=""/>
        <dsp:cNvSpPr/>
      </dsp:nvSpPr>
      <dsp:spPr>
        <a:xfrm>
          <a:off x="2804248" y="1686187"/>
          <a:ext cx="2291828" cy="22482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 dirty="0"/>
            <a:t>Suunnittelu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kern="1200" dirty="0"/>
            <a:t>Lähtötiedot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kern="1200" dirty="0"/>
            <a:t>Määräykset, ohjeet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kern="1200" dirty="0"/>
            <a:t>Toiveet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kern="1200" dirty="0"/>
            <a:t>Havainnot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1600" kern="1200" dirty="0"/>
        </a:p>
      </dsp:txBody>
      <dsp:txXfrm>
        <a:off x="2913998" y="1795937"/>
        <a:ext cx="2072328" cy="2028749"/>
      </dsp:txXfrm>
    </dsp:sp>
    <dsp:sp modelId="{EE8F17EE-DE43-40A6-B898-EC507D2FE14F}">
      <dsp:nvSpPr>
        <dsp:cNvPr id="0" name=""/>
        <dsp:cNvSpPr/>
      </dsp:nvSpPr>
      <dsp:spPr>
        <a:xfrm>
          <a:off x="5478048" y="1560352"/>
          <a:ext cx="2291828" cy="24999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 dirty="0"/>
            <a:t>Maisematyölupa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kern="1200" dirty="0"/>
            <a:t>Luvan hakeminen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kern="1200" dirty="0"/>
            <a:t>kuulutus ja  nähtävillä olo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kern="1200" dirty="0"/>
            <a:t>Lausuntopyynnöt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kern="1200" dirty="0"/>
            <a:t>Muistutukset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kern="1200" dirty="0"/>
            <a:t>Maisematyölupa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kern="1200" dirty="0"/>
            <a:t>- Lupaehdot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kern="1200" dirty="0"/>
            <a:t>- muutokset suunnitelmaan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1200" kern="1200" dirty="0"/>
        </a:p>
      </dsp:txBody>
      <dsp:txXfrm>
        <a:off x="5589926" y="1672230"/>
        <a:ext cx="2068072" cy="2276162"/>
      </dsp:txXfrm>
    </dsp:sp>
    <dsp:sp modelId="{19836088-FDB5-48CA-A8E6-DBF90F18E944}">
      <dsp:nvSpPr>
        <dsp:cNvPr id="0" name=""/>
        <dsp:cNvSpPr/>
      </dsp:nvSpPr>
      <dsp:spPr>
        <a:xfrm>
          <a:off x="8151848" y="1686187"/>
          <a:ext cx="2291828" cy="22482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 dirty="0"/>
            <a:t>Rakentaminen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kern="1200" dirty="0"/>
            <a:t>Työmaa-alue, alueen rajaaminen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kern="1200" dirty="0"/>
            <a:t>maastokatselmukset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kern="1200" dirty="0"/>
            <a:t>Rakennustyö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kern="1200" dirty="0">
              <a:sym typeface="Wingdings" panose="05000000000000000000" pitchFamily="2" charset="2"/>
            </a:rPr>
            <a:t> </a:t>
          </a:r>
          <a:r>
            <a:rPr lang="fi-FI" sz="1200" kern="1200" dirty="0"/>
            <a:t>käyttöönotto</a:t>
          </a:r>
        </a:p>
      </dsp:txBody>
      <dsp:txXfrm>
        <a:off x="8261598" y="1795937"/>
        <a:ext cx="2072328" cy="20287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2CFD603A-1CE2-4E4B-95EA-84E7B53A32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98967AE9-1AE3-EA4B-97CF-6D810B927F0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D408A588-155F-054D-BE7A-22A8F1C40249}" type="datetimeFigureOut">
              <a:rPr lang="fi-FI" smtClean="0"/>
              <a:t>18.2.2021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E4C19EA-D9E6-6643-BE4D-7C2E1A943EA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0F46E5E0-491E-8A44-A94B-0E8C0098ADA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23A40FCD-38E9-F64D-9596-E8AAB1B1241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713565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ääotsikk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858CDD2-9DBD-4448-B2AB-439AB3D973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9394" y="515007"/>
            <a:ext cx="11426846" cy="3825273"/>
          </a:xfrm>
        </p:spPr>
        <p:txBody>
          <a:bodyPr anchor="b" anchorCtr="0"/>
          <a:lstStyle>
            <a:lvl1pPr algn="l">
              <a:defRPr sz="76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5581BC2E-DE7F-B846-A696-3D150CF238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9394" y="4559465"/>
            <a:ext cx="11426846" cy="926935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bg1"/>
                </a:solidFill>
                <a:latin typeface="IBM Plex Sans SemiBold" panose="020B05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BD478AC1-9A17-4641-9C5A-0E3AA1E078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7684" y="6170260"/>
            <a:ext cx="1912882" cy="24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12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E601F53-D7D6-2347-9ADE-150E7ED90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FD6F288-543D-8046-B152-A39881BFA303}" type="datetimeFigureOut">
              <a:rPr lang="fi-FI" smtClean="0"/>
              <a:pPr/>
              <a:t>18.2.2021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7EE9C1B-3E3B-8D46-B447-AC478A439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4B6792B-4404-7E48-9796-E631D61BB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1E255-E1A8-CF43-B58E-1C31FEDCB46B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8FF7B678-5780-2C42-9D9D-3B828F96B2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91919" y="2881208"/>
            <a:ext cx="8608161" cy="109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8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ääotsikk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858CDD2-9DBD-4448-B2AB-439AB3D973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9394" y="515007"/>
            <a:ext cx="11426846" cy="3825273"/>
          </a:xfrm>
        </p:spPr>
        <p:txBody>
          <a:bodyPr anchor="b" anchorCtr="0"/>
          <a:lstStyle>
            <a:lvl1pPr algn="l">
              <a:defRPr sz="76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5581BC2E-DE7F-B846-A696-3D150CF238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9394" y="4559465"/>
            <a:ext cx="11426846" cy="926935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bg1"/>
                </a:solidFill>
                <a:latin typeface="IBM Plex Sans SemiBold" panose="020B05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BD478AC1-9A17-4641-9C5A-0E3AA1E078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7684" y="6170260"/>
            <a:ext cx="1912882" cy="24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8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tekstiä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BF80304-E1A8-B747-881C-DAE9EA05A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807" y="627883"/>
            <a:ext cx="11290738" cy="1325563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5CE03C1-5CAD-8048-BA8D-4CC8AAB51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806" y="2319611"/>
            <a:ext cx="11290737" cy="3629244"/>
          </a:xfrm>
        </p:spPr>
        <p:txBody>
          <a:bodyPr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9A47E90F-9FF4-1C41-97A3-DEF2C12184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7684" y="6170260"/>
            <a:ext cx="1912882" cy="24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3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ja graafi/taulukk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BF80304-E1A8-B747-881C-DAE9EA05A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807" y="627883"/>
            <a:ext cx="11290738" cy="1325563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5CE03C1-5CAD-8048-BA8D-4CC8AAB51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807" y="2319611"/>
            <a:ext cx="5362904" cy="3629244"/>
          </a:xfrm>
        </p:spPr>
        <p:txBody>
          <a:bodyPr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9A47E90F-9FF4-1C41-97A3-DEF2C12184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7684" y="6170260"/>
            <a:ext cx="1912882" cy="243457"/>
          </a:xfrm>
          <a:prstGeom prst="rect">
            <a:avLst/>
          </a:prstGeom>
        </p:spPr>
      </p:pic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2B1E9DB1-CF75-1D41-B1A3-FAA34853B8A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938838" y="2309595"/>
            <a:ext cx="5811837" cy="362924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dirty="0"/>
              <a:t>Lisää napauttamalla kuva, </a:t>
            </a:r>
            <a:r>
              <a:rPr lang="fi-FI" dirty="0" err="1"/>
              <a:t>graafi</a:t>
            </a:r>
            <a:r>
              <a:rPr lang="fi-FI" dirty="0"/>
              <a:t>, taulukko…</a:t>
            </a:r>
          </a:p>
        </p:txBody>
      </p:sp>
    </p:spTree>
    <p:extLst>
      <p:ext uri="{BB962C8B-B14F-4D97-AF65-F5344CB8AC3E}">
        <p14:creationId xmlns:p14="http://schemas.microsoft.com/office/powerpoint/2010/main" val="82444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BF80304-E1A8-B747-881C-DAE9EA05A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807" y="627883"/>
            <a:ext cx="11290738" cy="1325563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5CE03C1-5CAD-8048-BA8D-4CC8AAB51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807" y="3321269"/>
            <a:ext cx="5541579" cy="2690648"/>
          </a:xfrm>
        </p:spPr>
        <p:txBody>
          <a:bodyPr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9191ED7B-12CD-0248-B0F2-41AA8ED147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8149" y="2291252"/>
            <a:ext cx="5542881" cy="945931"/>
          </a:xfrm>
        </p:spPr>
        <p:txBody>
          <a:bodyPr anchor="ctr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b="1" i="0">
                <a:solidFill>
                  <a:schemeClr val="accent2"/>
                </a:solidFill>
                <a:latin typeface="IBM Plex Sans SemiBold" panose="020B050305020300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/>
            </a:pPr>
            <a:r>
              <a:rPr lang="fi-FI" dirty="0"/>
              <a:t>Lisää vertailuotsikko</a:t>
            </a:r>
          </a:p>
        </p:txBody>
      </p:sp>
      <p:pic>
        <p:nvPicPr>
          <p:cNvPr id="16" name="Kuva 15">
            <a:extLst>
              <a:ext uri="{FF2B5EF4-FFF2-40B4-BE49-F238E27FC236}">
                <a16:creationId xmlns:a16="http://schemas.microsoft.com/office/drawing/2014/main" id="{98535900-D343-DB45-8561-5B9B239982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7684" y="6170260"/>
            <a:ext cx="1912882" cy="243457"/>
          </a:xfrm>
          <a:prstGeom prst="rect">
            <a:avLst/>
          </a:prstGeom>
        </p:spPr>
      </p:pic>
      <p:sp>
        <p:nvSpPr>
          <p:cNvPr id="17" name="Sisällön paikkamerkki 2">
            <a:extLst>
              <a:ext uri="{FF2B5EF4-FFF2-40B4-BE49-F238E27FC236}">
                <a16:creationId xmlns:a16="http://schemas.microsoft.com/office/drawing/2014/main" id="{593F298E-7F23-F84B-A837-3E235BA6B58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369270" y="3321269"/>
            <a:ext cx="5391808" cy="2690648"/>
          </a:xfrm>
        </p:spPr>
        <p:txBody>
          <a:bodyPr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8" name="Tekstin paikkamerkki 5">
            <a:extLst>
              <a:ext uri="{FF2B5EF4-FFF2-40B4-BE49-F238E27FC236}">
                <a16:creationId xmlns:a16="http://schemas.microsoft.com/office/drawing/2014/main" id="{FD78106C-160F-F349-8FB1-9532A5EE82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68494" y="2291252"/>
            <a:ext cx="5393075" cy="945931"/>
          </a:xfrm>
        </p:spPr>
        <p:txBody>
          <a:bodyPr anchor="ctr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b="1" i="0">
                <a:solidFill>
                  <a:schemeClr val="accent2"/>
                </a:solidFill>
                <a:latin typeface="IBM Plex Sans SemiBold" panose="020B050305020300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/>
            </a:pPr>
            <a:r>
              <a:rPr lang="fi-FI" dirty="0"/>
              <a:t>Lisää vertailuotsikko</a:t>
            </a:r>
          </a:p>
        </p:txBody>
      </p:sp>
    </p:spTree>
    <p:extLst>
      <p:ext uri="{BB962C8B-B14F-4D97-AF65-F5344CB8AC3E}">
        <p14:creationId xmlns:p14="http://schemas.microsoft.com/office/powerpoint/2010/main" val="424983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iso graafi/taulukk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BF80304-E1A8-B747-881C-DAE9EA05A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807" y="627883"/>
            <a:ext cx="11290738" cy="1325563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5CE03C1-5CAD-8048-BA8D-4CC8AAB5162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8807" y="2049517"/>
            <a:ext cx="11290738" cy="3836276"/>
          </a:xfr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dirty="0"/>
              <a:t>Lisää napsauttamalla </a:t>
            </a:r>
            <a:r>
              <a:rPr lang="fi-FI" dirty="0" err="1"/>
              <a:t>graafi</a:t>
            </a:r>
            <a:r>
              <a:rPr lang="fi-FI" dirty="0"/>
              <a:t> tai taulukko</a:t>
            </a:r>
          </a:p>
        </p:txBody>
      </p:sp>
      <p:pic>
        <p:nvPicPr>
          <p:cNvPr id="16" name="Kuva 15">
            <a:extLst>
              <a:ext uri="{FF2B5EF4-FFF2-40B4-BE49-F238E27FC236}">
                <a16:creationId xmlns:a16="http://schemas.microsoft.com/office/drawing/2014/main" id="{98535900-D343-DB45-8561-5B9B239982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7684" y="6170260"/>
            <a:ext cx="1912882" cy="24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atti pinkki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E9E6F77-D74C-5F48-AC15-677DEACA87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951" y="444282"/>
            <a:ext cx="10515600" cy="5969436"/>
          </a:xfrm>
        </p:spPr>
        <p:txBody>
          <a:bodyPr anchor="ctr" anchorCtr="0"/>
          <a:lstStyle>
            <a:lvl1pPr algn="l">
              <a:defRPr sz="7600">
                <a:solidFill>
                  <a:schemeClr val="bg1"/>
                </a:solidFill>
                <a:effectLst/>
              </a:defRPr>
            </a:lvl1pPr>
          </a:lstStyle>
          <a:p>
            <a:r>
              <a:rPr lang="fi-FI" dirty="0"/>
              <a:t>Lisää lyhyt sitaatti tai nosto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5F36D5CA-52ED-1F48-A450-2CD23CEBE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7684" y="6170260"/>
            <a:ext cx="1912882" cy="24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94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atti vihreä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E9E6F77-D74C-5F48-AC15-677DEACA87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951" y="444282"/>
            <a:ext cx="10515600" cy="5969436"/>
          </a:xfrm>
        </p:spPr>
        <p:txBody>
          <a:bodyPr anchor="ctr" anchorCtr="0"/>
          <a:lstStyle>
            <a:lvl1pPr algn="l">
              <a:defRPr sz="7600">
                <a:solidFill>
                  <a:schemeClr val="bg1"/>
                </a:solidFill>
                <a:effectLst/>
              </a:defRPr>
            </a:lvl1pPr>
          </a:lstStyle>
          <a:p>
            <a:r>
              <a:rPr lang="fi-FI" dirty="0"/>
              <a:t>Lisää lyhyt sitaatti tai nosto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5F36D5CA-52ED-1F48-A450-2CD23CEBE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7684" y="6170260"/>
            <a:ext cx="1912882" cy="24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7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atti oranss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E9E6F77-D74C-5F48-AC15-677DEACA87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951" y="444282"/>
            <a:ext cx="10515600" cy="5969436"/>
          </a:xfrm>
        </p:spPr>
        <p:txBody>
          <a:bodyPr anchor="ctr" anchorCtr="0"/>
          <a:lstStyle>
            <a:lvl1pPr algn="l">
              <a:defRPr sz="7600">
                <a:solidFill>
                  <a:schemeClr val="bg1"/>
                </a:solidFill>
                <a:effectLst/>
              </a:defRPr>
            </a:lvl1pPr>
          </a:lstStyle>
          <a:p>
            <a:r>
              <a:rPr lang="fi-FI" dirty="0"/>
              <a:t>Lisää lyhyt sitaatti tai nosto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5F36D5CA-52ED-1F48-A450-2CD23CEBE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7684" y="6170260"/>
            <a:ext cx="1912882" cy="24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3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kuva ja tekstiä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9BCCB60-EB77-BE46-9E4D-20F33E15C9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869" y="679449"/>
            <a:ext cx="3079531" cy="1325563"/>
          </a:xfrm>
        </p:spPr>
        <p:txBody>
          <a:bodyPr/>
          <a:lstStyle/>
          <a:p>
            <a:r>
              <a:rPr lang="fi-FI" dirty="0"/>
              <a:t>Lyhyt 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8759932-BF9C-DB40-8E3E-9700861A29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1869" y="2005012"/>
            <a:ext cx="3079531" cy="3880781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Kuvan paikkamerkki 8">
            <a:extLst>
              <a:ext uri="{FF2B5EF4-FFF2-40B4-BE49-F238E27FC236}">
                <a16:creationId xmlns:a16="http://schemas.microsoft.com/office/drawing/2014/main" id="{E2FCCABD-E8D8-E64B-A3BE-9873CC03C65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57650" y="0"/>
            <a:ext cx="8134350" cy="68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fi-FI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FFCA2E4E-B705-834E-8A39-D2B3F30FAE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2379" y="6170260"/>
            <a:ext cx="1912882" cy="24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75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tekstiä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BF80304-E1A8-B747-881C-DAE9EA05A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807" y="627883"/>
            <a:ext cx="11290738" cy="1325563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5CE03C1-5CAD-8048-BA8D-4CC8AAB51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806" y="2319611"/>
            <a:ext cx="11290737" cy="3629244"/>
          </a:xfrm>
        </p:spPr>
        <p:txBody>
          <a:bodyPr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9A47E90F-9FF4-1C41-97A3-DEF2C12184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7684" y="6170260"/>
            <a:ext cx="1912882" cy="24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77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ä ja 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uvan paikkamerkki 8">
            <a:extLst>
              <a:ext uri="{FF2B5EF4-FFF2-40B4-BE49-F238E27FC236}">
                <a16:creationId xmlns:a16="http://schemas.microsoft.com/office/drawing/2014/main" id="{E2FCCABD-E8D8-E64B-A3BE-9873CC03C65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71338" y="0"/>
            <a:ext cx="3720662" cy="68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fi-FI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FFCA2E4E-B705-834E-8A39-D2B3F30FAE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2379" y="6170260"/>
            <a:ext cx="1912882" cy="243457"/>
          </a:xfrm>
          <a:prstGeom prst="rect">
            <a:avLst/>
          </a:prstGeom>
        </p:spPr>
      </p:pic>
      <p:sp>
        <p:nvSpPr>
          <p:cNvPr id="6" name="Otsikko 1">
            <a:extLst>
              <a:ext uri="{FF2B5EF4-FFF2-40B4-BE49-F238E27FC236}">
                <a16:creationId xmlns:a16="http://schemas.microsoft.com/office/drawing/2014/main" id="{AE5F794D-EA00-A441-AAAC-B3AF871DE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807" y="627883"/>
            <a:ext cx="7443952" cy="1325563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C65AD9CD-8721-CA4C-B591-CEE5B418E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806" y="2319611"/>
            <a:ext cx="7443953" cy="3629244"/>
          </a:xfrm>
        </p:spPr>
        <p:txBody>
          <a:bodyPr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22082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kuva tekstillä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13">
            <a:extLst>
              <a:ext uri="{FF2B5EF4-FFF2-40B4-BE49-F238E27FC236}">
                <a16:creationId xmlns:a16="http://schemas.microsoft.com/office/drawing/2014/main" id="{B1E86749-4DC9-2548-AE6E-E037396386C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1017" y="-5086"/>
            <a:ext cx="12213849" cy="6876483"/>
          </a:xfrm>
          <a:custGeom>
            <a:avLst/>
            <a:gdLst>
              <a:gd name="connsiteX0" fmla="*/ 0 w 12192000"/>
              <a:gd name="connsiteY0" fmla="*/ 0 h 6858000"/>
              <a:gd name="connsiteX1" fmla="*/ 11048977 w 12192000"/>
              <a:gd name="connsiteY1" fmla="*/ 0 h 6858000"/>
              <a:gd name="connsiteX2" fmla="*/ 12192000 w 12192000"/>
              <a:gd name="connsiteY2" fmla="*/ 1143023 h 6858000"/>
              <a:gd name="connsiteX3" fmla="*/ 12192000 w 12192000"/>
              <a:gd name="connsiteY3" fmla="*/ 6858000 h 6858000"/>
              <a:gd name="connsiteX4" fmla="*/ 12192000 w 12192000"/>
              <a:gd name="connsiteY4" fmla="*/ 6858000 h 6858000"/>
              <a:gd name="connsiteX5" fmla="*/ 1143023 w 12192000"/>
              <a:gd name="connsiteY5" fmla="*/ 6858000 h 6858000"/>
              <a:gd name="connsiteX6" fmla="*/ 0 w 12192000"/>
              <a:gd name="connsiteY6" fmla="*/ 5714977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11048977 w 12192000"/>
              <a:gd name="connsiteY1" fmla="*/ 0 h 6858000"/>
              <a:gd name="connsiteX2" fmla="*/ 12192000 w 12192000"/>
              <a:gd name="connsiteY2" fmla="*/ 1143023 h 6858000"/>
              <a:gd name="connsiteX3" fmla="*/ 12192000 w 12192000"/>
              <a:gd name="connsiteY3" fmla="*/ 6858000 h 6858000"/>
              <a:gd name="connsiteX4" fmla="*/ 12192000 w 12192000"/>
              <a:gd name="connsiteY4" fmla="*/ 6858000 h 6858000"/>
              <a:gd name="connsiteX5" fmla="*/ 1143023 w 12192000"/>
              <a:gd name="connsiteY5" fmla="*/ 6858000 h 6858000"/>
              <a:gd name="connsiteX6" fmla="*/ 0 w 12192000"/>
              <a:gd name="connsiteY6" fmla="*/ 4592759 h 6858000"/>
              <a:gd name="connsiteX7" fmla="*/ 0 w 12192000"/>
              <a:gd name="connsiteY7" fmla="*/ 0 h 6858000"/>
              <a:gd name="connsiteX0" fmla="*/ 0 w 12196134"/>
              <a:gd name="connsiteY0" fmla="*/ 0 h 6858000"/>
              <a:gd name="connsiteX1" fmla="*/ 12196134 w 12196134"/>
              <a:gd name="connsiteY1" fmla="*/ 8313 h 6858000"/>
              <a:gd name="connsiteX2" fmla="*/ 12192000 w 12196134"/>
              <a:gd name="connsiteY2" fmla="*/ 1143023 h 6858000"/>
              <a:gd name="connsiteX3" fmla="*/ 12192000 w 12196134"/>
              <a:gd name="connsiteY3" fmla="*/ 6858000 h 6858000"/>
              <a:gd name="connsiteX4" fmla="*/ 12192000 w 12196134"/>
              <a:gd name="connsiteY4" fmla="*/ 6858000 h 6858000"/>
              <a:gd name="connsiteX5" fmla="*/ 1143023 w 12196134"/>
              <a:gd name="connsiteY5" fmla="*/ 6858000 h 6858000"/>
              <a:gd name="connsiteX6" fmla="*/ 0 w 12196134"/>
              <a:gd name="connsiteY6" fmla="*/ 4592759 h 6858000"/>
              <a:gd name="connsiteX7" fmla="*/ 0 w 12196134"/>
              <a:gd name="connsiteY7" fmla="*/ 0 h 6858000"/>
              <a:gd name="connsiteX0" fmla="*/ 0 w 12196134"/>
              <a:gd name="connsiteY0" fmla="*/ 0 h 6858000"/>
              <a:gd name="connsiteX1" fmla="*/ 12196134 w 12196134"/>
              <a:gd name="connsiteY1" fmla="*/ 8313 h 6858000"/>
              <a:gd name="connsiteX2" fmla="*/ 12192000 w 12196134"/>
              <a:gd name="connsiteY2" fmla="*/ 1143023 h 6858000"/>
              <a:gd name="connsiteX3" fmla="*/ 12192000 w 12196134"/>
              <a:gd name="connsiteY3" fmla="*/ 6858000 h 6858000"/>
              <a:gd name="connsiteX4" fmla="*/ 12192000 w 12196134"/>
              <a:gd name="connsiteY4" fmla="*/ 6858000 h 6858000"/>
              <a:gd name="connsiteX5" fmla="*/ 5947779 w 12196134"/>
              <a:gd name="connsiteY5" fmla="*/ 4596938 h 6858000"/>
              <a:gd name="connsiteX6" fmla="*/ 0 w 12196134"/>
              <a:gd name="connsiteY6" fmla="*/ 4592759 h 6858000"/>
              <a:gd name="connsiteX7" fmla="*/ 0 w 12196134"/>
              <a:gd name="connsiteY7" fmla="*/ 0 h 6858000"/>
              <a:gd name="connsiteX0" fmla="*/ 0 w 12196134"/>
              <a:gd name="connsiteY0" fmla="*/ 0 h 6874625"/>
              <a:gd name="connsiteX1" fmla="*/ 12196134 w 12196134"/>
              <a:gd name="connsiteY1" fmla="*/ 8313 h 6874625"/>
              <a:gd name="connsiteX2" fmla="*/ 12192000 w 12196134"/>
              <a:gd name="connsiteY2" fmla="*/ 1143023 h 6874625"/>
              <a:gd name="connsiteX3" fmla="*/ 12192000 w 12196134"/>
              <a:gd name="connsiteY3" fmla="*/ 6858000 h 6874625"/>
              <a:gd name="connsiteX4" fmla="*/ 6007331 w 12196134"/>
              <a:gd name="connsiteY4" fmla="*/ 6874625 h 6874625"/>
              <a:gd name="connsiteX5" fmla="*/ 5947779 w 12196134"/>
              <a:gd name="connsiteY5" fmla="*/ 4596938 h 6874625"/>
              <a:gd name="connsiteX6" fmla="*/ 0 w 12196134"/>
              <a:gd name="connsiteY6" fmla="*/ 4592759 h 6874625"/>
              <a:gd name="connsiteX7" fmla="*/ 0 w 12196134"/>
              <a:gd name="connsiteY7" fmla="*/ 0 h 6874625"/>
              <a:gd name="connsiteX0" fmla="*/ 0 w 12196134"/>
              <a:gd name="connsiteY0" fmla="*/ 0 h 6882937"/>
              <a:gd name="connsiteX1" fmla="*/ 12196134 w 12196134"/>
              <a:gd name="connsiteY1" fmla="*/ 8313 h 6882937"/>
              <a:gd name="connsiteX2" fmla="*/ 12192000 w 12196134"/>
              <a:gd name="connsiteY2" fmla="*/ 1143023 h 6882937"/>
              <a:gd name="connsiteX3" fmla="*/ 12192000 w 12196134"/>
              <a:gd name="connsiteY3" fmla="*/ 6858000 h 6882937"/>
              <a:gd name="connsiteX4" fmla="*/ 5940829 w 12196134"/>
              <a:gd name="connsiteY4" fmla="*/ 6882937 h 6882937"/>
              <a:gd name="connsiteX5" fmla="*/ 5947779 w 12196134"/>
              <a:gd name="connsiteY5" fmla="*/ 4596938 h 6882937"/>
              <a:gd name="connsiteX6" fmla="*/ 0 w 12196134"/>
              <a:gd name="connsiteY6" fmla="*/ 4592759 h 6882937"/>
              <a:gd name="connsiteX7" fmla="*/ 0 w 12196134"/>
              <a:gd name="connsiteY7" fmla="*/ 0 h 6882937"/>
              <a:gd name="connsiteX0" fmla="*/ 0 w 12196134"/>
              <a:gd name="connsiteY0" fmla="*/ 0 h 6882937"/>
              <a:gd name="connsiteX1" fmla="*/ 12196134 w 12196134"/>
              <a:gd name="connsiteY1" fmla="*/ 8313 h 6882937"/>
              <a:gd name="connsiteX2" fmla="*/ 12192000 w 12196134"/>
              <a:gd name="connsiteY2" fmla="*/ 1143023 h 6882937"/>
              <a:gd name="connsiteX3" fmla="*/ 12192000 w 12196134"/>
              <a:gd name="connsiteY3" fmla="*/ 6858000 h 6882937"/>
              <a:gd name="connsiteX4" fmla="*/ 5958191 w 12196134"/>
              <a:gd name="connsiteY4" fmla="*/ 6882937 h 6882937"/>
              <a:gd name="connsiteX5" fmla="*/ 5947779 w 12196134"/>
              <a:gd name="connsiteY5" fmla="*/ 4596938 h 6882937"/>
              <a:gd name="connsiteX6" fmla="*/ 0 w 12196134"/>
              <a:gd name="connsiteY6" fmla="*/ 4592759 h 6882937"/>
              <a:gd name="connsiteX7" fmla="*/ 0 w 12196134"/>
              <a:gd name="connsiteY7" fmla="*/ 0 h 6882937"/>
              <a:gd name="connsiteX0" fmla="*/ 0 w 12196134"/>
              <a:gd name="connsiteY0" fmla="*/ 0 h 6882937"/>
              <a:gd name="connsiteX1" fmla="*/ 12196134 w 12196134"/>
              <a:gd name="connsiteY1" fmla="*/ 8313 h 6882937"/>
              <a:gd name="connsiteX2" fmla="*/ 12192000 w 12196134"/>
              <a:gd name="connsiteY2" fmla="*/ 1143023 h 6882937"/>
              <a:gd name="connsiteX3" fmla="*/ 12192000 w 12196134"/>
              <a:gd name="connsiteY3" fmla="*/ 6858000 h 6882937"/>
              <a:gd name="connsiteX4" fmla="*/ 5940829 w 12196134"/>
              <a:gd name="connsiteY4" fmla="*/ 6882937 h 6882937"/>
              <a:gd name="connsiteX5" fmla="*/ 5947779 w 12196134"/>
              <a:gd name="connsiteY5" fmla="*/ 4596938 h 6882937"/>
              <a:gd name="connsiteX6" fmla="*/ 0 w 12196134"/>
              <a:gd name="connsiteY6" fmla="*/ 4592759 h 6882937"/>
              <a:gd name="connsiteX7" fmla="*/ 0 w 12196134"/>
              <a:gd name="connsiteY7" fmla="*/ 0 h 6882937"/>
              <a:gd name="connsiteX0" fmla="*/ 0 w 12196134"/>
              <a:gd name="connsiteY0" fmla="*/ 0 h 6878047"/>
              <a:gd name="connsiteX1" fmla="*/ 12196134 w 12196134"/>
              <a:gd name="connsiteY1" fmla="*/ 8313 h 6878047"/>
              <a:gd name="connsiteX2" fmla="*/ 12192000 w 12196134"/>
              <a:gd name="connsiteY2" fmla="*/ 1143023 h 6878047"/>
              <a:gd name="connsiteX3" fmla="*/ 12192000 w 12196134"/>
              <a:gd name="connsiteY3" fmla="*/ 6858000 h 6878047"/>
              <a:gd name="connsiteX4" fmla="*/ 5955499 w 12196134"/>
              <a:gd name="connsiteY4" fmla="*/ 6878047 h 6878047"/>
              <a:gd name="connsiteX5" fmla="*/ 5947779 w 12196134"/>
              <a:gd name="connsiteY5" fmla="*/ 4596938 h 6878047"/>
              <a:gd name="connsiteX6" fmla="*/ 0 w 12196134"/>
              <a:gd name="connsiteY6" fmla="*/ 4592759 h 6878047"/>
              <a:gd name="connsiteX7" fmla="*/ 0 w 12196134"/>
              <a:gd name="connsiteY7" fmla="*/ 0 h 6878047"/>
              <a:gd name="connsiteX0" fmla="*/ 0 w 12196134"/>
              <a:gd name="connsiteY0" fmla="*/ 0 h 6871348"/>
              <a:gd name="connsiteX1" fmla="*/ 12196134 w 12196134"/>
              <a:gd name="connsiteY1" fmla="*/ 8313 h 6871348"/>
              <a:gd name="connsiteX2" fmla="*/ 12192000 w 12196134"/>
              <a:gd name="connsiteY2" fmla="*/ 1143023 h 6871348"/>
              <a:gd name="connsiteX3" fmla="*/ 12192000 w 12196134"/>
              <a:gd name="connsiteY3" fmla="*/ 6858000 h 6871348"/>
              <a:gd name="connsiteX4" fmla="*/ 5945451 w 12196134"/>
              <a:gd name="connsiteY4" fmla="*/ 6871348 h 6871348"/>
              <a:gd name="connsiteX5" fmla="*/ 5947779 w 12196134"/>
              <a:gd name="connsiteY5" fmla="*/ 4596938 h 6871348"/>
              <a:gd name="connsiteX6" fmla="*/ 0 w 12196134"/>
              <a:gd name="connsiteY6" fmla="*/ 4592759 h 6871348"/>
              <a:gd name="connsiteX7" fmla="*/ 0 w 12196134"/>
              <a:gd name="connsiteY7" fmla="*/ 0 h 6871348"/>
              <a:gd name="connsiteX0" fmla="*/ 0 w 12196134"/>
              <a:gd name="connsiteY0" fmla="*/ 0 h 6871398"/>
              <a:gd name="connsiteX1" fmla="*/ 12196134 w 12196134"/>
              <a:gd name="connsiteY1" fmla="*/ 8313 h 6871398"/>
              <a:gd name="connsiteX2" fmla="*/ 12192000 w 12196134"/>
              <a:gd name="connsiteY2" fmla="*/ 1143023 h 6871398"/>
              <a:gd name="connsiteX3" fmla="*/ 12192000 w 12196134"/>
              <a:gd name="connsiteY3" fmla="*/ 6871398 h 6871398"/>
              <a:gd name="connsiteX4" fmla="*/ 5945451 w 12196134"/>
              <a:gd name="connsiteY4" fmla="*/ 6871348 h 6871398"/>
              <a:gd name="connsiteX5" fmla="*/ 5947779 w 12196134"/>
              <a:gd name="connsiteY5" fmla="*/ 4596938 h 6871398"/>
              <a:gd name="connsiteX6" fmla="*/ 0 w 12196134"/>
              <a:gd name="connsiteY6" fmla="*/ 4592759 h 6871398"/>
              <a:gd name="connsiteX7" fmla="*/ 0 w 12196134"/>
              <a:gd name="connsiteY7" fmla="*/ 0 h 6871398"/>
              <a:gd name="connsiteX0" fmla="*/ 0 w 12202833"/>
              <a:gd name="connsiteY0" fmla="*/ 5085 h 6876483"/>
              <a:gd name="connsiteX1" fmla="*/ 12202833 w 12202833"/>
              <a:gd name="connsiteY1" fmla="*/ 0 h 6876483"/>
              <a:gd name="connsiteX2" fmla="*/ 12192000 w 12202833"/>
              <a:gd name="connsiteY2" fmla="*/ 1148108 h 6876483"/>
              <a:gd name="connsiteX3" fmla="*/ 12192000 w 12202833"/>
              <a:gd name="connsiteY3" fmla="*/ 6876483 h 6876483"/>
              <a:gd name="connsiteX4" fmla="*/ 5945451 w 12202833"/>
              <a:gd name="connsiteY4" fmla="*/ 6876433 h 6876483"/>
              <a:gd name="connsiteX5" fmla="*/ 5947779 w 12202833"/>
              <a:gd name="connsiteY5" fmla="*/ 4602023 h 6876483"/>
              <a:gd name="connsiteX6" fmla="*/ 0 w 12202833"/>
              <a:gd name="connsiteY6" fmla="*/ 4597844 h 6876483"/>
              <a:gd name="connsiteX7" fmla="*/ 0 w 12202833"/>
              <a:gd name="connsiteY7" fmla="*/ 5085 h 6876483"/>
              <a:gd name="connsiteX0" fmla="*/ 10049 w 12212882"/>
              <a:gd name="connsiteY0" fmla="*/ 5085 h 6876483"/>
              <a:gd name="connsiteX1" fmla="*/ 12212882 w 12212882"/>
              <a:gd name="connsiteY1" fmla="*/ 0 h 6876483"/>
              <a:gd name="connsiteX2" fmla="*/ 12202049 w 12212882"/>
              <a:gd name="connsiteY2" fmla="*/ 1148108 h 6876483"/>
              <a:gd name="connsiteX3" fmla="*/ 12202049 w 12212882"/>
              <a:gd name="connsiteY3" fmla="*/ 6876483 h 6876483"/>
              <a:gd name="connsiteX4" fmla="*/ 5955500 w 12212882"/>
              <a:gd name="connsiteY4" fmla="*/ 6876433 h 6876483"/>
              <a:gd name="connsiteX5" fmla="*/ 5957828 w 12212882"/>
              <a:gd name="connsiteY5" fmla="*/ 4602023 h 6876483"/>
              <a:gd name="connsiteX6" fmla="*/ 0 w 12212882"/>
              <a:gd name="connsiteY6" fmla="*/ 4597844 h 6876483"/>
              <a:gd name="connsiteX7" fmla="*/ 10049 w 12212882"/>
              <a:gd name="connsiteY7" fmla="*/ 5085 h 6876483"/>
              <a:gd name="connsiteX0" fmla="*/ 967 w 12213849"/>
              <a:gd name="connsiteY0" fmla="*/ 1736 h 6876483"/>
              <a:gd name="connsiteX1" fmla="*/ 12213849 w 12213849"/>
              <a:gd name="connsiteY1" fmla="*/ 0 h 6876483"/>
              <a:gd name="connsiteX2" fmla="*/ 12203016 w 12213849"/>
              <a:gd name="connsiteY2" fmla="*/ 1148108 h 6876483"/>
              <a:gd name="connsiteX3" fmla="*/ 12203016 w 12213849"/>
              <a:gd name="connsiteY3" fmla="*/ 6876483 h 6876483"/>
              <a:gd name="connsiteX4" fmla="*/ 5956467 w 12213849"/>
              <a:gd name="connsiteY4" fmla="*/ 6876433 h 6876483"/>
              <a:gd name="connsiteX5" fmla="*/ 5958795 w 12213849"/>
              <a:gd name="connsiteY5" fmla="*/ 4602023 h 6876483"/>
              <a:gd name="connsiteX6" fmla="*/ 967 w 12213849"/>
              <a:gd name="connsiteY6" fmla="*/ 4597844 h 6876483"/>
              <a:gd name="connsiteX7" fmla="*/ 967 w 12213849"/>
              <a:gd name="connsiteY7" fmla="*/ 1736 h 687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3849" h="6876483">
                <a:moveTo>
                  <a:pt x="967" y="1736"/>
                </a:moveTo>
                <a:lnTo>
                  <a:pt x="12213849" y="0"/>
                </a:lnTo>
                <a:lnTo>
                  <a:pt x="12203016" y="1148108"/>
                </a:lnTo>
                <a:lnTo>
                  <a:pt x="12203016" y="6876483"/>
                </a:lnTo>
                <a:lnTo>
                  <a:pt x="5956467" y="6876433"/>
                </a:lnTo>
                <a:cubicBezTo>
                  <a:pt x="5958784" y="6114433"/>
                  <a:pt x="5956478" y="5364023"/>
                  <a:pt x="5958795" y="4602023"/>
                </a:cubicBezTo>
                <a:lnTo>
                  <a:pt x="967" y="4597844"/>
                </a:lnTo>
                <a:cubicBezTo>
                  <a:pt x="4317" y="3066924"/>
                  <a:pt x="-2383" y="1532656"/>
                  <a:pt x="967" y="1736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fi-FI" dirty="0"/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227E958D-C8A8-9247-93D7-98CF069FA3C2}"/>
              </a:ext>
            </a:extLst>
          </p:cNvPr>
          <p:cNvSpPr/>
          <p:nvPr userDrawn="1"/>
        </p:nvSpPr>
        <p:spPr>
          <a:xfrm>
            <a:off x="0" y="4729655"/>
            <a:ext cx="5938345" cy="2128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AB3E7BD0-4632-1F4E-B02B-EC5028B6F7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1739" y="5559972"/>
            <a:ext cx="5412828" cy="105103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1" name="Tekstin paikkamerkki 9">
            <a:extLst>
              <a:ext uri="{FF2B5EF4-FFF2-40B4-BE49-F238E27FC236}">
                <a16:creationId xmlns:a16="http://schemas.microsoft.com/office/drawing/2014/main" id="{6EA9254C-30EF-D34A-B162-048C6C4CF5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1739" y="4992414"/>
            <a:ext cx="5412828" cy="462455"/>
          </a:xfrm>
        </p:spPr>
        <p:txBody>
          <a:bodyPr anchor="ctr" anchorCtr="0">
            <a:noAutofit/>
          </a:bodyPr>
          <a:lstStyle>
            <a:lvl1pPr marL="0" indent="0">
              <a:buFontTx/>
              <a:buNone/>
              <a:defRPr sz="3000">
                <a:solidFill>
                  <a:schemeClr val="tx2"/>
                </a:solidFill>
                <a:latin typeface="Sporting Grotesque" pitchFamily="2" charset="0"/>
              </a:defRPr>
            </a:lvl1pPr>
          </a:lstStyle>
          <a:p>
            <a:pPr lvl="0"/>
            <a:r>
              <a:rPr lang="fi-FI" dirty="0"/>
              <a:t>Lyhyt otsikko kuvalle</a:t>
            </a:r>
          </a:p>
        </p:txBody>
      </p:sp>
    </p:spTree>
    <p:extLst>
      <p:ext uri="{BB962C8B-B14F-4D97-AF65-F5344CB8AC3E}">
        <p14:creationId xmlns:p14="http://schemas.microsoft.com/office/powerpoint/2010/main" val="190313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kollaasi sinin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AB3E7BD0-4632-1F4E-B02B-EC5028B6F7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26014" y="399394"/>
            <a:ext cx="4677103" cy="3029606"/>
          </a:xfrm>
        </p:spPr>
        <p:txBody>
          <a:bodyPr anchor="b" anchorCtr="0">
            <a:noAutofit/>
          </a:bodyPr>
          <a:lstStyle>
            <a:lvl1pPr marL="0" indent="0" algn="r">
              <a:buFontTx/>
              <a:buNone/>
              <a:defRPr sz="4700">
                <a:solidFill>
                  <a:schemeClr val="bg1"/>
                </a:solidFill>
                <a:latin typeface="Sporting Grotesque" pitchFamily="2" charset="0"/>
              </a:defRPr>
            </a:lvl1pPr>
          </a:lstStyle>
          <a:p>
            <a:pPr lvl="0"/>
            <a:r>
              <a:rPr lang="fi-FI" dirty="0"/>
              <a:t>Kuvien rinnalle lyhyt teksti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CDDBBF50-FF23-414D-96BC-1F3142E767F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673850" cy="68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C1D8404E-415A-1849-A0BC-343D0050695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68337" y="3689131"/>
            <a:ext cx="5576310" cy="3168869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5578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kollaasi pinkki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AB3E7BD0-4632-1F4E-B02B-EC5028B6F7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7351" y="462455"/>
            <a:ext cx="3048001" cy="5948856"/>
          </a:xfrm>
        </p:spPr>
        <p:txBody>
          <a:bodyPr anchor="t" anchorCtr="0">
            <a:noAutofit/>
          </a:bodyPr>
          <a:lstStyle>
            <a:lvl1pPr marL="0" indent="0" algn="l">
              <a:buFontTx/>
              <a:buNone/>
              <a:defRPr sz="4700">
                <a:solidFill>
                  <a:schemeClr val="bg1"/>
                </a:solidFill>
                <a:latin typeface="Sporting Grotesque" pitchFamily="2" charset="0"/>
              </a:defRPr>
            </a:lvl1pPr>
          </a:lstStyle>
          <a:p>
            <a:pPr lvl="0"/>
            <a:r>
              <a:rPr lang="fi-FI" dirty="0"/>
              <a:t>Kuvien rinnalle lyhyt teksti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CDDBBF50-FF23-414D-96BC-1F3142E767F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888828" y="0"/>
            <a:ext cx="3804745" cy="68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C1D8404E-415A-1849-A0BC-343D0050695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3573" y="0"/>
            <a:ext cx="4498427" cy="68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4134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kollaasi vihreä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CDDBBF50-FF23-414D-96BC-1F3142E767F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9143"/>
            <a:ext cx="7693573" cy="4403834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fi-FI" dirty="0"/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AB3E7BD0-4632-1F4E-B02B-EC5028B6F7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7558" y="5002925"/>
            <a:ext cx="11088414" cy="1481958"/>
          </a:xfrm>
        </p:spPr>
        <p:txBody>
          <a:bodyPr anchor="ctr" anchorCtr="0">
            <a:noAutofit/>
          </a:bodyPr>
          <a:lstStyle>
            <a:lvl1pPr marL="0" indent="0" algn="l">
              <a:buFontTx/>
              <a:buNone/>
              <a:defRPr sz="4700">
                <a:solidFill>
                  <a:schemeClr val="bg1"/>
                </a:solidFill>
                <a:latin typeface="Sporting Grotesque" pitchFamily="2" charset="0"/>
              </a:defRPr>
            </a:lvl1pPr>
          </a:lstStyle>
          <a:p>
            <a:pPr lvl="0"/>
            <a:r>
              <a:rPr lang="fi-FI" dirty="0"/>
              <a:t>Kuvien rinnalle lyhyt teksti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C1D8404E-415A-1849-A0BC-343D0050695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3573" y="-9144"/>
            <a:ext cx="4498427" cy="4403834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7089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kollaasi oranss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CDDBBF50-FF23-414D-96BC-1F3142E767F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261"/>
            <a:ext cx="7693573" cy="3421117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fi-FI" dirty="0"/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AB3E7BD0-4632-1F4E-B02B-EC5028B6F7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2965" y="3899339"/>
            <a:ext cx="6726621" cy="2522482"/>
          </a:xfrm>
        </p:spPr>
        <p:txBody>
          <a:bodyPr anchor="b" anchorCtr="0">
            <a:noAutofit/>
          </a:bodyPr>
          <a:lstStyle>
            <a:lvl1pPr marL="0" indent="0" algn="l">
              <a:buFontTx/>
              <a:buNone/>
              <a:defRPr sz="4700">
                <a:solidFill>
                  <a:schemeClr val="bg1"/>
                </a:solidFill>
                <a:latin typeface="Sporting Grotesque" pitchFamily="2" charset="0"/>
              </a:defRPr>
            </a:lvl1pPr>
          </a:lstStyle>
          <a:p>
            <a:pPr lvl="0"/>
            <a:r>
              <a:rPr lang="fi-FI" dirty="0"/>
              <a:t>Kuvien rinnalle lyhyt teksti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C1D8404E-415A-1849-A0BC-343D0050695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3573" y="-9144"/>
            <a:ext cx="4498427" cy="693115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4427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etus (esityksen tärkein asia toistona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858CDD2-9DBD-4448-B2AB-439AB3D973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9394" y="515007"/>
            <a:ext cx="11351172" cy="5559972"/>
          </a:xfrm>
        </p:spPr>
        <p:txBody>
          <a:bodyPr anchor="ctr" anchorCtr="0"/>
          <a:lstStyle>
            <a:lvl1pPr algn="l">
              <a:defRPr sz="76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Tärkein asia toistona loppuun.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BD478AC1-9A17-4641-9C5A-0E3AA1E078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7684" y="6170260"/>
            <a:ext cx="1912882" cy="24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ja graafi/taulukk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BF80304-E1A8-B747-881C-DAE9EA05A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807" y="627883"/>
            <a:ext cx="11290738" cy="1325563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5CE03C1-5CAD-8048-BA8D-4CC8AAB51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807" y="2319611"/>
            <a:ext cx="5362904" cy="3629244"/>
          </a:xfrm>
        </p:spPr>
        <p:txBody>
          <a:bodyPr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9A47E90F-9FF4-1C41-97A3-DEF2C12184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7684" y="6170260"/>
            <a:ext cx="1912882" cy="243457"/>
          </a:xfrm>
          <a:prstGeom prst="rect">
            <a:avLst/>
          </a:prstGeom>
        </p:spPr>
      </p:pic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2B1E9DB1-CF75-1D41-B1A3-FAA34853B8A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938838" y="2309595"/>
            <a:ext cx="5811837" cy="362924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dirty="0"/>
              <a:t>Lisää napauttamalla kuva, </a:t>
            </a:r>
            <a:r>
              <a:rPr lang="fi-FI" dirty="0" err="1"/>
              <a:t>graafi</a:t>
            </a:r>
            <a:r>
              <a:rPr lang="fi-FI" dirty="0"/>
              <a:t>, taulukko…</a:t>
            </a:r>
          </a:p>
        </p:txBody>
      </p:sp>
    </p:spTree>
    <p:extLst>
      <p:ext uri="{BB962C8B-B14F-4D97-AF65-F5344CB8AC3E}">
        <p14:creationId xmlns:p14="http://schemas.microsoft.com/office/powerpoint/2010/main" val="22030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BF80304-E1A8-B747-881C-DAE9EA05A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807" y="627883"/>
            <a:ext cx="11290738" cy="1325563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5CE03C1-5CAD-8048-BA8D-4CC8AAB51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807" y="3321269"/>
            <a:ext cx="5541579" cy="2690648"/>
          </a:xfrm>
        </p:spPr>
        <p:txBody>
          <a:bodyPr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9191ED7B-12CD-0248-B0F2-41AA8ED147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8149" y="2291252"/>
            <a:ext cx="5542881" cy="945931"/>
          </a:xfrm>
        </p:spPr>
        <p:txBody>
          <a:bodyPr anchor="ctr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b="1" i="0">
                <a:solidFill>
                  <a:schemeClr val="accent2"/>
                </a:solidFill>
                <a:latin typeface="IBM Plex Sans SemiBold" panose="020B050305020300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/>
            </a:pPr>
            <a:r>
              <a:rPr lang="fi-FI" dirty="0"/>
              <a:t>Lisää vertailuotsikko</a:t>
            </a:r>
          </a:p>
        </p:txBody>
      </p:sp>
      <p:pic>
        <p:nvPicPr>
          <p:cNvPr id="16" name="Kuva 15">
            <a:extLst>
              <a:ext uri="{FF2B5EF4-FFF2-40B4-BE49-F238E27FC236}">
                <a16:creationId xmlns:a16="http://schemas.microsoft.com/office/drawing/2014/main" id="{98535900-D343-DB45-8561-5B9B239982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7684" y="6170260"/>
            <a:ext cx="1912882" cy="243457"/>
          </a:xfrm>
          <a:prstGeom prst="rect">
            <a:avLst/>
          </a:prstGeom>
        </p:spPr>
      </p:pic>
      <p:sp>
        <p:nvSpPr>
          <p:cNvPr id="17" name="Sisällön paikkamerkki 2">
            <a:extLst>
              <a:ext uri="{FF2B5EF4-FFF2-40B4-BE49-F238E27FC236}">
                <a16:creationId xmlns:a16="http://schemas.microsoft.com/office/drawing/2014/main" id="{593F298E-7F23-F84B-A837-3E235BA6B58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369270" y="3321269"/>
            <a:ext cx="5391808" cy="2690648"/>
          </a:xfrm>
        </p:spPr>
        <p:txBody>
          <a:bodyPr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8" name="Tekstin paikkamerkki 5">
            <a:extLst>
              <a:ext uri="{FF2B5EF4-FFF2-40B4-BE49-F238E27FC236}">
                <a16:creationId xmlns:a16="http://schemas.microsoft.com/office/drawing/2014/main" id="{FD78106C-160F-F349-8FB1-9532A5EE82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68494" y="2291252"/>
            <a:ext cx="5393075" cy="945931"/>
          </a:xfrm>
        </p:spPr>
        <p:txBody>
          <a:bodyPr anchor="ctr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b="1" i="0">
                <a:solidFill>
                  <a:schemeClr val="accent2"/>
                </a:solidFill>
                <a:latin typeface="IBM Plex Sans SemiBold" panose="020B050305020300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/>
            </a:pPr>
            <a:r>
              <a:rPr lang="fi-FI" dirty="0"/>
              <a:t>Lisää vertailuotsikko</a:t>
            </a:r>
          </a:p>
        </p:txBody>
      </p:sp>
    </p:spTree>
    <p:extLst>
      <p:ext uri="{BB962C8B-B14F-4D97-AF65-F5344CB8AC3E}">
        <p14:creationId xmlns:p14="http://schemas.microsoft.com/office/powerpoint/2010/main" val="116842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iso graafi/taulukk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BF80304-E1A8-B747-881C-DAE9EA05A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807" y="627883"/>
            <a:ext cx="11290738" cy="1325563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5CE03C1-5CAD-8048-BA8D-4CC8AAB5162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8807" y="2049517"/>
            <a:ext cx="11290738" cy="3836276"/>
          </a:xfrm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dirty="0"/>
              <a:t>Lisää napsauttamalla </a:t>
            </a:r>
            <a:r>
              <a:rPr lang="fi-FI" dirty="0" err="1"/>
              <a:t>graafi</a:t>
            </a:r>
            <a:r>
              <a:rPr lang="fi-FI" dirty="0"/>
              <a:t> tai taulukko</a:t>
            </a:r>
          </a:p>
        </p:txBody>
      </p:sp>
      <p:pic>
        <p:nvPicPr>
          <p:cNvPr id="16" name="Kuva 15">
            <a:extLst>
              <a:ext uri="{FF2B5EF4-FFF2-40B4-BE49-F238E27FC236}">
                <a16:creationId xmlns:a16="http://schemas.microsoft.com/office/drawing/2014/main" id="{98535900-D343-DB45-8561-5B9B239982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7684" y="6170260"/>
            <a:ext cx="1912882" cy="24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73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E9E6F77-D74C-5F48-AC15-677DEACA87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950" y="444282"/>
            <a:ext cx="11328615" cy="5969436"/>
          </a:xfrm>
        </p:spPr>
        <p:txBody>
          <a:bodyPr anchor="ctr" anchorCtr="0"/>
          <a:lstStyle>
            <a:lvl1pPr algn="ctr">
              <a:defRPr sz="7600">
                <a:solidFill>
                  <a:schemeClr val="bg1"/>
                </a:solidFill>
                <a:effectLst/>
              </a:defRPr>
            </a:lvl1pPr>
          </a:lstStyle>
          <a:p>
            <a:r>
              <a:rPr lang="fi-FI" dirty="0"/>
              <a:t>Lisää väliotsikko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5F36D5CA-52ED-1F48-A450-2CD23CEBE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7684" y="6170260"/>
            <a:ext cx="1912882" cy="24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7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kuva ja tekstiä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9BCCB60-EB77-BE46-9E4D-20F33E15C9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869" y="679449"/>
            <a:ext cx="3079531" cy="1325563"/>
          </a:xfrm>
        </p:spPr>
        <p:txBody>
          <a:bodyPr/>
          <a:lstStyle/>
          <a:p>
            <a:r>
              <a:rPr lang="fi-FI" dirty="0"/>
              <a:t>Lyhyt 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8759932-BF9C-DB40-8E3E-9700861A29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1869" y="2005012"/>
            <a:ext cx="3079531" cy="3880781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Kuvan paikkamerkki 8">
            <a:extLst>
              <a:ext uri="{FF2B5EF4-FFF2-40B4-BE49-F238E27FC236}">
                <a16:creationId xmlns:a16="http://schemas.microsoft.com/office/drawing/2014/main" id="{E2FCCABD-E8D8-E64B-A3BE-9873CC03C65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57650" y="0"/>
            <a:ext cx="8134350" cy="68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FFCA2E4E-B705-834E-8A39-D2B3F30FAE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2379" y="6170260"/>
            <a:ext cx="1912882" cy="24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1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ä ja 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uvan paikkamerkki 8">
            <a:extLst>
              <a:ext uri="{FF2B5EF4-FFF2-40B4-BE49-F238E27FC236}">
                <a16:creationId xmlns:a16="http://schemas.microsoft.com/office/drawing/2014/main" id="{E2FCCABD-E8D8-E64B-A3BE-9873CC03C65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71338" y="0"/>
            <a:ext cx="3720662" cy="68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FFCA2E4E-B705-834E-8A39-D2B3F30FAE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2379" y="6170260"/>
            <a:ext cx="1912882" cy="243457"/>
          </a:xfrm>
          <a:prstGeom prst="rect">
            <a:avLst/>
          </a:prstGeom>
        </p:spPr>
      </p:pic>
      <p:sp>
        <p:nvSpPr>
          <p:cNvPr id="6" name="Otsikko 1">
            <a:extLst>
              <a:ext uri="{FF2B5EF4-FFF2-40B4-BE49-F238E27FC236}">
                <a16:creationId xmlns:a16="http://schemas.microsoft.com/office/drawing/2014/main" id="{AE5F794D-EA00-A441-AAAC-B3AF871DE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807" y="627883"/>
            <a:ext cx="7443952" cy="1325563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C65AD9CD-8721-CA4C-B591-CEE5B418E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806" y="2319611"/>
            <a:ext cx="7443953" cy="3629244"/>
          </a:xfrm>
        </p:spPr>
        <p:txBody>
          <a:bodyPr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1235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etus (esityksen tärkein asia toistona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858CDD2-9DBD-4448-B2AB-439AB3D973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9394" y="515007"/>
            <a:ext cx="11351172" cy="5559972"/>
          </a:xfrm>
        </p:spPr>
        <p:txBody>
          <a:bodyPr anchor="ctr" anchorCtr="0"/>
          <a:lstStyle>
            <a:lvl1pPr algn="l">
              <a:defRPr sz="76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Tärkein asia toistona loppuun.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BD478AC1-9A17-4641-9C5A-0E3AA1E078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7684" y="6170260"/>
            <a:ext cx="1912882" cy="24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1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B51501F4-5B0F-3C45-8D71-A1B996B40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EE26063-CB82-C449-9913-6C3919DA7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2383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226E907-091A-7E46-9677-615E02B6C7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BM Plex Sans" panose="020B0503050203000203" pitchFamily="34" charset="0"/>
              </a:defRPr>
            </a:lvl1pPr>
          </a:lstStyle>
          <a:p>
            <a:fld id="{1FD6F288-543D-8046-B152-A39881BFA303}" type="datetimeFigureOut">
              <a:rPr lang="fi-FI" smtClean="0"/>
              <a:t>18.2.2021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5D05764-FAB2-394D-840D-1FBF34001B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BM Plex Sans" panose="020B0503050203000203" pitchFamily="34" charset="0"/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0F8A9FD-698F-F944-A83E-CC136235F2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BM Plex Sans" panose="020B0503050203000203" pitchFamily="34" charset="0"/>
              </a:defRPr>
            </a:lvl1pPr>
          </a:lstStyle>
          <a:p>
            <a:fld id="{4421E255-E1A8-CF43-B58E-1C31FEDCB46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21069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73" r:id="rId3"/>
    <p:sldLayoutId id="2147483674" r:id="rId4"/>
    <p:sldLayoutId id="2147483675" r:id="rId5"/>
    <p:sldLayoutId id="2147483680" r:id="rId6"/>
    <p:sldLayoutId id="2147483664" r:id="rId7"/>
    <p:sldLayoutId id="2147483683" r:id="rId8"/>
    <p:sldLayoutId id="2147483688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kern="1200">
          <a:solidFill>
            <a:schemeClr val="tx2"/>
          </a:solidFill>
          <a:latin typeface="Sporting Grotesque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IBM Plex Sans" panose="020B050305020300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IBM Plex Sans" panose="020B050305020300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IBM Plex Sans" panose="020B050305020300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IBM Plex Sans" panose="020B050305020300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IBM Plex Sans" panose="020B050305020300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B51501F4-5B0F-3C45-8D71-A1B996B40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EE26063-CB82-C449-9913-6C3919DA7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2383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226E907-091A-7E46-9677-615E02B6C7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BM Plex Sans" panose="020B0503050203000203" pitchFamily="34" charset="0"/>
              </a:defRPr>
            </a:lvl1pPr>
          </a:lstStyle>
          <a:p>
            <a:fld id="{1FD6F288-543D-8046-B152-A39881BFA303}" type="datetimeFigureOut">
              <a:rPr lang="fi-FI" smtClean="0"/>
              <a:t>18.2.2021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5D05764-FAB2-394D-840D-1FBF34001B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BM Plex Sans" panose="020B0503050203000203" pitchFamily="34" charset="0"/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0F8A9FD-698F-F944-A83E-CC136235F2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BM Plex Sans" panose="020B0503050203000203" pitchFamily="34" charset="0"/>
              </a:defRPr>
            </a:lvl1pPr>
          </a:lstStyle>
          <a:p>
            <a:fld id="{4421E255-E1A8-CF43-B58E-1C31FEDCB46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42795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kern="1200">
          <a:solidFill>
            <a:schemeClr val="tx2"/>
          </a:solidFill>
          <a:latin typeface="Sporting Grotesque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IBM Plex Sans" panose="020B050305020300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IBM Plex Sans" panose="020B050305020300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IBM Plex Sans" panose="020B050305020300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IBM Plex Sans" panose="020B050305020300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IBM Plex Sans" panose="020B050305020300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luontoon.fi/esteeton?inheritRedirect=true" TargetMode="Externa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julkaisut.metsa.fi/assets/pdf/lp/Muut/rohkeasti-luontoon-julkaisu.pdf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90EE3FE-9FCA-6F4A-948D-24357FD461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Kuhasalon virkistysalueen parantaminen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C2B7E31-2DA2-894C-A4EE-FD9BD83E60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i-FI" dirty="0"/>
              <a:t>Joensuun kaupungin puistosuunnittelija Paula Lamminsalo</a:t>
            </a:r>
          </a:p>
          <a:p>
            <a:r>
              <a:rPr lang="fi-FI" dirty="0" err="1"/>
              <a:t>Vammaisnevosto</a:t>
            </a:r>
            <a:r>
              <a:rPr lang="fi-FI" dirty="0"/>
              <a:t> 18.2.2021</a:t>
            </a:r>
          </a:p>
        </p:txBody>
      </p:sp>
    </p:spTree>
    <p:extLst>
      <p:ext uri="{BB962C8B-B14F-4D97-AF65-F5344CB8AC3E}">
        <p14:creationId xmlns:p14="http://schemas.microsoft.com/office/powerpoint/2010/main" val="182225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11C8AEB-0905-404C-AA7C-C9483B88C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807" y="627883"/>
            <a:ext cx="11290738" cy="1325563"/>
          </a:xfrm>
        </p:spPr>
        <p:txBody>
          <a:bodyPr anchor="ctr">
            <a:normAutofit/>
          </a:bodyPr>
          <a:lstStyle/>
          <a:p>
            <a:r>
              <a:rPr lang="fi-FI" sz="3600" dirty="0"/>
              <a:t>Miten muualla/ </a:t>
            </a:r>
            <a:r>
              <a:rPr lang="fi-FI" sz="3600" dirty="0" err="1"/>
              <a:t>Sipoonkorpi</a:t>
            </a:r>
            <a:r>
              <a:rPr lang="fi-FI" sz="3600" dirty="0"/>
              <a:t>, </a:t>
            </a:r>
            <a:r>
              <a:rPr lang="fi-FI" sz="3600" dirty="0" err="1"/>
              <a:t>Storträsk</a:t>
            </a:r>
            <a:br>
              <a:rPr lang="fi-FI" sz="2000" dirty="0"/>
            </a:br>
            <a:r>
              <a:rPr lang="fi-FI" sz="2000" dirty="0" err="1"/>
              <a:t>Lähde:https</a:t>
            </a:r>
            <a:r>
              <a:rPr lang="fi-FI" sz="2000" dirty="0"/>
              <a:t>://retkipaikka.fi/pyoratuolilla-retkella-tallainen-on-sipoonkorven-stortraskille-johtava-esteeton-reitti/</a:t>
            </a:r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089E051B-301F-4127-AA38-C37054D6C7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922" r="1" b="1"/>
          <a:stretch/>
        </p:blipFill>
        <p:spPr>
          <a:xfrm>
            <a:off x="438807" y="2049517"/>
            <a:ext cx="11290738" cy="38362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221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E556CBA-8DD5-314A-ACCF-530493C66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Suunnitelmasta toteutukseen</a:t>
            </a:r>
          </a:p>
        </p:txBody>
      </p:sp>
    </p:spTree>
    <p:extLst>
      <p:ext uri="{BB962C8B-B14F-4D97-AF65-F5344CB8AC3E}">
        <p14:creationId xmlns:p14="http://schemas.microsoft.com/office/powerpoint/2010/main" val="353381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Kaaviokuva 8">
            <a:extLst>
              <a:ext uri="{FF2B5EF4-FFF2-40B4-BE49-F238E27FC236}">
                <a16:creationId xmlns:a16="http://schemas.microsoft.com/office/drawing/2014/main" id="{F4CB4A9D-6D82-41E7-97EA-524CCE120C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1603376"/>
              </p:ext>
            </p:extLst>
          </p:nvPr>
        </p:nvGraphicFramePr>
        <p:xfrm>
          <a:off x="872455" y="167781"/>
          <a:ext cx="10444293" cy="5620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Ellipsi 1">
            <a:extLst>
              <a:ext uri="{FF2B5EF4-FFF2-40B4-BE49-F238E27FC236}">
                <a16:creationId xmlns:a16="http://schemas.microsoft.com/office/drawing/2014/main" id="{1398CA77-8683-4817-B07A-51874F32F3A1}"/>
              </a:ext>
            </a:extLst>
          </p:cNvPr>
          <p:cNvSpPr/>
          <p:nvPr/>
        </p:nvSpPr>
        <p:spPr>
          <a:xfrm>
            <a:off x="6417579" y="2910980"/>
            <a:ext cx="2063692" cy="1241570"/>
          </a:xfrm>
          <a:prstGeom prst="ellipse">
            <a:avLst/>
          </a:prstGeom>
          <a:noFill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Nuoli: Alas 2">
            <a:extLst>
              <a:ext uri="{FF2B5EF4-FFF2-40B4-BE49-F238E27FC236}">
                <a16:creationId xmlns:a16="http://schemas.microsoft.com/office/drawing/2014/main" id="{B1C6E55B-28CD-42B4-BD3A-2672A5070AC6}"/>
              </a:ext>
            </a:extLst>
          </p:cNvPr>
          <p:cNvSpPr/>
          <p:nvPr/>
        </p:nvSpPr>
        <p:spPr>
          <a:xfrm>
            <a:off x="1283516" y="402671"/>
            <a:ext cx="2726421" cy="1778465"/>
          </a:xfrm>
          <a:prstGeom prst="downArrow">
            <a:avLst/>
          </a:prstGeom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000" dirty="0">
                <a:sym typeface="Wingdings" panose="05000000000000000000" pitchFamily="2" charset="2"/>
              </a:rPr>
              <a:t>Syksy 2020 haku valtion avustukselle lähivirkistysalueiden kunnostamiseen, kehittämiseen ja palvelujen parantamiseen</a:t>
            </a:r>
            <a:endParaRPr lang="fi-FI" sz="1000" dirty="0"/>
          </a:p>
        </p:txBody>
      </p:sp>
    </p:spTree>
    <p:extLst>
      <p:ext uri="{BB962C8B-B14F-4D97-AF65-F5344CB8AC3E}">
        <p14:creationId xmlns:p14="http://schemas.microsoft.com/office/powerpoint/2010/main" val="24731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95F97E13-C8C8-448F-A1E3-6E2DE89F93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0" y="0"/>
            <a:ext cx="6521788" cy="6571071"/>
          </a:xfrm>
          <a:noFill/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A3C4856-A8A9-4BC9-AF23-3B7E61B67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1788" y="1124125"/>
            <a:ext cx="5670212" cy="356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22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984A3F50-FAFA-4BB4-8322-F36CEB36F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631" y="191656"/>
            <a:ext cx="11290738" cy="1325563"/>
          </a:xfrm>
        </p:spPr>
        <p:txBody>
          <a:bodyPr/>
          <a:lstStyle/>
          <a:p>
            <a:r>
              <a:rPr lang="en-US" dirty="0" err="1"/>
              <a:t>Poikkileikkaukset</a:t>
            </a:r>
            <a:r>
              <a:rPr lang="en-US" dirty="0"/>
              <a:t> </a:t>
            </a:r>
            <a:r>
              <a:rPr lang="en-US" sz="2400" dirty="0"/>
              <a:t>(</a:t>
            </a:r>
            <a:r>
              <a:rPr lang="en-US" sz="2400" dirty="0" err="1"/>
              <a:t>tilanne</a:t>
            </a:r>
            <a:r>
              <a:rPr lang="en-US" sz="2400" dirty="0"/>
              <a:t> </a:t>
            </a:r>
            <a:r>
              <a:rPr lang="en-US" sz="2400" dirty="0" err="1"/>
              <a:t>maisematyölupaa</a:t>
            </a:r>
            <a:r>
              <a:rPr lang="en-US" sz="2400" dirty="0"/>
              <a:t> </a:t>
            </a:r>
            <a:r>
              <a:rPr lang="en-US" sz="2400" dirty="0" err="1"/>
              <a:t>ennen</a:t>
            </a:r>
            <a:r>
              <a:rPr lang="en-US" sz="2400" dirty="0"/>
              <a:t>)</a:t>
            </a:r>
          </a:p>
        </p:txBody>
      </p:sp>
      <p:pic>
        <p:nvPicPr>
          <p:cNvPr id="16" name="Sisällön paikkamerkki 15">
            <a:extLst>
              <a:ext uri="{FF2B5EF4-FFF2-40B4-BE49-F238E27FC236}">
                <a16:creationId xmlns:a16="http://schemas.microsoft.com/office/drawing/2014/main" id="{14C8B9AF-4828-483B-A6BE-FC4BA01AB7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8806" y="1177048"/>
            <a:ext cx="11290737" cy="2709775"/>
          </a:xfrm>
          <a:noFill/>
        </p:spPr>
      </p:pic>
      <p:sp>
        <p:nvSpPr>
          <p:cNvPr id="2" name="Nuoli: Alas 1">
            <a:extLst>
              <a:ext uri="{FF2B5EF4-FFF2-40B4-BE49-F238E27FC236}">
                <a16:creationId xmlns:a16="http://schemas.microsoft.com/office/drawing/2014/main" id="{65C43332-D59A-4F67-9950-A184A678493C}"/>
              </a:ext>
            </a:extLst>
          </p:cNvPr>
          <p:cNvSpPr/>
          <p:nvPr/>
        </p:nvSpPr>
        <p:spPr>
          <a:xfrm>
            <a:off x="1632417" y="3886823"/>
            <a:ext cx="372552" cy="7885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36148013-8289-4164-AD9F-F8AAABDA0DB5}"/>
              </a:ext>
            </a:extLst>
          </p:cNvPr>
          <p:cNvSpPr/>
          <p:nvPr/>
        </p:nvSpPr>
        <p:spPr>
          <a:xfrm>
            <a:off x="788565" y="4983061"/>
            <a:ext cx="2021747" cy="16106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000" dirty="0"/>
              <a:t>Helppokulkuinen esteetön reitti lähtöpaikalta </a:t>
            </a:r>
          </a:p>
          <a:p>
            <a:pPr algn="ctr"/>
            <a:r>
              <a:rPr lang="fi-FI" sz="1000" dirty="0"/>
              <a:t>Vaativa esteetön reitti rengasreitillä</a:t>
            </a:r>
          </a:p>
          <a:p>
            <a:pPr algn="ctr"/>
            <a:r>
              <a:rPr lang="fi-FI" sz="1000" dirty="0"/>
              <a:t>lev.1,2-1,5 m +ohituspaikkoja</a:t>
            </a:r>
          </a:p>
          <a:p>
            <a:pPr algn="ctr"/>
            <a:endParaRPr lang="fi-FI" sz="1000" dirty="0"/>
          </a:p>
          <a:p>
            <a:pPr algn="ctr"/>
            <a:r>
              <a:rPr lang="fi-FI" sz="1000" dirty="0"/>
              <a:t>Puunpoistot harkiten, isoja puita kierrellen</a:t>
            </a:r>
          </a:p>
        </p:txBody>
      </p:sp>
      <p:sp>
        <p:nvSpPr>
          <p:cNvPr id="6" name="Nuoli: Alas 5">
            <a:extLst>
              <a:ext uri="{FF2B5EF4-FFF2-40B4-BE49-F238E27FC236}">
                <a16:creationId xmlns:a16="http://schemas.microsoft.com/office/drawing/2014/main" id="{18297034-E904-4DF4-83CA-881FDB6C906C}"/>
              </a:ext>
            </a:extLst>
          </p:cNvPr>
          <p:cNvSpPr/>
          <p:nvPr/>
        </p:nvSpPr>
        <p:spPr>
          <a:xfrm>
            <a:off x="3817647" y="3886823"/>
            <a:ext cx="372552" cy="7885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F8A22E6E-43C7-4B1A-9B43-2F080ED9103C}"/>
              </a:ext>
            </a:extLst>
          </p:cNvPr>
          <p:cNvSpPr/>
          <p:nvPr/>
        </p:nvSpPr>
        <p:spPr>
          <a:xfrm>
            <a:off x="2973795" y="4983061"/>
            <a:ext cx="2021747" cy="16106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000" dirty="0"/>
              <a:t>Vahvistetut polut jätetään ennalleen</a:t>
            </a:r>
          </a:p>
          <a:p>
            <a:pPr algn="ctr"/>
            <a:r>
              <a:rPr lang="fi-FI" sz="1000" dirty="0"/>
              <a:t>Pahimmat vedenkeräyspaikat kunnostetaan, mahdollistetaan vesien kulku</a:t>
            </a:r>
          </a:p>
          <a:p>
            <a:pPr algn="ctr"/>
            <a:endParaRPr lang="fi-FI" sz="1000" dirty="0"/>
          </a:p>
          <a:p>
            <a:pPr algn="ctr"/>
            <a:r>
              <a:rPr lang="fi-FI" sz="1000" dirty="0"/>
              <a:t>Puunpoistot harkiten, </a:t>
            </a:r>
            <a:r>
              <a:rPr lang="fi-FI" sz="1000" dirty="0" err="1"/>
              <a:t>aluspuusotn</a:t>
            </a:r>
            <a:r>
              <a:rPr lang="fi-FI" sz="1000" dirty="0"/>
              <a:t> raivauksia pahimmilla paikoilla, isoja puita kierrellen</a:t>
            </a:r>
          </a:p>
        </p:txBody>
      </p:sp>
    </p:spTree>
    <p:extLst>
      <p:ext uri="{BB962C8B-B14F-4D97-AF65-F5344CB8AC3E}">
        <p14:creationId xmlns:p14="http://schemas.microsoft.com/office/powerpoint/2010/main" val="180360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E35687D2-84E9-492B-9D34-1FE3C6CA77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89" r="2" b="43431"/>
          <a:stretch/>
        </p:blipFill>
        <p:spPr>
          <a:xfrm>
            <a:off x="5705936" y="1588003"/>
            <a:ext cx="5948964" cy="3714873"/>
          </a:xfrm>
          <a:prstGeom prst="rect">
            <a:avLst/>
          </a:prstGeom>
          <a:noFill/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50B0B40-E0BC-4548-8780-DA7CFA4D7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807" y="627883"/>
            <a:ext cx="11290738" cy="1325563"/>
          </a:xfrm>
        </p:spPr>
        <p:txBody>
          <a:bodyPr anchor="ctr">
            <a:normAutofit/>
          </a:bodyPr>
          <a:lstStyle/>
          <a:p>
            <a:r>
              <a:rPr lang="fi-FI" dirty="0"/>
              <a:t>Rakentaminen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AB2DAEA-D55A-4974-A660-026B3712C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807" y="2319611"/>
            <a:ext cx="5362904" cy="3629244"/>
          </a:xfrm>
        </p:spPr>
        <p:txBody>
          <a:bodyPr>
            <a:normAutofit lnSpcReduction="10000"/>
          </a:bodyPr>
          <a:lstStyle/>
          <a:p>
            <a:endParaRPr lang="fi-FI" sz="3000" dirty="0"/>
          </a:p>
          <a:p>
            <a:r>
              <a:rPr lang="fi-FI" sz="3000" dirty="0"/>
              <a:t>Työmaa-alue</a:t>
            </a:r>
          </a:p>
          <a:p>
            <a:r>
              <a:rPr lang="fi-FI" sz="3000" dirty="0"/>
              <a:t>Katselmukset</a:t>
            </a:r>
          </a:p>
          <a:p>
            <a:r>
              <a:rPr lang="fi-FI" sz="3000" dirty="0"/>
              <a:t>Olevan puuston huomiointi</a:t>
            </a:r>
          </a:p>
          <a:p>
            <a:r>
              <a:rPr lang="fi-FI" sz="3000" dirty="0"/>
              <a:t>Olevat polut</a:t>
            </a:r>
          </a:p>
          <a:p>
            <a:r>
              <a:rPr lang="fi-FI" sz="3000" dirty="0"/>
              <a:t>Olevat kalliot, isot kivet</a:t>
            </a:r>
          </a:p>
          <a:p>
            <a:r>
              <a:rPr lang="fi-FI" sz="3000" dirty="0"/>
              <a:t>Rakentamisen kalusto</a:t>
            </a:r>
          </a:p>
          <a:p>
            <a:endParaRPr lang="fi-FI" sz="3000" dirty="0"/>
          </a:p>
        </p:txBody>
      </p:sp>
      <p:sp>
        <p:nvSpPr>
          <p:cNvPr id="6" name="Puhekupla: Suorakulmio 5">
            <a:extLst>
              <a:ext uri="{FF2B5EF4-FFF2-40B4-BE49-F238E27FC236}">
                <a16:creationId xmlns:a16="http://schemas.microsoft.com/office/drawing/2014/main" id="{EC42A2C6-5FF2-4339-B45C-AD22467BCF8E}"/>
              </a:ext>
            </a:extLst>
          </p:cNvPr>
          <p:cNvSpPr/>
          <p:nvPr/>
        </p:nvSpPr>
        <p:spPr>
          <a:xfrm>
            <a:off x="6595874" y="4963084"/>
            <a:ext cx="2534395" cy="1325563"/>
          </a:xfrm>
          <a:prstGeom prst="wedgeRectCallout">
            <a:avLst>
              <a:gd name="adj1" fmla="val -85145"/>
              <a:gd name="adj2" fmla="val -1182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Esteetön reitti kiertää kallioisen kaltevan alueen metsän puolelta</a:t>
            </a:r>
          </a:p>
        </p:txBody>
      </p:sp>
      <p:sp>
        <p:nvSpPr>
          <p:cNvPr id="7" name="Puhekupla: Suorakulmio 6">
            <a:extLst>
              <a:ext uri="{FF2B5EF4-FFF2-40B4-BE49-F238E27FC236}">
                <a16:creationId xmlns:a16="http://schemas.microsoft.com/office/drawing/2014/main" id="{9F2E8884-0922-4FD6-82C4-2103964E9363}"/>
              </a:ext>
            </a:extLst>
          </p:cNvPr>
          <p:cNvSpPr/>
          <p:nvPr/>
        </p:nvSpPr>
        <p:spPr>
          <a:xfrm>
            <a:off x="4299299" y="327909"/>
            <a:ext cx="3253740" cy="960120"/>
          </a:xfrm>
          <a:prstGeom prst="wedgeRectCallout">
            <a:avLst>
              <a:gd name="adj1" fmla="val 59776"/>
              <a:gd name="adj2" fmla="val 2714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Tulipaikan sijainti puusto ja kallioinen alue huomioiden</a:t>
            </a:r>
          </a:p>
        </p:txBody>
      </p:sp>
    </p:spTree>
    <p:extLst>
      <p:ext uri="{BB962C8B-B14F-4D97-AF65-F5344CB8AC3E}">
        <p14:creationId xmlns:p14="http://schemas.microsoft.com/office/powerpoint/2010/main" val="356473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6FE498E-0DA9-4949-8525-15F89CEC6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807" y="627883"/>
            <a:ext cx="11290738" cy="1325563"/>
          </a:xfrm>
        </p:spPr>
        <p:txBody>
          <a:bodyPr anchor="ctr">
            <a:normAutofit/>
          </a:bodyPr>
          <a:lstStyle/>
          <a:p>
            <a:r>
              <a:rPr lang="fi-FI"/>
              <a:t>Uudistettu Kuhasalo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9CD0B1FF-0924-44F0-8216-F0096C2E7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807" y="2319611"/>
            <a:ext cx="5362904" cy="3629244"/>
          </a:xfrm>
        </p:spPr>
        <p:txBody>
          <a:bodyPr>
            <a:normAutofit/>
          </a:bodyPr>
          <a:lstStyle/>
          <a:p>
            <a:r>
              <a:rPr lang="fi-FI" sz="1500" dirty="0"/>
              <a:t>Alueen huolto jatkossa</a:t>
            </a:r>
          </a:p>
          <a:p>
            <a:pPr lvl="1"/>
            <a:r>
              <a:rPr lang="fi-FI" sz="1500" dirty="0"/>
              <a:t>Puuhuolto</a:t>
            </a:r>
          </a:p>
          <a:p>
            <a:pPr lvl="1"/>
            <a:r>
              <a:rPr lang="fi-FI" sz="1500" dirty="0"/>
              <a:t>Roskat</a:t>
            </a:r>
          </a:p>
          <a:p>
            <a:pPr lvl="1"/>
            <a:r>
              <a:rPr lang="fi-FI" sz="1500" dirty="0"/>
              <a:t>Kompostoivat </a:t>
            </a:r>
            <a:r>
              <a:rPr lang="fi-FI" sz="1500" dirty="0" err="1"/>
              <a:t>wc:t</a:t>
            </a:r>
            <a:endParaRPr lang="fi-FI" sz="1500" dirty="0"/>
          </a:p>
          <a:p>
            <a:pPr lvl="1"/>
            <a:r>
              <a:rPr lang="fi-FI" sz="1500" dirty="0"/>
              <a:t>Huollon mahdollistaminen mm. tulipaikoille</a:t>
            </a:r>
          </a:p>
          <a:p>
            <a:pPr lvl="1"/>
            <a:endParaRPr lang="fi-FI" sz="1500" dirty="0"/>
          </a:p>
          <a:p>
            <a:r>
              <a:rPr lang="fi-FI" sz="1500" dirty="0"/>
              <a:t>Mitä tulevaisuudessa?</a:t>
            </a:r>
          </a:p>
          <a:p>
            <a:pPr lvl="1"/>
            <a:r>
              <a:rPr lang="fi-FI" sz="1500" dirty="0"/>
              <a:t>Valmius lähtöpaikan rakenteille</a:t>
            </a:r>
          </a:p>
          <a:p>
            <a:pPr lvl="2"/>
            <a:r>
              <a:rPr lang="fi-FI" sz="1500" dirty="0"/>
              <a:t>Vesi- ja viemärilinjat</a:t>
            </a:r>
          </a:p>
          <a:p>
            <a:pPr lvl="2"/>
            <a:r>
              <a:rPr lang="fi-FI" sz="1500" dirty="0"/>
              <a:t>Valmiudet kioski- tai muulle toiminnalle</a:t>
            </a:r>
          </a:p>
          <a:p>
            <a:pPr lvl="2"/>
            <a:r>
              <a:rPr lang="fi-FI" sz="1500" dirty="0"/>
              <a:t>Jätekeräyslajit?</a:t>
            </a:r>
          </a:p>
          <a:p>
            <a:pPr lvl="2"/>
            <a:r>
              <a:rPr lang="fi-FI" sz="1500" dirty="0"/>
              <a:t>Valmiudet </a:t>
            </a:r>
            <a:r>
              <a:rPr lang="fi-FI" sz="1500" dirty="0" err="1"/>
              <a:t>konttiwc:lle</a:t>
            </a:r>
            <a:r>
              <a:rPr lang="fi-FI" sz="1500" dirty="0"/>
              <a:t> (kesäaika, luontotapahtumat)</a:t>
            </a:r>
          </a:p>
          <a:p>
            <a:pPr lvl="1"/>
            <a:endParaRPr lang="fi-FI" sz="1500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71FE4648-FB77-4EE8-9EA6-90BD94FAB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1711" y="977086"/>
            <a:ext cx="3886080" cy="5494283"/>
          </a:xfrm>
          <a:prstGeom prst="rect">
            <a:avLst/>
          </a:prstGeom>
        </p:spPr>
      </p:pic>
      <p:sp>
        <p:nvSpPr>
          <p:cNvPr id="8" name="Vapaamuotoinen: Muoto 7">
            <a:extLst>
              <a:ext uri="{FF2B5EF4-FFF2-40B4-BE49-F238E27FC236}">
                <a16:creationId xmlns:a16="http://schemas.microsoft.com/office/drawing/2014/main" id="{7FC12BC0-48B5-4642-99A7-6F660EE46191}"/>
              </a:ext>
            </a:extLst>
          </p:cNvPr>
          <p:cNvSpPr/>
          <p:nvPr/>
        </p:nvSpPr>
        <p:spPr>
          <a:xfrm>
            <a:off x="5477069" y="3246538"/>
            <a:ext cx="3537023" cy="3490163"/>
          </a:xfrm>
          <a:custGeom>
            <a:avLst/>
            <a:gdLst>
              <a:gd name="connsiteX0" fmla="*/ 2869034 w 3212983"/>
              <a:gd name="connsiteY0" fmla="*/ 25167 h 3145872"/>
              <a:gd name="connsiteX1" fmla="*/ 3061981 w 3212983"/>
              <a:gd name="connsiteY1" fmla="*/ 25167 h 3145872"/>
              <a:gd name="connsiteX2" fmla="*/ 2986480 w 3212983"/>
              <a:gd name="connsiteY2" fmla="*/ 453006 h 3145872"/>
              <a:gd name="connsiteX3" fmla="*/ 3020036 w 3212983"/>
              <a:gd name="connsiteY3" fmla="*/ 780177 h 3145872"/>
              <a:gd name="connsiteX4" fmla="*/ 3137482 w 3212983"/>
              <a:gd name="connsiteY4" fmla="*/ 1543575 h 3145872"/>
              <a:gd name="connsiteX5" fmla="*/ 3212983 w 3212983"/>
              <a:gd name="connsiteY5" fmla="*/ 3145872 h 3145872"/>
              <a:gd name="connsiteX6" fmla="*/ 92278 w 3212983"/>
              <a:gd name="connsiteY6" fmla="*/ 3112316 h 3145872"/>
              <a:gd name="connsiteX7" fmla="*/ 0 w 3212983"/>
              <a:gd name="connsiteY7" fmla="*/ 3145872 h 3145872"/>
              <a:gd name="connsiteX8" fmla="*/ 125834 w 3212983"/>
              <a:gd name="connsiteY8" fmla="*/ 1543575 h 3145872"/>
              <a:gd name="connsiteX9" fmla="*/ 201335 w 3212983"/>
              <a:gd name="connsiteY9" fmla="*/ 1510019 h 3145872"/>
              <a:gd name="connsiteX10" fmla="*/ 1417739 w 3212983"/>
              <a:gd name="connsiteY10" fmla="*/ 771788 h 3145872"/>
              <a:gd name="connsiteX11" fmla="*/ 2013357 w 3212983"/>
              <a:gd name="connsiteY11" fmla="*/ 352338 h 3145872"/>
              <a:gd name="connsiteX12" fmla="*/ 2357306 w 3212983"/>
              <a:gd name="connsiteY12" fmla="*/ 201336 h 3145872"/>
              <a:gd name="connsiteX13" fmla="*/ 2432807 w 3212983"/>
              <a:gd name="connsiteY13" fmla="*/ 159391 h 3145872"/>
              <a:gd name="connsiteX14" fmla="*/ 2692866 w 3212983"/>
              <a:gd name="connsiteY14" fmla="*/ 67112 h 3145872"/>
              <a:gd name="connsiteX15" fmla="*/ 2927757 w 3212983"/>
              <a:gd name="connsiteY15" fmla="*/ 0 h 3145872"/>
              <a:gd name="connsiteX16" fmla="*/ 3045203 w 3212983"/>
              <a:gd name="connsiteY16" fmla="*/ 8389 h 3145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12983" h="3145872">
                <a:moveTo>
                  <a:pt x="2869034" y="25167"/>
                </a:moveTo>
                <a:lnTo>
                  <a:pt x="3061981" y="25167"/>
                </a:lnTo>
                <a:lnTo>
                  <a:pt x="2986480" y="453006"/>
                </a:lnTo>
                <a:lnTo>
                  <a:pt x="3020036" y="780177"/>
                </a:lnTo>
                <a:lnTo>
                  <a:pt x="3137482" y="1543575"/>
                </a:lnTo>
                <a:lnTo>
                  <a:pt x="3212983" y="3145872"/>
                </a:lnTo>
                <a:lnTo>
                  <a:pt x="92278" y="3112316"/>
                </a:lnTo>
                <a:lnTo>
                  <a:pt x="0" y="3145872"/>
                </a:lnTo>
                <a:lnTo>
                  <a:pt x="125834" y="1543575"/>
                </a:lnTo>
                <a:lnTo>
                  <a:pt x="201335" y="1510019"/>
                </a:lnTo>
                <a:lnTo>
                  <a:pt x="1417739" y="771788"/>
                </a:lnTo>
                <a:lnTo>
                  <a:pt x="2013357" y="352338"/>
                </a:lnTo>
                <a:lnTo>
                  <a:pt x="2357306" y="201336"/>
                </a:lnTo>
                <a:lnTo>
                  <a:pt x="2432807" y="159391"/>
                </a:lnTo>
                <a:lnTo>
                  <a:pt x="2692866" y="67112"/>
                </a:lnTo>
                <a:lnTo>
                  <a:pt x="2927757" y="0"/>
                </a:lnTo>
                <a:lnTo>
                  <a:pt x="3045203" y="8389"/>
                </a:lnTo>
              </a:path>
            </a:pathLst>
          </a:custGeom>
          <a:blipFill dpi="0" rotWithShape="1">
            <a:blip r:embed="rId3">
              <a:alphaModFix amt="64000"/>
            </a:blip>
            <a:srcRect/>
            <a:tile tx="0" ty="0" sx="100000" sy="100000" flip="none" algn="tl"/>
          </a:blipFill>
          <a:ln>
            <a:solidFill>
              <a:schemeClr val="bg1">
                <a:lumMod val="65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Kuva 9" descr="Miespuolinen opiskelija käyttää puhelinta">
            <a:extLst>
              <a:ext uri="{FF2B5EF4-FFF2-40B4-BE49-F238E27FC236}">
                <a16:creationId xmlns:a16="http://schemas.microsoft.com/office/drawing/2014/main" id="{21709E6D-528B-4F19-8555-F076E86218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5536" y="2153315"/>
            <a:ext cx="817256" cy="2404562"/>
          </a:xfrm>
          <a:prstGeom prst="rect">
            <a:avLst/>
          </a:prstGeom>
        </p:spPr>
      </p:pic>
      <p:pic>
        <p:nvPicPr>
          <p:cNvPr id="14" name="Kuva 13" descr="Nuori kiinalainen poika">
            <a:extLst>
              <a:ext uri="{FF2B5EF4-FFF2-40B4-BE49-F238E27FC236}">
                <a16:creationId xmlns:a16="http://schemas.microsoft.com/office/drawing/2014/main" id="{0369CE37-2DCC-48FE-82D8-8FF887CCDA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7281" y="2880374"/>
            <a:ext cx="809111" cy="299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19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19555D7-9908-9F49-97C3-7695FC2C41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fi-FI" sz="3200" dirty="0"/>
            </a:br>
            <a:br>
              <a:rPr lang="fi-FI" sz="3200" dirty="0"/>
            </a:br>
            <a:br>
              <a:rPr lang="fi-FI" sz="3200" dirty="0"/>
            </a:br>
            <a:br>
              <a:rPr lang="fi-FI" sz="3200" dirty="0"/>
            </a:br>
            <a:br>
              <a:rPr lang="fi-FI" sz="3200" dirty="0"/>
            </a:br>
            <a:r>
              <a:rPr lang="fi-FI" sz="3200" dirty="0"/>
              <a:t>Ota yhteyttä:</a:t>
            </a:r>
            <a:br>
              <a:rPr lang="fi-FI" sz="3200" dirty="0"/>
            </a:br>
            <a:br>
              <a:rPr lang="fi-FI" sz="3200" dirty="0"/>
            </a:br>
            <a:r>
              <a:rPr lang="fi-FI" sz="3200" dirty="0"/>
              <a:t>Paula Lamminsalo</a:t>
            </a:r>
            <a:br>
              <a:rPr lang="fi-FI" sz="3200" dirty="0"/>
            </a:br>
            <a:r>
              <a:rPr lang="fi-FI" sz="3200" dirty="0"/>
              <a:t>puistosuunnittelija</a:t>
            </a:r>
            <a:br>
              <a:rPr lang="fi-FI" sz="3200" dirty="0"/>
            </a:br>
            <a:r>
              <a:rPr lang="fi-FI" sz="3200" dirty="0"/>
              <a:t>paula.lamminsalo@joensuu.fi</a:t>
            </a:r>
            <a:br>
              <a:rPr lang="fi-FI" sz="3200" dirty="0"/>
            </a:br>
            <a:r>
              <a:rPr lang="fi-FI" sz="3200" dirty="0"/>
              <a:t>050 913 1664</a:t>
            </a:r>
          </a:p>
        </p:txBody>
      </p:sp>
    </p:spTree>
    <p:extLst>
      <p:ext uri="{BB962C8B-B14F-4D97-AF65-F5344CB8AC3E}">
        <p14:creationId xmlns:p14="http://schemas.microsoft.com/office/powerpoint/2010/main" val="94371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AE3D246-F850-254F-8FB7-4C2DAE090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869" y="679449"/>
            <a:ext cx="5395592" cy="1325563"/>
          </a:xfrm>
        </p:spPr>
        <p:txBody>
          <a:bodyPr anchor="ctr">
            <a:normAutofit fontScale="90000"/>
          </a:bodyPr>
          <a:lstStyle/>
          <a:p>
            <a:r>
              <a:rPr lang="fi-FI" sz="3600" dirty="0"/>
              <a:t>Kuhasalon virkistysalue osana Penttilän osayleiskaavaa</a:t>
            </a:r>
          </a:p>
        </p:txBody>
      </p:sp>
      <p:pic>
        <p:nvPicPr>
          <p:cNvPr id="8" name="Sisällön paikkamerkki 7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8B3CB25E-38CF-4C01-B873-1DC3764DE9D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66197" y="416508"/>
            <a:ext cx="5040769" cy="6036849"/>
          </a:xfrm>
          <a:noFill/>
          <a:ln>
            <a:solidFill>
              <a:schemeClr val="tx1"/>
            </a:solidFill>
          </a:ln>
        </p:spPr>
      </p:pic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EC572BCC-4C00-4E32-97B8-37913B3543C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tretch/>
        </p:blipFill>
        <p:spPr>
          <a:xfrm>
            <a:off x="425217" y="2005012"/>
            <a:ext cx="5864328" cy="3606562"/>
          </a:xfr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4461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B458348-7539-47BE-B1B9-84A2E04FA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807" y="627883"/>
            <a:ext cx="11290738" cy="1325563"/>
          </a:xfrm>
        </p:spPr>
        <p:txBody>
          <a:bodyPr anchor="ctr">
            <a:normAutofit/>
          </a:bodyPr>
          <a:lstStyle/>
          <a:p>
            <a:r>
              <a:rPr lang="fi-FI" sz="4300" dirty="0"/>
              <a:t>Penttilän osayleiskaava, </a:t>
            </a:r>
            <a:br>
              <a:rPr lang="fi-FI" sz="4300" dirty="0"/>
            </a:br>
            <a:r>
              <a:rPr lang="fi-FI" sz="4300" dirty="0"/>
              <a:t>Kuhasaloa koskevat merkinnät ja määräykset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3A5AC9A1-7209-47DD-8DF8-B6EF12623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9989" y="2061027"/>
            <a:ext cx="6043849" cy="2493087"/>
          </a:xfrm>
          <a:prstGeom prst="rect">
            <a:avLst/>
          </a:prstGeom>
          <a:noFill/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9FCECFCC-5B2F-43F8-A1D0-6F1544316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69" y="2259999"/>
            <a:ext cx="6019458" cy="1069944"/>
          </a:xfrm>
          <a:prstGeom prst="rect">
            <a:avLst/>
          </a:prstGeom>
        </p:spPr>
      </p:pic>
      <p:pic>
        <p:nvPicPr>
          <p:cNvPr id="15" name="Sisällön paikkamerkki 14">
            <a:extLst>
              <a:ext uri="{FF2B5EF4-FFF2-40B4-BE49-F238E27FC236}">
                <a16:creationId xmlns:a16="http://schemas.microsoft.com/office/drawing/2014/main" id="{9DF023A2-A3EF-4268-9D7A-B84FB9CB8E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4348953"/>
            <a:ext cx="6603452" cy="1759143"/>
          </a:xfrm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id="{D0B8A99D-73A2-45B4-806E-AD9F46ACA7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96" y="3429521"/>
            <a:ext cx="2729166" cy="415609"/>
          </a:xfrm>
          <a:prstGeom prst="rect">
            <a:avLst/>
          </a:prstGeom>
        </p:spPr>
      </p:pic>
      <p:pic>
        <p:nvPicPr>
          <p:cNvPr id="19" name="Kuva 18">
            <a:extLst>
              <a:ext uri="{FF2B5EF4-FFF2-40B4-BE49-F238E27FC236}">
                <a16:creationId xmlns:a16="http://schemas.microsoft.com/office/drawing/2014/main" id="{88013D38-3567-49DC-8AAB-03D24371BA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0144" y="4734984"/>
            <a:ext cx="5065605" cy="85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14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F6BBC8A-8DA0-4977-AFCD-61E0CD4BA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Kuhasalon hoito- ja käyttösuunnitelma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B32F64DD-E4FF-4999-896C-DBAAC2E90E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9035" y="1953446"/>
            <a:ext cx="2415818" cy="3629025"/>
          </a:xfrm>
          <a:ln>
            <a:solidFill>
              <a:schemeClr val="tx1"/>
            </a:solidFill>
          </a:ln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B342A731-6BCE-4D92-80E4-850EF5BF6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5061" y="1953446"/>
            <a:ext cx="4519163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33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3AADF0F-880B-4B7A-A435-4B1247840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Hoito- ja käyttösuunnitelman toimenpide-ehdotukset (2013)</a:t>
            </a:r>
            <a:endParaRPr lang="fi-FI" dirty="0"/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81B9D3E0-55FE-45D3-908A-E9C63181E5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9627" y="2125428"/>
            <a:ext cx="3271398" cy="4413486"/>
          </a:xfr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84CC44BB-DD80-4FE8-A56E-124E250C5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3360" y="1234469"/>
            <a:ext cx="3981249" cy="561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5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50B0B40-E0BC-4548-8780-DA7CFA4D7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807" y="627883"/>
            <a:ext cx="11290738" cy="1325563"/>
          </a:xfrm>
        </p:spPr>
        <p:txBody>
          <a:bodyPr anchor="ctr">
            <a:normAutofit/>
          </a:bodyPr>
          <a:lstStyle/>
          <a:p>
            <a:r>
              <a:rPr lang="fi-FI" dirty="0"/>
              <a:t>Suunnittelun lähtökohtia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AB2DAEA-D55A-4974-A660-026B3712C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455" y="1953446"/>
            <a:ext cx="5362904" cy="3629244"/>
          </a:xfrm>
        </p:spPr>
        <p:txBody>
          <a:bodyPr>
            <a:normAutofit fontScale="62500" lnSpcReduction="20000"/>
          </a:bodyPr>
          <a:lstStyle/>
          <a:p>
            <a:r>
              <a:rPr lang="fi-FI" dirty="0"/>
              <a:t>Nykytilan kartoitus</a:t>
            </a:r>
          </a:p>
          <a:p>
            <a:pPr lvl="1"/>
            <a:r>
              <a:rPr lang="fi-FI" sz="2200" dirty="0"/>
              <a:t>Reittien kulutuskestävyys</a:t>
            </a:r>
          </a:p>
          <a:p>
            <a:pPr lvl="1"/>
            <a:r>
              <a:rPr lang="fi-FI" sz="2200" dirty="0"/>
              <a:t>Kävijämäärien kasvu</a:t>
            </a:r>
          </a:p>
          <a:p>
            <a:pPr lvl="1"/>
            <a:r>
              <a:rPr lang="fi-FI" sz="2200" dirty="0"/>
              <a:t>Saavutettavuuden parantuminen alueelle vievien reittien parannusten myötä</a:t>
            </a:r>
          </a:p>
          <a:p>
            <a:pPr lvl="1"/>
            <a:r>
              <a:rPr lang="fi-FI" sz="2200" dirty="0"/>
              <a:t>Asutuksen lisääntyminen Penttilän alueella</a:t>
            </a:r>
          </a:p>
          <a:p>
            <a:r>
              <a:rPr lang="fi-FI" sz="3000" dirty="0"/>
              <a:t>Maastokäynnit</a:t>
            </a:r>
          </a:p>
          <a:p>
            <a:pPr lvl="1"/>
            <a:r>
              <a:rPr lang="fi-FI" sz="2200" dirty="0"/>
              <a:t>Kuvat, huomiot</a:t>
            </a:r>
          </a:p>
          <a:p>
            <a:pPr lvl="1"/>
            <a:r>
              <a:rPr lang="fi-FI" sz="2200" dirty="0"/>
              <a:t>Liikuntapalvelut, erikoisosaaminen</a:t>
            </a:r>
          </a:p>
          <a:p>
            <a:r>
              <a:rPr lang="fi-FI" sz="3000" dirty="0"/>
              <a:t>Kaupunkilaisten yhteydenotot</a:t>
            </a:r>
          </a:p>
          <a:p>
            <a:r>
              <a:rPr lang="fi-FI" sz="3000" dirty="0"/>
              <a:t>Saavutettavuus, esteettömyys</a:t>
            </a:r>
          </a:p>
          <a:p>
            <a:r>
              <a:rPr lang="fi-FI" sz="3000" dirty="0"/>
              <a:t>Aihekirjallisuus, oppaat</a:t>
            </a:r>
          </a:p>
          <a:p>
            <a:pPr lvl="1"/>
            <a:r>
              <a:rPr lang="fi-FI" sz="2200" dirty="0"/>
              <a:t>Esteettömyys esim. </a:t>
            </a:r>
            <a:r>
              <a:rPr lang="fi-FI" sz="2200" u="sng" dirty="0">
                <a:effectLst/>
                <a:hlinkClick r:id="rId2"/>
              </a:rPr>
              <a:t>https://www.luontoon.fi/esteeton?inheritRedirect=true</a:t>
            </a:r>
            <a:endParaRPr lang="fi-FI" sz="2200" dirty="0">
              <a:effectLst/>
            </a:endParaRPr>
          </a:p>
          <a:p>
            <a:pPr lvl="1"/>
            <a:endParaRPr lang="fi-FI" sz="3000" dirty="0"/>
          </a:p>
          <a:p>
            <a:endParaRPr lang="fi-FI" sz="3000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8CA8EA8A-D445-4F91-A5FE-E68E02E96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695" y="1792110"/>
            <a:ext cx="5713476" cy="41567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50052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A8E55FD-065C-4451-B140-D9D855AA9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631" y="627883"/>
            <a:ext cx="11290738" cy="1325563"/>
          </a:xfrm>
        </p:spPr>
        <p:txBody>
          <a:bodyPr/>
          <a:lstStyle/>
          <a:p>
            <a:r>
              <a:rPr lang="fi-FI" dirty="0"/>
              <a:t>Huomioita esteettömyydestä</a:t>
            </a:r>
            <a:br>
              <a:rPr lang="fi-FI" dirty="0"/>
            </a:br>
            <a:endParaRPr lang="fi-FI" sz="20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2E2CCB7-1F0C-4C2F-8D5A-C74B328DB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632" y="1816272"/>
            <a:ext cx="11290737" cy="3629244"/>
          </a:xfrm>
        </p:spPr>
        <p:txBody>
          <a:bodyPr/>
          <a:lstStyle/>
          <a:p>
            <a:r>
              <a:rPr lang="fi-FI" sz="2000" b="0" i="0" dirty="0">
                <a:solidFill>
                  <a:srgbClr val="0D0D0D"/>
                </a:solidFill>
                <a:effectLst/>
                <a:latin typeface="Open Sans"/>
              </a:rPr>
              <a:t>Jokaisella ihmisellä on yhdenvertainen oikeus luonnossa liikkumiseen sekä luontosuhteen luomiseen, ja sen ylläpitämiseen. Esteetön luontoreitti antaa mahdollisuuden luontoliikuntaan ulkoilijan toimintakykyyn katsomatta.</a:t>
            </a:r>
          </a:p>
          <a:p>
            <a:r>
              <a:rPr lang="fi-FI" sz="1800" dirty="0"/>
              <a:t>Noin miljoona suomalaista tarvitsee liikunnan soveltamista joko jatkuvasti tai tilapäisesti, moni vamma tai sairaus ei näy päällepäin </a:t>
            </a:r>
          </a:p>
          <a:p>
            <a:r>
              <a:rPr lang="fi-FI" sz="1800" dirty="0"/>
              <a:t>Matalan kynnyksen luontoliikuntakohteisiin kannattaa panostaa. Esteettömät ja helppokulkuiset reitit mahdollistavat esimerkiksi monien perheiden tai muiden yhteisöjen pääsyn luontoon, mutta hyödyttävät kaikkia. </a:t>
            </a:r>
          </a:p>
          <a:p>
            <a:r>
              <a:rPr lang="fi-FI" sz="1800" dirty="0"/>
              <a:t>Julkiset palvelut ovat avainasemassa yhdenvertaisuuden toteutumisessa</a:t>
            </a:r>
          </a:p>
          <a:p>
            <a:r>
              <a:rPr lang="fi-FI" sz="1800" dirty="0"/>
              <a:t>Luonnossa liikkujalle tärkeää ovat toimivat palvelut, luonnon kokeminen ja yhdessäolo oman seurueen kanssa</a:t>
            </a:r>
          </a:p>
          <a:p>
            <a:r>
              <a:rPr lang="fi-FI" sz="1800" dirty="0"/>
              <a:t>Teksti </a:t>
            </a:r>
            <a:r>
              <a:rPr lang="fi-FI" sz="1800" dirty="0" err="1"/>
              <a:t>Metsähalituksen</a:t>
            </a:r>
            <a:r>
              <a:rPr lang="fi-FI" sz="1800" dirty="0"/>
              <a:t> Rohkeasti luontoon –hankeen julkaisusta </a:t>
            </a:r>
          </a:p>
          <a:p>
            <a:pPr marL="0" indent="0">
              <a:buNone/>
            </a:pPr>
            <a:r>
              <a:rPr lang="fi-FI" sz="1800" dirty="0"/>
              <a:t>	Lue lisää: </a:t>
            </a:r>
            <a:r>
              <a:rPr lang="fi-FI" sz="1800" dirty="0">
                <a:hlinkClick r:id="rId2"/>
              </a:rPr>
              <a:t>rohkeasti-luontoon-julkaisu.pdf (metsa.fi)</a:t>
            </a:r>
            <a:endParaRPr lang="fi-FI" sz="1800" dirty="0"/>
          </a:p>
        </p:txBody>
      </p:sp>
    </p:spTree>
    <p:extLst>
      <p:ext uri="{BB962C8B-B14F-4D97-AF65-F5344CB8AC3E}">
        <p14:creationId xmlns:p14="http://schemas.microsoft.com/office/powerpoint/2010/main" val="232351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0B036A9-0067-46CF-8E87-06093DF40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807" y="627883"/>
            <a:ext cx="11290738" cy="1325563"/>
          </a:xfrm>
        </p:spPr>
        <p:txBody>
          <a:bodyPr anchor="ctr">
            <a:normAutofit fontScale="90000"/>
          </a:bodyPr>
          <a:lstStyle/>
          <a:p>
            <a:r>
              <a:rPr lang="en-US" dirty="0" err="1"/>
              <a:t>Miten</a:t>
            </a:r>
            <a:r>
              <a:rPr lang="en-US" dirty="0"/>
              <a:t> </a:t>
            </a:r>
            <a:r>
              <a:rPr lang="en-US" dirty="0" err="1"/>
              <a:t>muualla</a:t>
            </a:r>
            <a:r>
              <a:rPr lang="en-US" dirty="0"/>
              <a:t>, Inari </a:t>
            </a:r>
            <a:r>
              <a:rPr lang="en-US" dirty="0" err="1"/>
              <a:t>Juutuan</a:t>
            </a:r>
            <a:r>
              <a:rPr lang="en-US" dirty="0"/>
              <a:t> </a:t>
            </a:r>
            <a:r>
              <a:rPr lang="en-US" dirty="0" err="1"/>
              <a:t>polku</a:t>
            </a:r>
            <a:br>
              <a:rPr lang="en-US" dirty="0"/>
            </a:br>
            <a:r>
              <a:rPr lang="en-US" sz="2000" dirty="0" err="1"/>
              <a:t>Lähde</a:t>
            </a:r>
            <a:r>
              <a:rPr lang="en-US" sz="2000" dirty="0"/>
              <a:t>: https://retkipaikka.fi/esteettomasti-kuohujen-luo-janiskoski-inari/</a:t>
            </a:r>
            <a:br>
              <a:rPr lang="en-US" dirty="0"/>
            </a:b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24E6E7E-8817-43C6-89EF-FE461CDE5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807" y="2319611"/>
            <a:ext cx="5362904" cy="3629244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BE46A456-C098-47EB-AE8D-4F35F12F7866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2"/>
          <a:srcRect t="2181" r="3" b="4270"/>
          <a:stretch/>
        </p:blipFill>
        <p:spPr>
          <a:xfrm>
            <a:off x="438807" y="1551963"/>
            <a:ext cx="7025102" cy="43868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491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B9813D0-59AC-47F6-973C-1B8000871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807" y="627883"/>
            <a:ext cx="11290738" cy="1325563"/>
          </a:xfrm>
        </p:spPr>
        <p:txBody>
          <a:bodyPr anchor="ctr">
            <a:normAutofit/>
          </a:bodyPr>
          <a:lstStyle/>
          <a:p>
            <a:r>
              <a:rPr lang="fi-FI" sz="3600" dirty="0"/>
              <a:t>Miten muualla, Salo </a:t>
            </a:r>
            <a:r>
              <a:rPr lang="fi-FI" sz="3600" dirty="0" err="1"/>
              <a:t>Halikonlahti</a:t>
            </a:r>
            <a:br>
              <a:rPr lang="fi-FI" sz="3600" dirty="0"/>
            </a:br>
            <a:r>
              <a:rPr lang="fi-FI" sz="2000" dirty="0"/>
              <a:t>Lähde: https://retkipaikka.fi/ihana-esteeton-reitti-salossa-halikonlahden-19-km-kierros-tuoksuu-kukilta-ja-merituulelta/</a:t>
            </a:r>
          </a:p>
        </p:txBody>
      </p:sp>
      <p:pic>
        <p:nvPicPr>
          <p:cNvPr id="4" name="Sisällön paikkamerkki 3" descr="Kuva, joka sisältää kohteen teksti, merkki, kasvi&#10;&#10;Kuvaus luotu automaattisesti">
            <a:extLst>
              <a:ext uri="{FF2B5EF4-FFF2-40B4-BE49-F238E27FC236}">
                <a16:creationId xmlns:a16="http://schemas.microsoft.com/office/drawing/2014/main" id="{4C5D3ABD-FD15-456E-9A0A-D48F1A2405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366" b="2"/>
          <a:stretch/>
        </p:blipFill>
        <p:spPr>
          <a:xfrm>
            <a:off x="438807" y="2319611"/>
            <a:ext cx="5362904" cy="3629244"/>
          </a:xfrm>
          <a:prstGeom prst="rect">
            <a:avLst/>
          </a:prstGeom>
          <a:noFill/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168E284C-4BC6-468C-8BBA-DF55769F81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6451"/>
          <a:stretch/>
        </p:blipFill>
        <p:spPr>
          <a:xfrm>
            <a:off x="5938838" y="2309595"/>
            <a:ext cx="5811837" cy="36292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8659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erus">
  <a:themeElements>
    <a:clrScheme name="Joensuu_office">
      <a:dk1>
        <a:srgbClr val="000000"/>
      </a:dk1>
      <a:lt1>
        <a:srgbClr val="FFFFFF"/>
      </a:lt1>
      <a:dk2>
        <a:srgbClr val="1259F5"/>
      </a:dk2>
      <a:lt2>
        <a:srgbClr val="FFFFFF"/>
      </a:lt2>
      <a:accent1>
        <a:srgbClr val="1259F5"/>
      </a:accent1>
      <a:accent2>
        <a:srgbClr val="F2005C"/>
      </a:accent2>
      <a:accent3>
        <a:srgbClr val="00A848"/>
      </a:accent3>
      <a:accent4>
        <a:srgbClr val="EB6D00"/>
      </a:accent4>
      <a:accent5>
        <a:srgbClr val="001CE1"/>
      </a:accent5>
      <a:accent6>
        <a:srgbClr val="BA0051"/>
      </a:accent6>
      <a:hlink>
        <a:srgbClr val="0047E2"/>
      </a:hlink>
      <a:folHlink>
        <a:srgbClr val="0026E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76BC156B-BE86-BA4E-9481-49F8C8D9A064}" vid="{CF803449-C470-DB48-AFE4-B0017F8B354F}"/>
    </a:ext>
  </a:extLst>
</a:theme>
</file>

<file path=ppt/theme/theme2.xml><?xml version="1.0" encoding="utf-8"?>
<a:theme xmlns:a="http://schemas.openxmlformats.org/drawingml/2006/main" name="Edistynyt">
  <a:themeElements>
    <a:clrScheme name="Joensuu_office">
      <a:dk1>
        <a:srgbClr val="000000"/>
      </a:dk1>
      <a:lt1>
        <a:srgbClr val="FFFFFF"/>
      </a:lt1>
      <a:dk2>
        <a:srgbClr val="1259F5"/>
      </a:dk2>
      <a:lt2>
        <a:srgbClr val="FFFFFF"/>
      </a:lt2>
      <a:accent1>
        <a:srgbClr val="1259F5"/>
      </a:accent1>
      <a:accent2>
        <a:srgbClr val="F2005C"/>
      </a:accent2>
      <a:accent3>
        <a:srgbClr val="00A848"/>
      </a:accent3>
      <a:accent4>
        <a:srgbClr val="EB6D00"/>
      </a:accent4>
      <a:accent5>
        <a:srgbClr val="001CE1"/>
      </a:accent5>
      <a:accent6>
        <a:srgbClr val="BA0051"/>
      </a:accent6>
      <a:hlink>
        <a:srgbClr val="0047E2"/>
      </a:hlink>
      <a:folHlink>
        <a:srgbClr val="0026E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76BC156B-BE86-BA4E-9481-49F8C8D9A064}" vid="{DB2A2754-619D-1A4E-ADAA-0B6057C06C04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Muut-Konsernihallinto" ma:contentTypeID="0x010100F92D891B7A730D47B67223B4B5D350920100A4BE63CF8C275B4FAA44BA4478588D17" ma:contentTypeVersion="3" ma:contentTypeDescription="" ma:contentTypeScope="" ma:versionID="df8b1ad664489666d1a04a140b9639e2">
  <xsd:schema xmlns:xsd="http://www.w3.org/2001/XMLSchema" xmlns:xs="http://www.w3.org/2001/XMLSchema" xmlns:p="http://schemas.microsoft.com/office/2006/metadata/properties" xmlns:ns2="12c5ff07-2431-43eb-b060-5ca90c343aee" targetNamespace="http://schemas.microsoft.com/office/2006/metadata/properties" ma:root="true" ma:fieldsID="4a90a63c12f64d5f94265018dee77139" ns2:_="">
    <xsd:import namespace="12c5ff07-2431-43eb-b060-5ca90c343aee"/>
    <xsd:element name="properties">
      <xsd:complexType>
        <xsd:sequence>
          <xsd:element name="documentManagement">
            <xsd:complexType>
              <xsd:all>
                <xsd:element ref="ns2:Keskus"/>
                <xsd:element ref="ns2:Palvelualueet-Konsernihallinto" minOccurs="0"/>
                <xsd:element ref="ns2:Dokumentin_x0020_tyyppi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c5ff07-2431-43eb-b060-5ca90c343aee" elementFormDefault="qualified">
    <xsd:import namespace="http://schemas.microsoft.com/office/2006/documentManagement/types"/>
    <xsd:import namespace="http://schemas.microsoft.com/office/infopath/2007/PartnerControls"/>
    <xsd:element name="Keskus" ma:index="2" ma:displayName="Keskus" ma:format="Dropdown" ma:internalName="Keskus">
      <xsd:simpleType>
        <xsd:restriction base="dms:Choice">
          <xsd:enumeration value="Joensuun Vesi"/>
          <xsd:enumeration value="Kaupunkirakenne"/>
          <xsd:enumeration value="Konsernihallinto"/>
          <xsd:enumeration value="Lupa- ja viranomaistoiminnot"/>
          <xsd:enumeration value="Pelastuslaitos"/>
          <xsd:enumeration value="Sosiaali- ja terveyskeskus"/>
          <xsd:enumeration value="Tekninen keskus"/>
          <xsd:enumeration value="Tilakeskus"/>
          <xsd:enumeration value="Vapaa-aikakeskus"/>
          <xsd:enumeration value="Varko"/>
        </xsd:restriction>
      </xsd:simpleType>
    </xsd:element>
    <xsd:element name="Palvelualueet-Konsernihallinto" ma:index="3" nillable="true" ma:displayName="Palvelualueet-Konsernihallinto" ma:format="Dropdown" ma:internalName="Palvelualueet_x002d_Konsernihallinto">
      <xsd:simpleType>
        <xsd:restriction base="dms:Choice">
          <xsd:enumeration value="Konsernihallinto"/>
          <xsd:enumeration value="Henkilöstöhallinto"/>
          <xsd:enumeration value="Talous ja strategia"/>
        </xsd:restriction>
      </xsd:simpleType>
    </xsd:element>
    <xsd:element name="Dokumentin_x0020_tyyppi" ma:index="4" nillable="true" ma:displayName="Dokumentin tyyppi" ma:format="Dropdown" ma:internalName="Dokumentin_x0020_tyyppi">
      <xsd:simpleType>
        <xsd:restriction base="dms:Choice">
          <xsd:enumeration value="Asiakirjamalli"/>
          <xsd:enumeration value="Asiakirjapohja"/>
          <xsd:enumeration value="Esite"/>
          <xsd:enumeration value="Kertomus"/>
          <xsd:enumeration value="Käsikirja"/>
          <xsd:enumeration value="Lomake"/>
          <xsd:enumeration value="Luettelo"/>
          <xsd:enumeration value="Ohje"/>
          <xsd:enumeration value="Ohjelma"/>
          <xsd:enumeration value="Raportti"/>
          <xsd:enumeration value="Sopimus"/>
          <xsd:enumeration value="Suunnitelma tai strategia"/>
          <xsd:enumeration value="Tiedote"/>
          <xsd:enumeration value="Uutinen"/>
          <xsd:enumeration value="Valmius- ja kriisinhallinta-asiakirja"/>
          <xsd:enumeration value="Yhteystiedot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7" ma:displayName="Sisältölaji"/>
        <xsd:element ref="dc:title" minOccurs="0" maxOccurs="1" ma:index="1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kumentin_x0020_tyyppi xmlns="12c5ff07-2431-43eb-b060-5ca90c343aee" xsi:nil="true"/>
    <Keskus xmlns="12c5ff07-2431-43eb-b060-5ca90c343aee">Konsernihallinto</Keskus>
    <Palvelualueet-Konsernihallinto xmlns="12c5ff07-2431-43eb-b060-5ca90c343aee" xsi:nil="true"/>
  </documentManagement>
</p:properties>
</file>

<file path=customXml/itemProps1.xml><?xml version="1.0" encoding="utf-8"?>
<ds:datastoreItem xmlns:ds="http://schemas.openxmlformats.org/officeDocument/2006/customXml" ds:itemID="{EEDB92E0-794D-44EB-8E52-E5135B59056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88C6219-3389-4794-BD05-49B78C89FE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2c5ff07-2431-43eb-b060-5ca90c343a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3376390-2C6E-490F-A92D-5D0167A98B44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12c5ff07-2431-43eb-b060-5ca90c343aee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439</Words>
  <Application>Microsoft Office PowerPoint</Application>
  <PresentationFormat>Laajakuva</PresentationFormat>
  <Paragraphs>88</Paragraphs>
  <Slides>17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17</vt:i4>
      </vt:variant>
    </vt:vector>
  </HeadingPairs>
  <TitlesOfParts>
    <vt:vector size="26" baseType="lpstr">
      <vt:lpstr>Calibri</vt:lpstr>
      <vt:lpstr>Wingdings</vt:lpstr>
      <vt:lpstr>Sporting Grotesque</vt:lpstr>
      <vt:lpstr>IBM Plex Sans</vt:lpstr>
      <vt:lpstr>Arial</vt:lpstr>
      <vt:lpstr>Open Sans</vt:lpstr>
      <vt:lpstr>IBM Plex Sans SemiBold</vt:lpstr>
      <vt:lpstr>Perus</vt:lpstr>
      <vt:lpstr>Edistynyt</vt:lpstr>
      <vt:lpstr>Kuhasalon virkistysalueen parantaminen</vt:lpstr>
      <vt:lpstr>Kuhasalon virkistysalue osana Penttilän osayleiskaavaa</vt:lpstr>
      <vt:lpstr>Penttilän osayleiskaava,  Kuhasaloa koskevat merkinnät ja määräykset</vt:lpstr>
      <vt:lpstr>Kuhasalon hoito- ja käyttösuunnitelma</vt:lpstr>
      <vt:lpstr>Hoito- ja käyttösuunnitelman toimenpide-ehdotukset (2013)</vt:lpstr>
      <vt:lpstr>Suunnittelun lähtökohtia</vt:lpstr>
      <vt:lpstr>Huomioita esteettömyydestä </vt:lpstr>
      <vt:lpstr>Miten muualla, Inari Juutuan polku Lähde: https://retkipaikka.fi/esteettomasti-kuohujen-luo-janiskoski-inari/ </vt:lpstr>
      <vt:lpstr>Miten muualla, Salo Halikonlahti Lähde: https://retkipaikka.fi/ihana-esteeton-reitti-salossa-halikonlahden-19-km-kierros-tuoksuu-kukilta-ja-merituulelta/</vt:lpstr>
      <vt:lpstr>Miten muualla/ Sipoonkorpi, Storträsk Lähde:https://retkipaikka.fi/pyoratuolilla-retkella-tallainen-on-sipoonkorven-stortraskille-johtava-esteeton-reitti/</vt:lpstr>
      <vt:lpstr>Suunnitelmasta toteutukseen</vt:lpstr>
      <vt:lpstr>PowerPoint-esitys</vt:lpstr>
      <vt:lpstr>PowerPoint-esitys</vt:lpstr>
      <vt:lpstr>Poikkileikkaukset (tilanne maisematyölupaa ennen)</vt:lpstr>
      <vt:lpstr>Rakentaminen</vt:lpstr>
      <vt:lpstr>Uudistettu Kuhasalo</vt:lpstr>
      <vt:lpstr>     Ota yhteyttä:  Paula Lamminsalo puistosuunnittelija paula.lamminsalo@joensuu.fi 050 913 1664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Kuhasalon virkistysalueen parantaminen</dc:title>
  <dc:creator>Lamminsalo Paula</dc:creator>
  <cp:lastModifiedBy>Keränen Anne</cp:lastModifiedBy>
  <cp:revision>7</cp:revision>
  <dcterms:created xsi:type="dcterms:W3CDTF">2021-02-10T13:44:09Z</dcterms:created>
  <dcterms:modified xsi:type="dcterms:W3CDTF">2021-02-18T17:49:50Z</dcterms:modified>
</cp:coreProperties>
</file>