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4"/>
    <p:sldMasterId id="2147483689" r:id="rId5"/>
  </p:sldMasterIdLst>
  <p:handoutMasterIdLst>
    <p:handoutMasterId r:id="rId16"/>
  </p:handoutMasterIdLst>
  <p:sldIdLst>
    <p:sldId id="256" r:id="rId6"/>
    <p:sldId id="257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797675" cy="9926638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IBM Plex Sans" panose="020B0604020202020204" charset="0"/>
      <p:regular r:id="rId21"/>
      <p:bold r:id="rId22"/>
    </p:embeddedFont>
    <p:embeddedFont>
      <p:font typeface="IBM Plex Sans SemiBold" panose="020B0604020202020204" charset="0"/>
      <p:regular r:id="rId23"/>
      <p:bold r:id="rId24"/>
    </p:embeddedFont>
    <p:embeddedFont>
      <p:font typeface="Sporting Grotesque" panose="020B0604020202020204" charset="0"/>
      <p:bold r:id="rId25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70"/>
    <p:restoredTop sz="94665"/>
  </p:normalViewPr>
  <p:slideViewPr>
    <p:cSldViewPr snapToGrid="0" snapToObjects="1">
      <p:cViewPr varScale="1">
        <p:scale>
          <a:sx n="81" d="100"/>
          <a:sy n="81" d="100"/>
        </p:scale>
        <p:origin x="9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8" d="100"/>
          <a:sy n="138" d="100"/>
        </p:scale>
        <p:origin x="420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8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2CFD603A-1CE2-4E4B-95EA-84E7B53A32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8967AE9-1AE3-EA4B-97CF-6D810B927F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08A588-155F-054D-BE7A-22A8F1C40249}" type="datetimeFigureOut">
              <a:rPr lang="fi-FI" smtClean="0"/>
              <a:t>17.3.2021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E4C19EA-D9E6-6643-BE4D-7C2E1A943E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F46E5E0-491E-8A44-A94B-0E8C0098AD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40FCD-38E9-F64D-9596-E8AAB1B124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1356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ääotsikk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58CDD2-9DBD-4448-B2AB-439AB3D97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9394" y="515007"/>
            <a:ext cx="11426846" cy="3825273"/>
          </a:xfrm>
        </p:spPr>
        <p:txBody>
          <a:bodyPr anchor="b" anchorCtr="0"/>
          <a:lstStyle>
            <a:lvl1pPr algn="l">
              <a:defRPr sz="7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581BC2E-DE7F-B846-A696-3D150CF23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394" y="4559465"/>
            <a:ext cx="11426846" cy="926935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BD478AC1-9A17-4641-9C5A-0E3AA1E07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2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E601F53-D7D6-2347-9ADE-150E7ED90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D6F288-543D-8046-B152-A39881BFA303}" type="datetimeFigureOut">
              <a:rPr lang="fi-FI" smtClean="0"/>
              <a:pPr/>
              <a:t>17.3.2021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7EE9C1B-3E3B-8D46-B447-AC478A439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4B6792B-4404-7E48-9796-E631D61B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1E255-E1A8-CF43-B58E-1C31FEDCB46B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8FF7B678-5780-2C42-9D9D-3B828F96B2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91919" y="2881208"/>
            <a:ext cx="8608161" cy="109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8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ääotsikk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58CDD2-9DBD-4448-B2AB-439AB3D97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9394" y="515007"/>
            <a:ext cx="11426846" cy="3825273"/>
          </a:xfrm>
        </p:spPr>
        <p:txBody>
          <a:bodyPr anchor="b" anchorCtr="0"/>
          <a:lstStyle>
            <a:lvl1pPr algn="l">
              <a:defRPr sz="7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581BC2E-DE7F-B846-A696-3D150CF23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394" y="4559465"/>
            <a:ext cx="11426846" cy="926935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BD478AC1-9A17-4641-9C5A-0E3AA1E07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teksti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F80304-E1A8-B747-881C-DAE9EA05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11290738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CE03C1-5CAD-8048-BA8D-4CC8AAB51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6" y="2319611"/>
            <a:ext cx="11290737" cy="3629244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A47E90F-9FF4-1C41-97A3-DEF2C12184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3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graafi/taulukk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F80304-E1A8-B747-881C-DAE9EA05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11290738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CE03C1-5CAD-8048-BA8D-4CC8AAB51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7" y="2319611"/>
            <a:ext cx="5362904" cy="3629244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A47E90F-9FF4-1C41-97A3-DEF2C12184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7"/>
          </a:xfrm>
          <a:prstGeom prst="rect">
            <a:avLst/>
          </a:prstGeom>
        </p:spPr>
      </p:pic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2B1E9DB1-CF75-1D41-B1A3-FAA34853B8A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938838" y="2309595"/>
            <a:ext cx="5811837" cy="362924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dirty="0"/>
              <a:t>Lisää napauttamalla kuva, </a:t>
            </a:r>
            <a:r>
              <a:rPr lang="fi-FI" dirty="0" err="1"/>
              <a:t>graafi</a:t>
            </a:r>
            <a:r>
              <a:rPr lang="fi-FI" dirty="0"/>
              <a:t>, taulukko…</a:t>
            </a:r>
          </a:p>
        </p:txBody>
      </p:sp>
    </p:spTree>
    <p:extLst>
      <p:ext uri="{BB962C8B-B14F-4D97-AF65-F5344CB8AC3E}">
        <p14:creationId xmlns:p14="http://schemas.microsoft.com/office/powerpoint/2010/main" val="82444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F80304-E1A8-B747-881C-DAE9EA05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11290738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CE03C1-5CAD-8048-BA8D-4CC8AAB51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7" y="3321269"/>
            <a:ext cx="5541579" cy="2690648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9191ED7B-12CD-0248-B0F2-41AA8ED147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8149" y="2291252"/>
            <a:ext cx="5542881" cy="945931"/>
          </a:xfrm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b="1" i="0">
                <a:solidFill>
                  <a:schemeClr val="accent2"/>
                </a:solidFill>
                <a:latin typeface="IBM Plex Sans SemiBold" panose="020B050305020300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fi-FI" dirty="0"/>
              <a:t>Lisää vertailuotsikko</a:t>
            </a: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98535900-D343-DB45-8561-5B9B23998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7"/>
          </a:xfrm>
          <a:prstGeom prst="rect">
            <a:avLst/>
          </a:prstGeom>
        </p:spPr>
      </p:pic>
      <p:sp>
        <p:nvSpPr>
          <p:cNvPr id="17" name="Sisällön paikkamerkki 2">
            <a:extLst>
              <a:ext uri="{FF2B5EF4-FFF2-40B4-BE49-F238E27FC236}">
                <a16:creationId xmlns:a16="http://schemas.microsoft.com/office/drawing/2014/main" id="{593F298E-7F23-F84B-A837-3E235BA6B58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69270" y="3321269"/>
            <a:ext cx="5391808" cy="2690648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8" name="Tekstin paikkamerkki 5">
            <a:extLst>
              <a:ext uri="{FF2B5EF4-FFF2-40B4-BE49-F238E27FC236}">
                <a16:creationId xmlns:a16="http://schemas.microsoft.com/office/drawing/2014/main" id="{FD78106C-160F-F349-8FB1-9532A5EE82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8494" y="2291252"/>
            <a:ext cx="5393075" cy="945931"/>
          </a:xfrm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b="1" i="0">
                <a:solidFill>
                  <a:schemeClr val="accent2"/>
                </a:solidFill>
                <a:latin typeface="IBM Plex Sans SemiBold" panose="020B050305020300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fi-FI" dirty="0"/>
              <a:t>Lisää vertailuotsikko</a:t>
            </a:r>
          </a:p>
        </p:txBody>
      </p:sp>
    </p:spTree>
    <p:extLst>
      <p:ext uri="{BB962C8B-B14F-4D97-AF65-F5344CB8AC3E}">
        <p14:creationId xmlns:p14="http://schemas.microsoft.com/office/powerpoint/2010/main" val="424983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iso graafi/taulukk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F80304-E1A8-B747-881C-DAE9EA05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11290738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CE03C1-5CAD-8048-BA8D-4CC8AAB516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8807" y="2049517"/>
            <a:ext cx="11290738" cy="3836276"/>
          </a:xfr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dirty="0"/>
              <a:t>Lisää napsauttamalla </a:t>
            </a:r>
            <a:r>
              <a:rPr lang="fi-FI" dirty="0" err="1"/>
              <a:t>graafi</a:t>
            </a:r>
            <a:r>
              <a:rPr lang="fi-FI" dirty="0"/>
              <a:t> tai taulukko</a:t>
            </a: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98535900-D343-DB45-8561-5B9B23998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/ kalli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9E6F77-D74C-5F48-AC15-677DEACA8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667698"/>
            <a:ext cx="10515600" cy="3766152"/>
          </a:xfrm>
        </p:spPr>
        <p:txBody>
          <a:bodyPr anchor="ctr" anchorCtr="0"/>
          <a:lstStyle>
            <a:lvl1pPr algn="ctr">
              <a:defRPr sz="7600">
                <a:solidFill>
                  <a:schemeClr val="bg1"/>
                </a:solidFill>
                <a:effectLst>
                  <a:outerShdw blurRad="508000" dist="177800" dir="5400000" algn="t" rotWithShape="0">
                    <a:prstClr val="black">
                      <a:alpha val="69000"/>
                    </a:prstClr>
                  </a:outerShdw>
                </a:effectLst>
              </a:defRPr>
            </a:lvl1pPr>
          </a:lstStyle>
          <a:p>
            <a:r>
              <a:rPr lang="fi-FI" dirty="0"/>
              <a:t>Lisää väliotsikko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F36D5CA-52ED-1F48-A450-2CD23CEBEF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7684" y="6170260"/>
            <a:ext cx="1912882" cy="2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8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/ kato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9E6F77-D74C-5F48-AC15-677DEACA8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667698"/>
            <a:ext cx="10515600" cy="3766152"/>
          </a:xfrm>
        </p:spPr>
        <p:txBody>
          <a:bodyPr anchor="ctr" anchorCtr="0"/>
          <a:lstStyle>
            <a:lvl1pPr algn="ctr">
              <a:defRPr sz="7600">
                <a:solidFill>
                  <a:schemeClr val="bg1"/>
                </a:solidFill>
                <a:effectLst>
                  <a:outerShdw blurRad="1270000" dist="38100" dir="5400000" algn="t" rotWithShape="0">
                    <a:prstClr val="black">
                      <a:alpha val="83000"/>
                    </a:prstClr>
                  </a:outerShdw>
                </a:effectLst>
              </a:defRPr>
            </a:lvl1pPr>
          </a:lstStyle>
          <a:p>
            <a:r>
              <a:rPr lang="fi-FI" dirty="0"/>
              <a:t>Lisää väliotsikko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F36D5CA-52ED-1F48-A450-2CD23CEBEF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7684" y="6170260"/>
            <a:ext cx="1912882" cy="2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9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/ jok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9E6F77-D74C-5F48-AC15-677DEACA8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667698"/>
            <a:ext cx="10515600" cy="3766152"/>
          </a:xfrm>
          <a:effectLst>
            <a:outerShdw blurRad="419100" dist="50800" dir="5400000" sx="75000" sy="75000" algn="ctr" rotWithShape="0">
              <a:srgbClr val="000000">
                <a:alpha val="51000"/>
              </a:srgbClr>
            </a:outerShdw>
          </a:effectLst>
        </p:spPr>
        <p:txBody>
          <a:bodyPr anchor="ctr" anchorCtr="0"/>
          <a:lstStyle>
            <a:lvl1pPr algn="ctr">
              <a:defRPr sz="7600">
                <a:solidFill>
                  <a:schemeClr val="bg1"/>
                </a:solidFill>
                <a:effectLst>
                  <a:outerShdw blurRad="1270000" dist="38100" dir="5400000" algn="t" rotWithShape="0">
                    <a:prstClr val="black">
                      <a:alpha val="73000"/>
                    </a:prstClr>
                  </a:outerShdw>
                </a:effectLst>
              </a:defRPr>
            </a:lvl1pPr>
          </a:lstStyle>
          <a:p>
            <a:r>
              <a:rPr lang="fi-FI" dirty="0"/>
              <a:t>Lisää väliotsikko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F36D5CA-52ED-1F48-A450-2CD23CEBEF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7684" y="6170260"/>
            <a:ext cx="1912882" cy="2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5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/ tapahtum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9E6F77-D74C-5F48-AC15-677DEACA8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667698"/>
            <a:ext cx="10515600" cy="3766152"/>
          </a:xfrm>
        </p:spPr>
        <p:txBody>
          <a:bodyPr anchor="ctr" anchorCtr="0"/>
          <a:lstStyle>
            <a:lvl1pPr algn="ctr">
              <a:defRPr sz="7600">
                <a:solidFill>
                  <a:schemeClr val="bg1"/>
                </a:solidFill>
                <a:effectLst>
                  <a:outerShdw blurRad="1270000" dist="38100" dir="5400000" algn="t" rotWithShape="0">
                    <a:prstClr val="black">
                      <a:alpha val="78000"/>
                    </a:prstClr>
                  </a:outerShdw>
                </a:effectLst>
              </a:defRPr>
            </a:lvl1pPr>
          </a:lstStyle>
          <a:p>
            <a:r>
              <a:rPr lang="fi-FI" dirty="0"/>
              <a:t>Lisää väliotsikko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F36D5CA-52ED-1F48-A450-2CD23CEBEF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7684" y="6170260"/>
            <a:ext cx="1912882" cy="2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1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teksti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F80304-E1A8-B747-881C-DAE9EA05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11290738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CE03C1-5CAD-8048-BA8D-4CC8AAB51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6" y="2319611"/>
            <a:ext cx="11290737" cy="3629244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A47E90F-9FF4-1C41-97A3-DEF2C12184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7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atti pinkk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9E6F77-D74C-5F48-AC15-677DEACA8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951" y="444282"/>
            <a:ext cx="10515600" cy="5969436"/>
          </a:xfrm>
        </p:spPr>
        <p:txBody>
          <a:bodyPr anchor="ctr" anchorCtr="0"/>
          <a:lstStyle>
            <a:lvl1pPr algn="l">
              <a:defRPr sz="7600">
                <a:solidFill>
                  <a:schemeClr val="bg1"/>
                </a:solidFill>
                <a:effectLst/>
              </a:defRPr>
            </a:lvl1pPr>
          </a:lstStyle>
          <a:p>
            <a:r>
              <a:rPr lang="fi-FI" dirty="0"/>
              <a:t>Lisää lyhyt sitaatti tai nosto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F36D5CA-52ED-1F48-A450-2CD23CEBE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4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atti vihreä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9E6F77-D74C-5F48-AC15-677DEACA8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951" y="444282"/>
            <a:ext cx="10515600" cy="5969436"/>
          </a:xfrm>
        </p:spPr>
        <p:txBody>
          <a:bodyPr anchor="ctr" anchorCtr="0"/>
          <a:lstStyle>
            <a:lvl1pPr algn="l">
              <a:defRPr sz="7600">
                <a:solidFill>
                  <a:schemeClr val="bg1"/>
                </a:solidFill>
                <a:effectLst/>
              </a:defRPr>
            </a:lvl1pPr>
          </a:lstStyle>
          <a:p>
            <a:r>
              <a:rPr lang="fi-FI" dirty="0"/>
              <a:t>Lisää lyhyt sitaatti tai nosto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F36D5CA-52ED-1F48-A450-2CD23CEBE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atti oranss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9E6F77-D74C-5F48-AC15-677DEACA8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951" y="444282"/>
            <a:ext cx="10515600" cy="5969436"/>
          </a:xfrm>
        </p:spPr>
        <p:txBody>
          <a:bodyPr anchor="ctr" anchorCtr="0"/>
          <a:lstStyle>
            <a:lvl1pPr algn="l">
              <a:defRPr sz="7600">
                <a:solidFill>
                  <a:schemeClr val="bg1"/>
                </a:solidFill>
                <a:effectLst/>
              </a:defRPr>
            </a:lvl1pPr>
          </a:lstStyle>
          <a:p>
            <a:r>
              <a:rPr lang="fi-FI" dirty="0"/>
              <a:t>Lisää lyhyt sitaatti tai nosto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F36D5CA-52ED-1F48-A450-2CD23CEBE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3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 ja teksti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BCCB60-EB77-BE46-9E4D-20F33E15C9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869" y="679449"/>
            <a:ext cx="3079531" cy="1325563"/>
          </a:xfrm>
        </p:spPr>
        <p:txBody>
          <a:bodyPr/>
          <a:lstStyle/>
          <a:p>
            <a:r>
              <a:rPr lang="fi-FI" dirty="0"/>
              <a:t>Lyhyt 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59932-BF9C-DB40-8E3E-9700861A29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1869" y="2005012"/>
            <a:ext cx="3079531" cy="3880781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E2FCCABD-E8D8-E64B-A3BE-9873CC03C6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57650" y="0"/>
            <a:ext cx="8134350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FFCA2E4E-B705-834E-8A39-D2B3F30FAE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379" y="6170260"/>
            <a:ext cx="1912882" cy="24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5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ä ja 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E2FCCABD-E8D8-E64B-A3BE-9873CC03C6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71338" y="0"/>
            <a:ext cx="3720662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FFCA2E4E-B705-834E-8A39-D2B3F30FAE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379" y="6170260"/>
            <a:ext cx="1912882" cy="243457"/>
          </a:xfrm>
          <a:prstGeom prst="rect">
            <a:avLst/>
          </a:prstGeom>
        </p:spPr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AE5F794D-EA00-A441-AAAC-B3AF871DE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7443952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C65AD9CD-8721-CA4C-B591-CEE5B418E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6" y="2319611"/>
            <a:ext cx="7443953" cy="3629244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22082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 tekstill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13">
            <a:extLst>
              <a:ext uri="{FF2B5EF4-FFF2-40B4-BE49-F238E27FC236}">
                <a16:creationId xmlns:a16="http://schemas.microsoft.com/office/drawing/2014/main" id="{B1E86749-4DC9-2548-AE6E-E037396386C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1017" y="-5086"/>
            <a:ext cx="12213849" cy="6876483"/>
          </a:xfrm>
          <a:custGeom>
            <a:avLst/>
            <a:gdLst>
              <a:gd name="connsiteX0" fmla="*/ 0 w 12192000"/>
              <a:gd name="connsiteY0" fmla="*/ 0 h 6858000"/>
              <a:gd name="connsiteX1" fmla="*/ 11048977 w 12192000"/>
              <a:gd name="connsiteY1" fmla="*/ 0 h 6858000"/>
              <a:gd name="connsiteX2" fmla="*/ 12192000 w 12192000"/>
              <a:gd name="connsiteY2" fmla="*/ 1143023 h 6858000"/>
              <a:gd name="connsiteX3" fmla="*/ 12192000 w 12192000"/>
              <a:gd name="connsiteY3" fmla="*/ 6858000 h 6858000"/>
              <a:gd name="connsiteX4" fmla="*/ 12192000 w 12192000"/>
              <a:gd name="connsiteY4" fmla="*/ 6858000 h 6858000"/>
              <a:gd name="connsiteX5" fmla="*/ 1143023 w 12192000"/>
              <a:gd name="connsiteY5" fmla="*/ 6858000 h 6858000"/>
              <a:gd name="connsiteX6" fmla="*/ 0 w 12192000"/>
              <a:gd name="connsiteY6" fmla="*/ 5714977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11048977 w 12192000"/>
              <a:gd name="connsiteY1" fmla="*/ 0 h 6858000"/>
              <a:gd name="connsiteX2" fmla="*/ 12192000 w 12192000"/>
              <a:gd name="connsiteY2" fmla="*/ 1143023 h 6858000"/>
              <a:gd name="connsiteX3" fmla="*/ 12192000 w 12192000"/>
              <a:gd name="connsiteY3" fmla="*/ 6858000 h 6858000"/>
              <a:gd name="connsiteX4" fmla="*/ 12192000 w 12192000"/>
              <a:gd name="connsiteY4" fmla="*/ 6858000 h 6858000"/>
              <a:gd name="connsiteX5" fmla="*/ 1143023 w 12192000"/>
              <a:gd name="connsiteY5" fmla="*/ 6858000 h 6858000"/>
              <a:gd name="connsiteX6" fmla="*/ 0 w 12192000"/>
              <a:gd name="connsiteY6" fmla="*/ 4592759 h 6858000"/>
              <a:gd name="connsiteX7" fmla="*/ 0 w 12192000"/>
              <a:gd name="connsiteY7" fmla="*/ 0 h 6858000"/>
              <a:gd name="connsiteX0" fmla="*/ 0 w 12196134"/>
              <a:gd name="connsiteY0" fmla="*/ 0 h 6858000"/>
              <a:gd name="connsiteX1" fmla="*/ 12196134 w 12196134"/>
              <a:gd name="connsiteY1" fmla="*/ 8313 h 6858000"/>
              <a:gd name="connsiteX2" fmla="*/ 12192000 w 12196134"/>
              <a:gd name="connsiteY2" fmla="*/ 1143023 h 6858000"/>
              <a:gd name="connsiteX3" fmla="*/ 12192000 w 12196134"/>
              <a:gd name="connsiteY3" fmla="*/ 6858000 h 6858000"/>
              <a:gd name="connsiteX4" fmla="*/ 12192000 w 12196134"/>
              <a:gd name="connsiteY4" fmla="*/ 6858000 h 6858000"/>
              <a:gd name="connsiteX5" fmla="*/ 1143023 w 12196134"/>
              <a:gd name="connsiteY5" fmla="*/ 6858000 h 6858000"/>
              <a:gd name="connsiteX6" fmla="*/ 0 w 12196134"/>
              <a:gd name="connsiteY6" fmla="*/ 4592759 h 6858000"/>
              <a:gd name="connsiteX7" fmla="*/ 0 w 12196134"/>
              <a:gd name="connsiteY7" fmla="*/ 0 h 6858000"/>
              <a:gd name="connsiteX0" fmla="*/ 0 w 12196134"/>
              <a:gd name="connsiteY0" fmla="*/ 0 h 6858000"/>
              <a:gd name="connsiteX1" fmla="*/ 12196134 w 12196134"/>
              <a:gd name="connsiteY1" fmla="*/ 8313 h 6858000"/>
              <a:gd name="connsiteX2" fmla="*/ 12192000 w 12196134"/>
              <a:gd name="connsiteY2" fmla="*/ 1143023 h 6858000"/>
              <a:gd name="connsiteX3" fmla="*/ 12192000 w 12196134"/>
              <a:gd name="connsiteY3" fmla="*/ 6858000 h 6858000"/>
              <a:gd name="connsiteX4" fmla="*/ 12192000 w 12196134"/>
              <a:gd name="connsiteY4" fmla="*/ 6858000 h 6858000"/>
              <a:gd name="connsiteX5" fmla="*/ 5947779 w 12196134"/>
              <a:gd name="connsiteY5" fmla="*/ 4596938 h 6858000"/>
              <a:gd name="connsiteX6" fmla="*/ 0 w 12196134"/>
              <a:gd name="connsiteY6" fmla="*/ 4592759 h 6858000"/>
              <a:gd name="connsiteX7" fmla="*/ 0 w 12196134"/>
              <a:gd name="connsiteY7" fmla="*/ 0 h 6858000"/>
              <a:gd name="connsiteX0" fmla="*/ 0 w 12196134"/>
              <a:gd name="connsiteY0" fmla="*/ 0 h 6874625"/>
              <a:gd name="connsiteX1" fmla="*/ 12196134 w 12196134"/>
              <a:gd name="connsiteY1" fmla="*/ 8313 h 6874625"/>
              <a:gd name="connsiteX2" fmla="*/ 12192000 w 12196134"/>
              <a:gd name="connsiteY2" fmla="*/ 1143023 h 6874625"/>
              <a:gd name="connsiteX3" fmla="*/ 12192000 w 12196134"/>
              <a:gd name="connsiteY3" fmla="*/ 6858000 h 6874625"/>
              <a:gd name="connsiteX4" fmla="*/ 6007331 w 12196134"/>
              <a:gd name="connsiteY4" fmla="*/ 6874625 h 6874625"/>
              <a:gd name="connsiteX5" fmla="*/ 5947779 w 12196134"/>
              <a:gd name="connsiteY5" fmla="*/ 4596938 h 6874625"/>
              <a:gd name="connsiteX6" fmla="*/ 0 w 12196134"/>
              <a:gd name="connsiteY6" fmla="*/ 4592759 h 6874625"/>
              <a:gd name="connsiteX7" fmla="*/ 0 w 12196134"/>
              <a:gd name="connsiteY7" fmla="*/ 0 h 6874625"/>
              <a:gd name="connsiteX0" fmla="*/ 0 w 12196134"/>
              <a:gd name="connsiteY0" fmla="*/ 0 h 6882937"/>
              <a:gd name="connsiteX1" fmla="*/ 12196134 w 12196134"/>
              <a:gd name="connsiteY1" fmla="*/ 8313 h 6882937"/>
              <a:gd name="connsiteX2" fmla="*/ 12192000 w 12196134"/>
              <a:gd name="connsiteY2" fmla="*/ 1143023 h 6882937"/>
              <a:gd name="connsiteX3" fmla="*/ 12192000 w 12196134"/>
              <a:gd name="connsiteY3" fmla="*/ 6858000 h 6882937"/>
              <a:gd name="connsiteX4" fmla="*/ 5940829 w 12196134"/>
              <a:gd name="connsiteY4" fmla="*/ 6882937 h 6882937"/>
              <a:gd name="connsiteX5" fmla="*/ 5947779 w 12196134"/>
              <a:gd name="connsiteY5" fmla="*/ 4596938 h 6882937"/>
              <a:gd name="connsiteX6" fmla="*/ 0 w 12196134"/>
              <a:gd name="connsiteY6" fmla="*/ 4592759 h 6882937"/>
              <a:gd name="connsiteX7" fmla="*/ 0 w 12196134"/>
              <a:gd name="connsiteY7" fmla="*/ 0 h 6882937"/>
              <a:gd name="connsiteX0" fmla="*/ 0 w 12196134"/>
              <a:gd name="connsiteY0" fmla="*/ 0 h 6882937"/>
              <a:gd name="connsiteX1" fmla="*/ 12196134 w 12196134"/>
              <a:gd name="connsiteY1" fmla="*/ 8313 h 6882937"/>
              <a:gd name="connsiteX2" fmla="*/ 12192000 w 12196134"/>
              <a:gd name="connsiteY2" fmla="*/ 1143023 h 6882937"/>
              <a:gd name="connsiteX3" fmla="*/ 12192000 w 12196134"/>
              <a:gd name="connsiteY3" fmla="*/ 6858000 h 6882937"/>
              <a:gd name="connsiteX4" fmla="*/ 5958191 w 12196134"/>
              <a:gd name="connsiteY4" fmla="*/ 6882937 h 6882937"/>
              <a:gd name="connsiteX5" fmla="*/ 5947779 w 12196134"/>
              <a:gd name="connsiteY5" fmla="*/ 4596938 h 6882937"/>
              <a:gd name="connsiteX6" fmla="*/ 0 w 12196134"/>
              <a:gd name="connsiteY6" fmla="*/ 4592759 h 6882937"/>
              <a:gd name="connsiteX7" fmla="*/ 0 w 12196134"/>
              <a:gd name="connsiteY7" fmla="*/ 0 h 6882937"/>
              <a:gd name="connsiteX0" fmla="*/ 0 w 12196134"/>
              <a:gd name="connsiteY0" fmla="*/ 0 h 6882937"/>
              <a:gd name="connsiteX1" fmla="*/ 12196134 w 12196134"/>
              <a:gd name="connsiteY1" fmla="*/ 8313 h 6882937"/>
              <a:gd name="connsiteX2" fmla="*/ 12192000 w 12196134"/>
              <a:gd name="connsiteY2" fmla="*/ 1143023 h 6882937"/>
              <a:gd name="connsiteX3" fmla="*/ 12192000 w 12196134"/>
              <a:gd name="connsiteY3" fmla="*/ 6858000 h 6882937"/>
              <a:gd name="connsiteX4" fmla="*/ 5940829 w 12196134"/>
              <a:gd name="connsiteY4" fmla="*/ 6882937 h 6882937"/>
              <a:gd name="connsiteX5" fmla="*/ 5947779 w 12196134"/>
              <a:gd name="connsiteY5" fmla="*/ 4596938 h 6882937"/>
              <a:gd name="connsiteX6" fmla="*/ 0 w 12196134"/>
              <a:gd name="connsiteY6" fmla="*/ 4592759 h 6882937"/>
              <a:gd name="connsiteX7" fmla="*/ 0 w 12196134"/>
              <a:gd name="connsiteY7" fmla="*/ 0 h 6882937"/>
              <a:gd name="connsiteX0" fmla="*/ 0 w 12196134"/>
              <a:gd name="connsiteY0" fmla="*/ 0 h 6878047"/>
              <a:gd name="connsiteX1" fmla="*/ 12196134 w 12196134"/>
              <a:gd name="connsiteY1" fmla="*/ 8313 h 6878047"/>
              <a:gd name="connsiteX2" fmla="*/ 12192000 w 12196134"/>
              <a:gd name="connsiteY2" fmla="*/ 1143023 h 6878047"/>
              <a:gd name="connsiteX3" fmla="*/ 12192000 w 12196134"/>
              <a:gd name="connsiteY3" fmla="*/ 6858000 h 6878047"/>
              <a:gd name="connsiteX4" fmla="*/ 5955499 w 12196134"/>
              <a:gd name="connsiteY4" fmla="*/ 6878047 h 6878047"/>
              <a:gd name="connsiteX5" fmla="*/ 5947779 w 12196134"/>
              <a:gd name="connsiteY5" fmla="*/ 4596938 h 6878047"/>
              <a:gd name="connsiteX6" fmla="*/ 0 w 12196134"/>
              <a:gd name="connsiteY6" fmla="*/ 4592759 h 6878047"/>
              <a:gd name="connsiteX7" fmla="*/ 0 w 12196134"/>
              <a:gd name="connsiteY7" fmla="*/ 0 h 6878047"/>
              <a:gd name="connsiteX0" fmla="*/ 0 w 12196134"/>
              <a:gd name="connsiteY0" fmla="*/ 0 h 6871348"/>
              <a:gd name="connsiteX1" fmla="*/ 12196134 w 12196134"/>
              <a:gd name="connsiteY1" fmla="*/ 8313 h 6871348"/>
              <a:gd name="connsiteX2" fmla="*/ 12192000 w 12196134"/>
              <a:gd name="connsiteY2" fmla="*/ 1143023 h 6871348"/>
              <a:gd name="connsiteX3" fmla="*/ 12192000 w 12196134"/>
              <a:gd name="connsiteY3" fmla="*/ 6858000 h 6871348"/>
              <a:gd name="connsiteX4" fmla="*/ 5945451 w 12196134"/>
              <a:gd name="connsiteY4" fmla="*/ 6871348 h 6871348"/>
              <a:gd name="connsiteX5" fmla="*/ 5947779 w 12196134"/>
              <a:gd name="connsiteY5" fmla="*/ 4596938 h 6871348"/>
              <a:gd name="connsiteX6" fmla="*/ 0 w 12196134"/>
              <a:gd name="connsiteY6" fmla="*/ 4592759 h 6871348"/>
              <a:gd name="connsiteX7" fmla="*/ 0 w 12196134"/>
              <a:gd name="connsiteY7" fmla="*/ 0 h 6871348"/>
              <a:gd name="connsiteX0" fmla="*/ 0 w 12196134"/>
              <a:gd name="connsiteY0" fmla="*/ 0 h 6871398"/>
              <a:gd name="connsiteX1" fmla="*/ 12196134 w 12196134"/>
              <a:gd name="connsiteY1" fmla="*/ 8313 h 6871398"/>
              <a:gd name="connsiteX2" fmla="*/ 12192000 w 12196134"/>
              <a:gd name="connsiteY2" fmla="*/ 1143023 h 6871398"/>
              <a:gd name="connsiteX3" fmla="*/ 12192000 w 12196134"/>
              <a:gd name="connsiteY3" fmla="*/ 6871398 h 6871398"/>
              <a:gd name="connsiteX4" fmla="*/ 5945451 w 12196134"/>
              <a:gd name="connsiteY4" fmla="*/ 6871348 h 6871398"/>
              <a:gd name="connsiteX5" fmla="*/ 5947779 w 12196134"/>
              <a:gd name="connsiteY5" fmla="*/ 4596938 h 6871398"/>
              <a:gd name="connsiteX6" fmla="*/ 0 w 12196134"/>
              <a:gd name="connsiteY6" fmla="*/ 4592759 h 6871398"/>
              <a:gd name="connsiteX7" fmla="*/ 0 w 12196134"/>
              <a:gd name="connsiteY7" fmla="*/ 0 h 6871398"/>
              <a:gd name="connsiteX0" fmla="*/ 0 w 12202833"/>
              <a:gd name="connsiteY0" fmla="*/ 5085 h 6876483"/>
              <a:gd name="connsiteX1" fmla="*/ 12202833 w 12202833"/>
              <a:gd name="connsiteY1" fmla="*/ 0 h 6876483"/>
              <a:gd name="connsiteX2" fmla="*/ 12192000 w 12202833"/>
              <a:gd name="connsiteY2" fmla="*/ 1148108 h 6876483"/>
              <a:gd name="connsiteX3" fmla="*/ 12192000 w 12202833"/>
              <a:gd name="connsiteY3" fmla="*/ 6876483 h 6876483"/>
              <a:gd name="connsiteX4" fmla="*/ 5945451 w 12202833"/>
              <a:gd name="connsiteY4" fmla="*/ 6876433 h 6876483"/>
              <a:gd name="connsiteX5" fmla="*/ 5947779 w 12202833"/>
              <a:gd name="connsiteY5" fmla="*/ 4602023 h 6876483"/>
              <a:gd name="connsiteX6" fmla="*/ 0 w 12202833"/>
              <a:gd name="connsiteY6" fmla="*/ 4597844 h 6876483"/>
              <a:gd name="connsiteX7" fmla="*/ 0 w 12202833"/>
              <a:gd name="connsiteY7" fmla="*/ 5085 h 6876483"/>
              <a:gd name="connsiteX0" fmla="*/ 10049 w 12212882"/>
              <a:gd name="connsiteY0" fmla="*/ 5085 h 6876483"/>
              <a:gd name="connsiteX1" fmla="*/ 12212882 w 12212882"/>
              <a:gd name="connsiteY1" fmla="*/ 0 h 6876483"/>
              <a:gd name="connsiteX2" fmla="*/ 12202049 w 12212882"/>
              <a:gd name="connsiteY2" fmla="*/ 1148108 h 6876483"/>
              <a:gd name="connsiteX3" fmla="*/ 12202049 w 12212882"/>
              <a:gd name="connsiteY3" fmla="*/ 6876483 h 6876483"/>
              <a:gd name="connsiteX4" fmla="*/ 5955500 w 12212882"/>
              <a:gd name="connsiteY4" fmla="*/ 6876433 h 6876483"/>
              <a:gd name="connsiteX5" fmla="*/ 5957828 w 12212882"/>
              <a:gd name="connsiteY5" fmla="*/ 4602023 h 6876483"/>
              <a:gd name="connsiteX6" fmla="*/ 0 w 12212882"/>
              <a:gd name="connsiteY6" fmla="*/ 4597844 h 6876483"/>
              <a:gd name="connsiteX7" fmla="*/ 10049 w 12212882"/>
              <a:gd name="connsiteY7" fmla="*/ 5085 h 6876483"/>
              <a:gd name="connsiteX0" fmla="*/ 967 w 12213849"/>
              <a:gd name="connsiteY0" fmla="*/ 1736 h 6876483"/>
              <a:gd name="connsiteX1" fmla="*/ 12213849 w 12213849"/>
              <a:gd name="connsiteY1" fmla="*/ 0 h 6876483"/>
              <a:gd name="connsiteX2" fmla="*/ 12203016 w 12213849"/>
              <a:gd name="connsiteY2" fmla="*/ 1148108 h 6876483"/>
              <a:gd name="connsiteX3" fmla="*/ 12203016 w 12213849"/>
              <a:gd name="connsiteY3" fmla="*/ 6876483 h 6876483"/>
              <a:gd name="connsiteX4" fmla="*/ 5956467 w 12213849"/>
              <a:gd name="connsiteY4" fmla="*/ 6876433 h 6876483"/>
              <a:gd name="connsiteX5" fmla="*/ 5958795 w 12213849"/>
              <a:gd name="connsiteY5" fmla="*/ 4602023 h 6876483"/>
              <a:gd name="connsiteX6" fmla="*/ 967 w 12213849"/>
              <a:gd name="connsiteY6" fmla="*/ 4597844 h 6876483"/>
              <a:gd name="connsiteX7" fmla="*/ 967 w 12213849"/>
              <a:gd name="connsiteY7" fmla="*/ 1736 h 687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3849" h="6876483">
                <a:moveTo>
                  <a:pt x="967" y="1736"/>
                </a:moveTo>
                <a:lnTo>
                  <a:pt x="12213849" y="0"/>
                </a:lnTo>
                <a:lnTo>
                  <a:pt x="12203016" y="1148108"/>
                </a:lnTo>
                <a:lnTo>
                  <a:pt x="12203016" y="6876483"/>
                </a:lnTo>
                <a:lnTo>
                  <a:pt x="5956467" y="6876433"/>
                </a:lnTo>
                <a:cubicBezTo>
                  <a:pt x="5958784" y="6114433"/>
                  <a:pt x="5956478" y="5364023"/>
                  <a:pt x="5958795" y="4602023"/>
                </a:cubicBezTo>
                <a:lnTo>
                  <a:pt x="967" y="4597844"/>
                </a:lnTo>
                <a:cubicBezTo>
                  <a:pt x="4317" y="3066924"/>
                  <a:pt x="-2383" y="1532656"/>
                  <a:pt x="967" y="1736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227E958D-C8A8-9247-93D7-98CF069FA3C2}"/>
              </a:ext>
            </a:extLst>
          </p:cNvPr>
          <p:cNvSpPr/>
          <p:nvPr userDrawn="1"/>
        </p:nvSpPr>
        <p:spPr>
          <a:xfrm>
            <a:off x="0" y="4729655"/>
            <a:ext cx="5938345" cy="2128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AB3E7BD0-4632-1F4E-B02B-EC5028B6F7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1739" y="5559972"/>
            <a:ext cx="5412828" cy="105103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1" name="Tekstin paikkamerkki 9">
            <a:extLst>
              <a:ext uri="{FF2B5EF4-FFF2-40B4-BE49-F238E27FC236}">
                <a16:creationId xmlns:a16="http://schemas.microsoft.com/office/drawing/2014/main" id="{6EA9254C-30EF-D34A-B162-048C6C4CF5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1739" y="4992414"/>
            <a:ext cx="5412828" cy="462455"/>
          </a:xfrm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3000">
                <a:solidFill>
                  <a:schemeClr val="tx2"/>
                </a:solidFill>
                <a:latin typeface="Sporting Grotesque" pitchFamily="2" charset="0"/>
              </a:defRPr>
            </a:lvl1pPr>
          </a:lstStyle>
          <a:p>
            <a:pPr lvl="0"/>
            <a:r>
              <a:rPr lang="fi-FI" dirty="0"/>
              <a:t>Lyhyt otsikko kuvalle</a:t>
            </a:r>
          </a:p>
        </p:txBody>
      </p:sp>
    </p:spTree>
    <p:extLst>
      <p:ext uri="{BB962C8B-B14F-4D97-AF65-F5344CB8AC3E}">
        <p14:creationId xmlns:p14="http://schemas.microsoft.com/office/powerpoint/2010/main" val="190313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kollaasi sinin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AB3E7BD0-4632-1F4E-B02B-EC5028B6F7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26014" y="399394"/>
            <a:ext cx="4677103" cy="3029606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4700">
                <a:solidFill>
                  <a:schemeClr val="bg1"/>
                </a:solidFill>
                <a:latin typeface="Sporting Grotesque" pitchFamily="2" charset="0"/>
              </a:defRPr>
            </a:lvl1pPr>
          </a:lstStyle>
          <a:p>
            <a:pPr lvl="0"/>
            <a:r>
              <a:rPr lang="fi-FI" dirty="0"/>
              <a:t>Kuvien rinnalle lyhyt teksti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CDDBBF50-FF23-414D-96BC-1F3142E767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673850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C1D8404E-415A-1849-A0BC-343D0050695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68337" y="3689131"/>
            <a:ext cx="5576310" cy="316886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5578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kollaasi pinkk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AB3E7BD0-4632-1F4E-B02B-EC5028B6F7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7351" y="462455"/>
            <a:ext cx="3048001" cy="5948856"/>
          </a:xfrm>
        </p:spPr>
        <p:txBody>
          <a:bodyPr anchor="t" anchorCtr="0">
            <a:noAutofit/>
          </a:bodyPr>
          <a:lstStyle>
            <a:lvl1pPr marL="0" indent="0" algn="l">
              <a:buFontTx/>
              <a:buNone/>
              <a:defRPr sz="4700">
                <a:solidFill>
                  <a:schemeClr val="bg1"/>
                </a:solidFill>
                <a:latin typeface="Sporting Grotesque" pitchFamily="2" charset="0"/>
              </a:defRPr>
            </a:lvl1pPr>
          </a:lstStyle>
          <a:p>
            <a:pPr lvl="0"/>
            <a:r>
              <a:rPr lang="fi-FI" dirty="0"/>
              <a:t>Kuvien rinnalle lyhyt teksti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CDDBBF50-FF23-414D-96BC-1F3142E767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88828" y="0"/>
            <a:ext cx="3804745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C1D8404E-415A-1849-A0BC-343D0050695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3573" y="0"/>
            <a:ext cx="4498427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4134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kollaasi vihreä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CDDBBF50-FF23-414D-96BC-1F3142E767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9143"/>
            <a:ext cx="7693573" cy="4403834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AB3E7BD0-4632-1F4E-B02B-EC5028B6F7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7558" y="5002925"/>
            <a:ext cx="11088414" cy="1481958"/>
          </a:xfrm>
        </p:spPr>
        <p:txBody>
          <a:bodyPr anchor="ctr" anchorCtr="0">
            <a:noAutofit/>
          </a:bodyPr>
          <a:lstStyle>
            <a:lvl1pPr marL="0" indent="0" algn="l">
              <a:buFontTx/>
              <a:buNone/>
              <a:defRPr sz="4700">
                <a:solidFill>
                  <a:schemeClr val="bg1"/>
                </a:solidFill>
                <a:latin typeface="Sporting Grotesque" pitchFamily="2" charset="0"/>
              </a:defRPr>
            </a:lvl1pPr>
          </a:lstStyle>
          <a:p>
            <a:pPr lvl="0"/>
            <a:r>
              <a:rPr lang="fi-FI" dirty="0"/>
              <a:t>Kuvien rinnalle lyhyt teksti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C1D8404E-415A-1849-A0BC-343D0050695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3573" y="-9144"/>
            <a:ext cx="4498427" cy="4403834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7089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kollaasi oranss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CDDBBF50-FF23-414D-96BC-1F3142E767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261"/>
            <a:ext cx="7693573" cy="342111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AB3E7BD0-4632-1F4E-B02B-EC5028B6F7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2965" y="3899339"/>
            <a:ext cx="6726621" cy="2522482"/>
          </a:xfrm>
        </p:spPr>
        <p:txBody>
          <a:bodyPr anchor="b" anchorCtr="0">
            <a:noAutofit/>
          </a:bodyPr>
          <a:lstStyle>
            <a:lvl1pPr marL="0" indent="0" algn="l">
              <a:buFontTx/>
              <a:buNone/>
              <a:defRPr sz="4700">
                <a:solidFill>
                  <a:schemeClr val="bg1"/>
                </a:solidFill>
                <a:latin typeface="Sporting Grotesque" pitchFamily="2" charset="0"/>
              </a:defRPr>
            </a:lvl1pPr>
          </a:lstStyle>
          <a:p>
            <a:pPr lvl="0"/>
            <a:r>
              <a:rPr lang="fi-FI" dirty="0"/>
              <a:t>Kuvien rinnalle lyhyt teksti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C1D8404E-415A-1849-A0BC-343D0050695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3573" y="-9144"/>
            <a:ext cx="4498427" cy="693115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4427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graafi/taulukk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F80304-E1A8-B747-881C-DAE9EA05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11290738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CE03C1-5CAD-8048-BA8D-4CC8AAB51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7" y="2319611"/>
            <a:ext cx="5362904" cy="3629244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A47E90F-9FF4-1C41-97A3-DEF2C12184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7"/>
          </a:xfrm>
          <a:prstGeom prst="rect">
            <a:avLst/>
          </a:prstGeom>
        </p:spPr>
      </p:pic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2B1E9DB1-CF75-1D41-B1A3-FAA34853B8A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938838" y="2309595"/>
            <a:ext cx="5811837" cy="362924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dirty="0"/>
              <a:t>Lisää napauttamalla kuva, </a:t>
            </a:r>
            <a:r>
              <a:rPr lang="fi-FI" dirty="0" err="1"/>
              <a:t>graafi</a:t>
            </a:r>
            <a:r>
              <a:rPr lang="fi-FI" dirty="0"/>
              <a:t>, taulukko…</a:t>
            </a:r>
          </a:p>
        </p:txBody>
      </p:sp>
    </p:spTree>
    <p:extLst>
      <p:ext uri="{BB962C8B-B14F-4D97-AF65-F5344CB8AC3E}">
        <p14:creationId xmlns:p14="http://schemas.microsoft.com/office/powerpoint/2010/main" val="22030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 (esityksen tärkein asia toistona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58CDD2-9DBD-4448-B2AB-439AB3D973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9394" y="515007"/>
            <a:ext cx="11351172" cy="5559972"/>
          </a:xfrm>
        </p:spPr>
        <p:txBody>
          <a:bodyPr anchor="ctr" anchorCtr="0"/>
          <a:lstStyle>
            <a:lvl1pPr algn="l">
              <a:defRPr sz="7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Tärkein asia toistona loppuun.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BD478AC1-9A17-4641-9C5A-0E3AA1E07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F80304-E1A8-B747-881C-DAE9EA05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11290738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CE03C1-5CAD-8048-BA8D-4CC8AAB51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7" y="3321269"/>
            <a:ext cx="5541579" cy="2690648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9191ED7B-12CD-0248-B0F2-41AA8ED147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8149" y="2291252"/>
            <a:ext cx="5542881" cy="945931"/>
          </a:xfrm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b="1" i="0">
                <a:solidFill>
                  <a:schemeClr val="accent2"/>
                </a:solidFill>
                <a:latin typeface="IBM Plex Sans SemiBold" panose="020B050305020300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fi-FI" dirty="0"/>
              <a:t>Lisää vertailuotsikko</a:t>
            </a: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98535900-D343-DB45-8561-5B9B23998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7"/>
          </a:xfrm>
          <a:prstGeom prst="rect">
            <a:avLst/>
          </a:prstGeom>
        </p:spPr>
      </p:pic>
      <p:sp>
        <p:nvSpPr>
          <p:cNvPr id="17" name="Sisällön paikkamerkki 2">
            <a:extLst>
              <a:ext uri="{FF2B5EF4-FFF2-40B4-BE49-F238E27FC236}">
                <a16:creationId xmlns:a16="http://schemas.microsoft.com/office/drawing/2014/main" id="{593F298E-7F23-F84B-A837-3E235BA6B58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69270" y="3321269"/>
            <a:ext cx="5391808" cy="2690648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8" name="Tekstin paikkamerkki 5">
            <a:extLst>
              <a:ext uri="{FF2B5EF4-FFF2-40B4-BE49-F238E27FC236}">
                <a16:creationId xmlns:a16="http://schemas.microsoft.com/office/drawing/2014/main" id="{FD78106C-160F-F349-8FB1-9532A5EE82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8494" y="2291252"/>
            <a:ext cx="5393075" cy="945931"/>
          </a:xfrm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b="1" i="0">
                <a:solidFill>
                  <a:schemeClr val="accent2"/>
                </a:solidFill>
                <a:latin typeface="IBM Plex Sans SemiBold" panose="020B050305020300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fi-FI" dirty="0"/>
              <a:t>Lisää vertailuotsikko</a:t>
            </a:r>
          </a:p>
        </p:txBody>
      </p:sp>
    </p:spTree>
    <p:extLst>
      <p:ext uri="{BB962C8B-B14F-4D97-AF65-F5344CB8AC3E}">
        <p14:creationId xmlns:p14="http://schemas.microsoft.com/office/powerpoint/2010/main" val="11684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iso graafi/taulukk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F80304-E1A8-B747-881C-DAE9EA05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11290738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CE03C1-5CAD-8048-BA8D-4CC8AAB516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8807" y="2049517"/>
            <a:ext cx="11290738" cy="3836276"/>
          </a:xfr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dirty="0"/>
              <a:t>Lisää napsauttamalla </a:t>
            </a:r>
            <a:r>
              <a:rPr lang="fi-FI" dirty="0" err="1"/>
              <a:t>graafi</a:t>
            </a:r>
            <a:r>
              <a:rPr lang="fi-FI" dirty="0"/>
              <a:t> tai taulukko</a:t>
            </a: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98535900-D343-DB45-8561-5B9B23998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3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9E6F77-D74C-5F48-AC15-677DEACA8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950" y="444282"/>
            <a:ext cx="11328615" cy="5969436"/>
          </a:xfrm>
        </p:spPr>
        <p:txBody>
          <a:bodyPr anchor="ctr" anchorCtr="0"/>
          <a:lstStyle>
            <a:lvl1pPr algn="ctr">
              <a:defRPr sz="7600">
                <a:solidFill>
                  <a:schemeClr val="bg1"/>
                </a:solidFill>
                <a:effectLst/>
              </a:defRPr>
            </a:lvl1pPr>
          </a:lstStyle>
          <a:p>
            <a:r>
              <a:rPr lang="fi-FI" dirty="0"/>
              <a:t>Lisää väliotsikko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F36D5CA-52ED-1F48-A450-2CD23CEBE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7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 ja teksti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BCCB60-EB77-BE46-9E4D-20F33E15C9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869" y="679449"/>
            <a:ext cx="3079531" cy="1325563"/>
          </a:xfrm>
        </p:spPr>
        <p:txBody>
          <a:bodyPr/>
          <a:lstStyle/>
          <a:p>
            <a:r>
              <a:rPr lang="fi-FI" dirty="0"/>
              <a:t>Lyhyt 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59932-BF9C-DB40-8E3E-9700861A29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1869" y="2005012"/>
            <a:ext cx="3079531" cy="3880781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E2FCCABD-E8D8-E64B-A3BE-9873CC03C6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57650" y="0"/>
            <a:ext cx="8134350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FFCA2E4E-B705-834E-8A39-D2B3F30FAE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379" y="6170260"/>
            <a:ext cx="1912882" cy="24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1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ä ja 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E2FCCABD-E8D8-E64B-A3BE-9873CC03C6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71338" y="0"/>
            <a:ext cx="3720662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FFCA2E4E-B705-834E-8A39-D2B3F30FAE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379" y="6170260"/>
            <a:ext cx="1912882" cy="243457"/>
          </a:xfrm>
          <a:prstGeom prst="rect">
            <a:avLst/>
          </a:prstGeom>
        </p:spPr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AE5F794D-EA00-A441-AAAC-B3AF871DE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7443952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C65AD9CD-8721-CA4C-B591-CEE5B418E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6" y="2319611"/>
            <a:ext cx="7443953" cy="3629244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71235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 (esityksen tärkein asia toistona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58CDD2-9DBD-4448-B2AB-439AB3D973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9394" y="515007"/>
            <a:ext cx="11351172" cy="5559972"/>
          </a:xfrm>
        </p:spPr>
        <p:txBody>
          <a:bodyPr anchor="ctr" anchorCtr="0"/>
          <a:lstStyle>
            <a:lvl1pPr algn="l">
              <a:defRPr sz="7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Tärkein asia toistona loppuun.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BD478AC1-9A17-4641-9C5A-0E3AA1E07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1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B51501F4-5B0F-3C45-8D71-A1B996B40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EE26063-CB82-C449-9913-6C3919DA7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383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226E907-091A-7E46-9677-615E02B6C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fld id="{1FD6F288-543D-8046-B152-A39881BFA303}" type="datetimeFigureOut">
              <a:rPr lang="fi-FI" smtClean="0"/>
              <a:t>17.3.2021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5D05764-FAB2-394D-840D-1FBF34001B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0F8A9FD-698F-F944-A83E-CC136235F2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fld id="{4421E255-E1A8-CF43-B58E-1C31FEDCB46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1069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73" r:id="rId3"/>
    <p:sldLayoutId id="2147483674" r:id="rId4"/>
    <p:sldLayoutId id="2147483675" r:id="rId5"/>
    <p:sldLayoutId id="2147483680" r:id="rId6"/>
    <p:sldLayoutId id="2147483664" r:id="rId7"/>
    <p:sldLayoutId id="2147483683" r:id="rId8"/>
    <p:sldLayoutId id="2147483688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chemeClr val="tx2"/>
          </a:solidFill>
          <a:latin typeface="Sporting Grotesqu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B51501F4-5B0F-3C45-8D71-A1B996B40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EE26063-CB82-C449-9913-6C3919DA7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383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226E907-091A-7E46-9677-615E02B6C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fld id="{1FD6F288-543D-8046-B152-A39881BFA303}" type="datetimeFigureOut">
              <a:rPr lang="fi-FI" smtClean="0"/>
              <a:t>17.3.2021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5D05764-FAB2-394D-840D-1FBF34001B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0F8A9FD-698F-F944-A83E-CC136235F2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fld id="{4421E255-E1A8-CF43-B58E-1C31FEDCB46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2795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chemeClr val="tx2"/>
          </a:solidFill>
          <a:latin typeface="Sporting Grotesqu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jojo.joensuu.fi/documents/1807942/3207711/Noutopoika_aikataulu.pdf/e487df75-0b12-da19-fa66-1aa713959aa6" TargetMode="External"/><Relationship Id="rId2" Type="http://schemas.openxmlformats.org/officeDocument/2006/relationships/hyperlink" Target="https://jojo.joensuu.fi/noutopoika-ja-asiointiliikenn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jojo.joensuu.fi/liput-ja-hinnat" TargetMode="External"/><Relationship Id="rId4" Type="http://schemas.openxmlformats.org/officeDocument/2006/relationships/hyperlink" Target="https://jojo.joensuu.fi/documents/1807942/3207711/Noutopoika_ajoalueet.pdf/823ccdde-033e-62d3-0ca0-215347caa320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0EE3FE-9FCA-6F4A-948D-24357FD461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Noutopoika ja Palveluauto </a:t>
            </a:r>
            <a:br>
              <a:rPr lang="fi-FI" dirty="0"/>
            </a:br>
            <a:r>
              <a:rPr lang="fi-FI" dirty="0"/>
              <a:t>-liikenne 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C2B7E31-2DA2-894C-A4EE-FD9BD83E60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Tausta-aineisto vammaisneuvostolle</a:t>
            </a:r>
          </a:p>
        </p:txBody>
      </p:sp>
    </p:spTree>
    <p:extLst>
      <p:ext uri="{BB962C8B-B14F-4D97-AF65-F5344CB8AC3E}">
        <p14:creationId xmlns:p14="http://schemas.microsoft.com/office/powerpoint/2010/main" val="182225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E3D246-F850-254F-8FB7-4C2DAE090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57" y="627883"/>
            <a:ext cx="11290738" cy="1089599"/>
          </a:xfrm>
        </p:spPr>
        <p:txBody>
          <a:bodyPr/>
          <a:lstStyle/>
          <a:p>
            <a:r>
              <a:rPr lang="fi-FI" dirty="0"/>
              <a:t>Maksaminen Palveluautoissa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9EF6E5D-8AD6-0843-B36D-C6121AD5A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6" y="2081349"/>
            <a:ext cx="11290737" cy="4248429"/>
          </a:xfrm>
        </p:spPr>
        <p:txBody>
          <a:bodyPr/>
          <a:lstStyle/>
          <a:p>
            <a:r>
              <a:rPr lang="fi-FI" sz="2800" dirty="0"/>
              <a:t>Asiakkaiden omavastuun hinnoittelu vastaa Siun soten määrittämää omavastuun hinnoittelua</a:t>
            </a:r>
          </a:p>
          <a:p>
            <a:r>
              <a:rPr lang="fi-FI" sz="2800" dirty="0"/>
              <a:t>Palveluautoissa maksuvälineinä käyvät </a:t>
            </a:r>
          </a:p>
          <a:p>
            <a:pPr lvl="1"/>
            <a:r>
              <a:rPr lang="fi-FI" sz="2000" dirty="0"/>
              <a:t>Käteinen</a:t>
            </a:r>
          </a:p>
          <a:p>
            <a:pPr lvl="1"/>
            <a:r>
              <a:rPr lang="fi-FI" sz="2000" dirty="0"/>
              <a:t>Pankkikortti</a:t>
            </a:r>
          </a:p>
          <a:p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201110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E3D246-F850-254F-8FB7-4C2DAE090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Noutopoika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9EF6E5D-8AD6-0843-B36D-C6121AD5A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6" y="1868556"/>
            <a:ext cx="11290737" cy="4461221"/>
          </a:xfrm>
        </p:spPr>
        <p:txBody>
          <a:bodyPr/>
          <a:lstStyle/>
          <a:p>
            <a:r>
              <a:rPr lang="fi-FI" dirty="0"/>
              <a:t>Kaikille avointa julkista joukkoliikennettä</a:t>
            </a:r>
          </a:p>
          <a:p>
            <a:pPr lvl="1"/>
            <a:r>
              <a:rPr lang="fi-FI" dirty="0"/>
              <a:t>Noutopoika-liikenteessä yhdistyy linja-autoliikenne ja taksiliikenteelle ominainen ovelta-ovelle –palvelu</a:t>
            </a:r>
          </a:p>
          <a:p>
            <a:pPr lvl="1"/>
            <a:r>
              <a:rPr lang="fi-FI" dirty="0"/>
              <a:t>Otettu huomioon iäkkäiden ja toimintaesteisten henkilöiden esteettömyyden tarpeet</a:t>
            </a:r>
          </a:p>
          <a:p>
            <a:r>
              <a:rPr lang="fi-FI" dirty="0"/>
              <a:t>Kalusto</a:t>
            </a:r>
          </a:p>
          <a:p>
            <a:pPr lvl="1"/>
            <a:r>
              <a:rPr lang="fi-FI" dirty="0"/>
              <a:t>2 kpl Noutopoika –pikkubussia liikennöivät omilla reiteillään/alueillaan</a:t>
            </a:r>
          </a:p>
          <a:p>
            <a:pPr lvl="1"/>
            <a:r>
              <a:rPr lang="fi-FI" dirty="0"/>
              <a:t>Matalalattiaiset autot</a:t>
            </a:r>
          </a:p>
          <a:p>
            <a:pPr lvl="1"/>
            <a:r>
              <a:rPr lang="fi-FI" dirty="0"/>
              <a:t>14 istumapaikkaa</a:t>
            </a:r>
          </a:p>
          <a:p>
            <a:pPr lvl="1"/>
            <a:r>
              <a:rPr lang="fi-FI" dirty="0"/>
              <a:t>1 pyörätuolipaikka</a:t>
            </a:r>
          </a:p>
          <a:p>
            <a:pPr marL="0" indent="0">
              <a:buNone/>
            </a:pP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94461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E3D246-F850-254F-8FB7-4C2DAE090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Noutopoika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9EF6E5D-8AD6-0843-B36D-C6121AD5A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6" y="1645920"/>
            <a:ext cx="11290737" cy="4683858"/>
          </a:xfrm>
        </p:spPr>
        <p:txBody>
          <a:bodyPr/>
          <a:lstStyle/>
          <a:p>
            <a:r>
              <a:rPr lang="fi-FI" dirty="0"/>
              <a:t>Liikennöintialue Joensuun keskustan alue </a:t>
            </a:r>
          </a:p>
          <a:p>
            <a:pPr lvl="1"/>
            <a:r>
              <a:rPr lang="fi-FI" dirty="0"/>
              <a:t>Asiakkaat viedään mahdollisimman lähelle asiointipaikkoja tai kotiovea silloin, kun se liikenteellisesti on mahdollista</a:t>
            </a:r>
          </a:p>
          <a:p>
            <a:r>
              <a:rPr lang="fi-FI" dirty="0"/>
              <a:t>Liikennöintiaika arkisin klo 7:00-17:00</a:t>
            </a:r>
          </a:p>
          <a:p>
            <a:r>
              <a:rPr lang="fi-FI" dirty="0"/>
              <a:t>Matkojen tilaukset Pohjois-Karjalan Matkojenyhdistelykeskuksesta (MYK)</a:t>
            </a:r>
          </a:p>
          <a:p>
            <a:pPr lvl="1"/>
            <a:r>
              <a:rPr lang="fi-FI" dirty="0"/>
              <a:t>Arkisin klo 6:40-17:00</a:t>
            </a:r>
          </a:p>
          <a:p>
            <a:pPr lvl="1"/>
            <a:r>
              <a:rPr lang="fi-FI" dirty="0"/>
              <a:t>Puh. 013 337 7002</a:t>
            </a:r>
          </a:p>
          <a:p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396185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E3D246-F850-254F-8FB7-4C2DAE090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57" y="627883"/>
            <a:ext cx="11290738" cy="1089599"/>
          </a:xfrm>
        </p:spPr>
        <p:txBody>
          <a:bodyPr/>
          <a:lstStyle/>
          <a:p>
            <a:r>
              <a:rPr lang="fi-FI" dirty="0"/>
              <a:t>Maksaminen Noutopojassa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9EF6E5D-8AD6-0843-B36D-C6121AD5A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6" y="1383527"/>
            <a:ext cx="11290737" cy="4946251"/>
          </a:xfrm>
        </p:spPr>
        <p:txBody>
          <a:bodyPr/>
          <a:lstStyle/>
          <a:p>
            <a:r>
              <a:rPr lang="fi-FI" sz="2800" dirty="0"/>
              <a:t>Noutopojassa maksuksi käyvät </a:t>
            </a:r>
          </a:p>
          <a:p>
            <a:pPr lvl="1"/>
            <a:r>
              <a:rPr lang="fi-FI" sz="2000" dirty="0"/>
              <a:t>Käteinen</a:t>
            </a:r>
          </a:p>
          <a:p>
            <a:pPr lvl="1"/>
            <a:r>
              <a:rPr lang="fi-FI" sz="2000" dirty="0"/>
              <a:t>Mobiililippu </a:t>
            </a:r>
          </a:p>
          <a:p>
            <a:pPr lvl="1"/>
            <a:r>
              <a:rPr lang="fi-FI" sz="2000" dirty="0"/>
              <a:t>JOJO-liikenteessä käytössä olevat Waltti-lipputuotteet</a:t>
            </a:r>
          </a:p>
          <a:p>
            <a:pPr lvl="1"/>
            <a:r>
              <a:rPr lang="fi-FI" sz="2000" dirty="0"/>
              <a:t>Pankkikortilla ei toistaiseksi voi maksaa Noutopojassa</a:t>
            </a:r>
          </a:p>
          <a:p>
            <a:r>
              <a:rPr lang="fi-FI" sz="2800" dirty="0"/>
              <a:t>Lastenvaunut ja saattaja sekä veteraanit kuljetetaan maksutta</a:t>
            </a:r>
          </a:p>
          <a:p>
            <a:r>
              <a:rPr lang="fi-FI" sz="2800" dirty="0"/>
              <a:t>Vammaisen avustaja pääsee matkustamaan ilman maksua, mikäli avustettavan EU:n Vammaiskortissa on A-merkintä</a:t>
            </a:r>
          </a:p>
          <a:p>
            <a:r>
              <a:rPr lang="fi-FI" sz="2800" dirty="0"/>
              <a:t>Poikkeukset etuuksissa</a:t>
            </a:r>
          </a:p>
          <a:p>
            <a:pPr lvl="1"/>
            <a:r>
              <a:rPr lang="fi-FI" sz="2000" dirty="0"/>
              <a:t>JOJO-liikenteestä tutut City-vyöhyke ja Hilja-lippu eivät ole käytössä kutsuliikenteenä toimivassa Noutopojassa</a:t>
            </a:r>
          </a:p>
          <a:p>
            <a:pPr lvl="1"/>
            <a:r>
              <a:rPr lang="fi-FI" sz="2000" dirty="0"/>
              <a:t>Myöskään JOJO-liikenteen rollaattorietuus ei koske Noutopoika-liikennettä</a:t>
            </a:r>
          </a:p>
          <a:p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372027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E3D246-F850-254F-8FB7-4C2DAE090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57" y="627883"/>
            <a:ext cx="11290738" cy="1089599"/>
          </a:xfrm>
        </p:spPr>
        <p:txBody>
          <a:bodyPr/>
          <a:lstStyle/>
          <a:p>
            <a:r>
              <a:rPr lang="fi-FI" dirty="0"/>
              <a:t>Noutopoikaan liittyvät linkit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9EF6E5D-8AD6-0843-B36D-C6121AD5A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6" y="1971922"/>
            <a:ext cx="11290737" cy="4357855"/>
          </a:xfrm>
        </p:spPr>
        <p:txBody>
          <a:bodyPr/>
          <a:lstStyle/>
          <a:p>
            <a:r>
              <a:rPr lang="fi-FI" sz="2400" dirty="0">
                <a:hlinkClick r:id="rId2"/>
              </a:rPr>
              <a:t>Noutopoika ja asiointiliikenne</a:t>
            </a:r>
            <a:endParaRPr lang="fi-FI" sz="2400" dirty="0"/>
          </a:p>
          <a:p>
            <a:r>
              <a:rPr lang="fi-FI" sz="2400" dirty="0">
                <a:hlinkClick r:id="rId3"/>
              </a:rPr>
              <a:t>Aikataulut</a:t>
            </a:r>
            <a:endParaRPr lang="fi-FI" sz="2400" dirty="0"/>
          </a:p>
          <a:p>
            <a:r>
              <a:rPr lang="fi-FI" sz="2400" dirty="0">
                <a:hlinkClick r:id="rId4"/>
              </a:rPr>
              <a:t>Ajoalueet</a:t>
            </a:r>
            <a:endParaRPr lang="fi-FI" sz="2400" dirty="0"/>
          </a:p>
          <a:p>
            <a:r>
              <a:rPr lang="fi-FI" sz="2400" dirty="0">
                <a:hlinkClick r:id="rId5"/>
              </a:rPr>
              <a:t>Liput ja hinnat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103380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F74477A-0487-497F-A696-A36999548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11290738" cy="5128483"/>
          </a:xfrm>
        </p:spPr>
        <p:txBody>
          <a:bodyPr/>
          <a:lstStyle/>
          <a:p>
            <a:r>
              <a:rPr lang="fi-FI" dirty="0"/>
              <a:t>Palveluautot</a:t>
            </a:r>
          </a:p>
        </p:txBody>
      </p:sp>
    </p:spTree>
    <p:extLst>
      <p:ext uri="{BB962C8B-B14F-4D97-AF65-F5344CB8AC3E}">
        <p14:creationId xmlns:p14="http://schemas.microsoft.com/office/powerpoint/2010/main" val="303625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E3D246-F850-254F-8FB7-4C2DAE090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Palveluautot 3-5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9EF6E5D-8AD6-0843-B36D-C6121AD5A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6" y="1868556"/>
            <a:ext cx="11290737" cy="4461221"/>
          </a:xfrm>
        </p:spPr>
        <p:txBody>
          <a:bodyPr/>
          <a:lstStyle/>
          <a:p>
            <a:r>
              <a:rPr lang="fi-FI" dirty="0"/>
              <a:t>Siun soten hankkimaa liikennettä</a:t>
            </a:r>
          </a:p>
          <a:p>
            <a:pPr lvl="1"/>
            <a:r>
              <a:rPr lang="fi-FI" dirty="0"/>
              <a:t>Suorittavat vammaispalveluiden ja päiväkuntoutuksen kuljetustarpeita</a:t>
            </a:r>
          </a:p>
          <a:p>
            <a:pPr lvl="2"/>
            <a:r>
              <a:rPr lang="fi-FI" dirty="0"/>
              <a:t>Työ- ja päivätoimintoihin</a:t>
            </a:r>
          </a:p>
          <a:p>
            <a:pPr lvl="2"/>
            <a:r>
              <a:rPr lang="fi-FI" dirty="0"/>
              <a:t>Kuntoutumisiin </a:t>
            </a:r>
          </a:p>
          <a:p>
            <a:pPr lvl="2"/>
            <a:r>
              <a:rPr lang="fi-FI" dirty="0"/>
              <a:t>Opiskeluun</a:t>
            </a:r>
          </a:p>
          <a:p>
            <a:pPr lvl="1"/>
            <a:r>
              <a:rPr lang="fi-FI" dirty="0"/>
              <a:t>Lisäksi autot 3-5 suorittavat taksiin verrannollista liikennettä ovelta-ovelle –palveluna</a:t>
            </a:r>
          </a:p>
          <a:p>
            <a:pPr lvl="2"/>
            <a:r>
              <a:rPr lang="fi-FI" dirty="0"/>
              <a:t>VPL- ja SHL-matkat</a:t>
            </a:r>
          </a:p>
          <a:p>
            <a:pPr marL="0" indent="0">
              <a:buNone/>
            </a:pP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256809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6F1B6E-BCEF-4D0C-B2AA-1E4D66EFA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Palveluauto -kalusto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0E5D5A-A56F-4B68-8671-F40B99E56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6" y="1697064"/>
            <a:ext cx="11290737" cy="4982410"/>
          </a:xfrm>
        </p:spPr>
        <p:txBody>
          <a:bodyPr>
            <a:normAutofit fontScale="85000" lnSpcReduction="20000"/>
          </a:bodyPr>
          <a:lstStyle/>
          <a:p>
            <a:r>
              <a:rPr lang="fi-FI" dirty="0"/>
              <a:t>Palveluautot 3-4</a:t>
            </a:r>
          </a:p>
          <a:p>
            <a:pPr lvl="1"/>
            <a:r>
              <a:rPr lang="fi-FI" dirty="0"/>
              <a:t>Asiakaspaikat</a:t>
            </a:r>
          </a:p>
          <a:p>
            <a:pPr lvl="2"/>
            <a:r>
              <a:rPr lang="fi-FI" dirty="0"/>
              <a:t>18 istumapaikkaa</a:t>
            </a:r>
          </a:p>
          <a:p>
            <a:pPr lvl="2"/>
            <a:r>
              <a:rPr lang="fi-FI" dirty="0"/>
              <a:t>2 pyörätuolipaikkaa</a:t>
            </a:r>
          </a:p>
          <a:p>
            <a:pPr lvl="1"/>
            <a:r>
              <a:rPr lang="fi-FI" dirty="0"/>
              <a:t>Otettu huomioon iäkkäiden ja toimintaesteisten henkilöiden esteettömyyden tarpeet</a:t>
            </a:r>
          </a:p>
          <a:p>
            <a:pPr lvl="2"/>
            <a:r>
              <a:rPr lang="fi-FI" dirty="0"/>
              <a:t>Matalalattiaiset autot</a:t>
            </a:r>
          </a:p>
          <a:p>
            <a:pPr lvl="2"/>
            <a:r>
              <a:rPr lang="fi-FI" dirty="0"/>
              <a:t>Askelma autoon nousua varten</a:t>
            </a:r>
          </a:p>
          <a:p>
            <a:pPr lvl="2"/>
            <a:r>
              <a:rPr lang="fi-FI" dirty="0"/>
              <a:t>Luiskat pyörätuolilla autoon nousua varten</a:t>
            </a:r>
          </a:p>
          <a:p>
            <a:pPr lvl="2"/>
            <a:r>
              <a:rPr lang="fi-FI" dirty="0"/>
              <a:t>Asiakkaiden avustaminen</a:t>
            </a:r>
          </a:p>
          <a:p>
            <a:r>
              <a:rPr lang="fi-FI" dirty="0"/>
              <a:t>Palveluauto 5</a:t>
            </a:r>
          </a:p>
          <a:p>
            <a:pPr lvl="1"/>
            <a:r>
              <a:rPr lang="fi-FI" dirty="0"/>
              <a:t>Asiakaspaikat</a:t>
            </a:r>
          </a:p>
          <a:p>
            <a:pPr lvl="2"/>
            <a:r>
              <a:rPr lang="fi-FI" dirty="0"/>
              <a:t>9 istumapaikkaa</a:t>
            </a:r>
          </a:p>
          <a:p>
            <a:pPr lvl="2"/>
            <a:r>
              <a:rPr lang="fi-FI" dirty="0"/>
              <a:t>2 pyörätuolipaikkaa</a:t>
            </a:r>
          </a:p>
          <a:p>
            <a:pPr lvl="1"/>
            <a:r>
              <a:rPr lang="fi-FI" dirty="0"/>
              <a:t>Otettu huomioon iäkkäiden ja toimintaesteisten henkilöiden esteettömyyden tarpeet</a:t>
            </a:r>
          </a:p>
          <a:p>
            <a:pPr lvl="2"/>
            <a:r>
              <a:rPr lang="fi-FI" dirty="0"/>
              <a:t>Pyörätuolinostin</a:t>
            </a:r>
          </a:p>
          <a:p>
            <a:pPr lvl="2"/>
            <a:r>
              <a:rPr lang="fi-FI" dirty="0"/>
              <a:t>Askelma autoon nousua varten</a:t>
            </a:r>
          </a:p>
          <a:p>
            <a:pPr lvl="2"/>
            <a:r>
              <a:rPr lang="fi-FI" dirty="0"/>
              <a:t>Asiakkaiden avustaminen</a:t>
            </a:r>
          </a:p>
          <a:p>
            <a:pPr lvl="1"/>
            <a:endParaRPr lang="fi-FI" dirty="0"/>
          </a:p>
          <a:p>
            <a:pPr lvl="1"/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740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E3D246-F850-254F-8FB7-4C2DAE090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Palveluautojen liikennöinti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9EF6E5D-8AD6-0843-B36D-C6121AD5A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6" y="1645920"/>
            <a:ext cx="11290737" cy="4683858"/>
          </a:xfrm>
        </p:spPr>
        <p:txBody>
          <a:bodyPr/>
          <a:lstStyle/>
          <a:p>
            <a:r>
              <a:rPr lang="fi-FI" dirty="0"/>
              <a:t>Liikennöintialue </a:t>
            </a:r>
          </a:p>
          <a:p>
            <a:pPr lvl="1"/>
            <a:r>
              <a:rPr lang="fi-FI" dirty="0"/>
              <a:t>Ensisijaisesti Joensuun keskustan alue</a:t>
            </a:r>
          </a:p>
          <a:p>
            <a:pPr lvl="1"/>
            <a:r>
              <a:rPr lang="fi-FI" dirty="0"/>
              <a:t>Tarvittaessa </a:t>
            </a:r>
            <a:r>
              <a:rPr lang="fi-FI" dirty="0" err="1"/>
              <a:t>Lehmo</a:t>
            </a:r>
            <a:r>
              <a:rPr lang="fi-FI" dirty="0"/>
              <a:t>, Ylämylly ja Reijola alueille</a:t>
            </a:r>
          </a:p>
          <a:p>
            <a:r>
              <a:rPr lang="fi-FI" dirty="0"/>
              <a:t>Liikennöintiaika arkisin klo 7:00-17:00</a:t>
            </a:r>
          </a:p>
          <a:p>
            <a:pPr lvl="1"/>
            <a:r>
              <a:rPr lang="fi-FI" dirty="0"/>
              <a:t>Kiinteät aikavaraukset ryhmien kuljettamiselle</a:t>
            </a:r>
          </a:p>
          <a:p>
            <a:pPr lvl="1"/>
            <a:r>
              <a:rPr lang="fi-FI" dirty="0"/>
              <a:t>Edellä mainituista vapautuvana aikana autoja käytetään VPL- ja SHL-matkoihin</a:t>
            </a:r>
          </a:p>
          <a:p>
            <a:r>
              <a:rPr lang="fi-FI" dirty="0"/>
              <a:t>Matkojen tilaukset Pohjois-Karjalan Matkojenyhdistelykeskuksesta (MYK)</a:t>
            </a:r>
          </a:p>
          <a:p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4922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erus">
  <a:themeElements>
    <a:clrScheme name="Joensuu_office">
      <a:dk1>
        <a:srgbClr val="000000"/>
      </a:dk1>
      <a:lt1>
        <a:srgbClr val="FFFFFF"/>
      </a:lt1>
      <a:dk2>
        <a:srgbClr val="1259F5"/>
      </a:dk2>
      <a:lt2>
        <a:srgbClr val="FFFFFF"/>
      </a:lt2>
      <a:accent1>
        <a:srgbClr val="1259F5"/>
      </a:accent1>
      <a:accent2>
        <a:srgbClr val="F2005C"/>
      </a:accent2>
      <a:accent3>
        <a:srgbClr val="00A848"/>
      </a:accent3>
      <a:accent4>
        <a:srgbClr val="EB6D00"/>
      </a:accent4>
      <a:accent5>
        <a:srgbClr val="001CE1"/>
      </a:accent5>
      <a:accent6>
        <a:srgbClr val="BA0051"/>
      </a:accent6>
      <a:hlink>
        <a:srgbClr val="0047E2"/>
      </a:hlink>
      <a:folHlink>
        <a:srgbClr val="0026E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oensuu_office" id="{F63E3EF7-C218-ED42-8724-CF4AACF608CC}" vid="{B1D7BDE4-2489-4F40-BFC5-282E2DED1AA1}"/>
    </a:ext>
  </a:extLst>
</a:theme>
</file>

<file path=ppt/theme/theme2.xml><?xml version="1.0" encoding="utf-8"?>
<a:theme xmlns:a="http://schemas.openxmlformats.org/drawingml/2006/main" name="Edistynyt">
  <a:themeElements>
    <a:clrScheme name="Joensuu_office">
      <a:dk1>
        <a:srgbClr val="000000"/>
      </a:dk1>
      <a:lt1>
        <a:srgbClr val="FFFFFF"/>
      </a:lt1>
      <a:dk2>
        <a:srgbClr val="1259F5"/>
      </a:dk2>
      <a:lt2>
        <a:srgbClr val="FFFFFF"/>
      </a:lt2>
      <a:accent1>
        <a:srgbClr val="1259F5"/>
      </a:accent1>
      <a:accent2>
        <a:srgbClr val="F2005C"/>
      </a:accent2>
      <a:accent3>
        <a:srgbClr val="00A848"/>
      </a:accent3>
      <a:accent4>
        <a:srgbClr val="EB6D00"/>
      </a:accent4>
      <a:accent5>
        <a:srgbClr val="001CE1"/>
      </a:accent5>
      <a:accent6>
        <a:srgbClr val="BA0051"/>
      </a:accent6>
      <a:hlink>
        <a:srgbClr val="0047E2"/>
      </a:hlink>
      <a:folHlink>
        <a:srgbClr val="0026E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oensuu_office" id="{F63E3EF7-C218-ED42-8724-CF4AACF608CC}" vid="{B1D7BDE4-2489-4F40-BFC5-282E2DED1AA1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Muut-Konsernihallinto" ma:contentTypeID="0x010100F92D891B7A730D47B67223B4B5D350920100A4BE63CF8C275B4FAA44BA4478588D17" ma:contentTypeVersion="3" ma:contentTypeDescription="" ma:contentTypeScope="" ma:versionID="df8b1ad664489666d1a04a140b9639e2">
  <xsd:schema xmlns:xsd="http://www.w3.org/2001/XMLSchema" xmlns:xs="http://www.w3.org/2001/XMLSchema" xmlns:p="http://schemas.microsoft.com/office/2006/metadata/properties" xmlns:ns2="12c5ff07-2431-43eb-b060-5ca90c343aee" targetNamespace="http://schemas.microsoft.com/office/2006/metadata/properties" ma:root="true" ma:fieldsID="4a90a63c12f64d5f94265018dee77139" ns2:_="">
    <xsd:import namespace="12c5ff07-2431-43eb-b060-5ca90c343aee"/>
    <xsd:element name="properties">
      <xsd:complexType>
        <xsd:sequence>
          <xsd:element name="documentManagement">
            <xsd:complexType>
              <xsd:all>
                <xsd:element ref="ns2:Keskus"/>
                <xsd:element ref="ns2:Palvelualueet-Konsernihallinto" minOccurs="0"/>
                <xsd:element ref="ns2:Dokumentin_x0020_tyyppi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c5ff07-2431-43eb-b060-5ca90c343aee" elementFormDefault="qualified">
    <xsd:import namespace="http://schemas.microsoft.com/office/2006/documentManagement/types"/>
    <xsd:import namespace="http://schemas.microsoft.com/office/infopath/2007/PartnerControls"/>
    <xsd:element name="Keskus" ma:index="2" ma:displayName="Keskus" ma:format="Dropdown" ma:internalName="Keskus">
      <xsd:simpleType>
        <xsd:restriction base="dms:Choice">
          <xsd:enumeration value="Joensuun Vesi"/>
          <xsd:enumeration value="Kaupunkirakenne"/>
          <xsd:enumeration value="Konsernihallinto"/>
          <xsd:enumeration value="Lupa- ja viranomaistoiminnot"/>
          <xsd:enumeration value="Pelastuslaitos"/>
          <xsd:enumeration value="Sosiaali- ja terveyskeskus"/>
          <xsd:enumeration value="Tekninen keskus"/>
          <xsd:enumeration value="Tilakeskus"/>
          <xsd:enumeration value="Vapaa-aikakeskus"/>
          <xsd:enumeration value="Varko"/>
        </xsd:restriction>
      </xsd:simpleType>
    </xsd:element>
    <xsd:element name="Palvelualueet-Konsernihallinto" ma:index="3" nillable="true" ma:displayName="Palvelualueet-Konsernihallinto" ma:format="Dropdown" ma:internalName="Palvelualueet_x002d_Konsernihallinto">
      <xsd:simpleType>
        <xsd:restriction base="dms:Choice">
          <xsd:enumeration value="Konsernihallinto"/>
          <xsd:enumeration value="Henkilöstöhallinto"/>
          <xsd:enumeration value="Talous ja strategia"/>
        </xsd:restriction>
      </xsd:simpleType>
    </xsd:element>
    <xsd:element name="Dokumentin_x0020_tyyppi" ma:index="4" nillable="true" ma:displayName="Dokumentin tyyppi" ma:format="Dropdown" ma:internalName="Dokumentin_x0020_tyyppi">
      <xsd:simpleType>
        <xsd:restriction base="dms:Choice">
          <xsd:enumeration value="Asiakirjamalli"/>
          <xsd:enumeration value="Asiakirjapohja"/>
          <xsd:enumeration value="Esite"/>
          <xsd:enumeration value="Kertomus"/>
          <xsd:enumeration value="Käsikirja"/>
          <xsd:enumeration value="Lomake"/>
          <xsd:enumeration value="Luettelo"/>
          <xsd:enumeration value="Ohje"/>
          <xsd:enumeration value="Ohjelma"/>
          <xsd:enumeration value="Raportti"/>
          <xsd:enumeration value="Sopimus"/>
          <xsd:enumeration value="Suunnitelma tai strategia"/>
          <xsd:enumeration value="Tiedote"/>
          <xsd:enumeration value="Uutinen"/>
          <xsd:enumeration value="Valmius- ja kriisinhallinta-asiakirja"/>
          <xsd:enumeration value="Yhteystiedot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Sisältölaji"/>
        <xsd:element ref="dc:title" minOccurs="0" maxOccurs="1" ma:index="1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kumentin_x0020_tyyppi xmlns="12c5ff07-2431-43eb-b060-5ca90c343aee" xsi:nil="true"/>
    <Keskus xmlns="12c5ff07-2431-43eb-b060-5ca90c343aee">Konsernihallinto</Keskus>
    <Palvelualueet-Konsernihallinto xmlns="12c5ff07-2431-43eb-b060-5ca90c343ae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027A036-5B46-4402-B870-15A53A89E9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c5ff07-2431-43eb-b060-5ca90c343a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7ECD7C-6EF5-4BC7-95D8-800EAF40B006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12c5ff07-2431-43eb-b060-5ca90c343aee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1DF379C-ECB3-42F2-9713-E0EE2BCC6F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Joensuu_office-väriteema-2019</Template>
  <TotalTime>1768</TotalTime>
  <Words>291</Words>
  <Application>Microsoft Office PowerPoint</Application>
  <PresentationFormat>Laajakuva</PresentationFormat>
  <Paragraphs>75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10</vt:i4>
      </vt:variant>
    </vt:vector>
  </HeadingPairs>
  <TitlesOfParts>
    <vt:vector size="17" baseType="lpstr">
      <vt:lpstr>IBM Plex Sans SemiBold</vt:lpstr>
      <vt:lpstr>Calibri</vt:lpstr>
      <vt:lpstr>Sporting Grotesque</vt:lpstr>
      <vt:lpstr>IBM Plex Sans</vt:lpstr>
      <vt:lpstr>Arial</vt:lpstr>
      <vt:lpstr>Perus</vt:lpstr>
      <vt:lpstr>Edistynyt</vt:lpstr>
      <vt:lpstr>Noutopoika ja Palveluauto  -liikenne </vt:lpstr>
      <vt:lpstr>Noutopoika</vt:lpstr>
      <vt:lpstr>Noutopoika</vt:lpstr>
      <vt:lpstr>Maksaminen Noutopojassa</vt:lpstr>
      <vt:lpstr>Noutopoikaan liittyvät linkit</vt:lpstr>
      <vt:lpstr>Palveluautot</vt:lpstr>
      <vt:lpstr>Palveluautot 3-5</vt:lpstr>
      <vt:lpstr>Palveluauto -kalusto</vt:lpstr>
      <vt:lpstr>Palveluautojen liikennöinti</vt:lpstr>
      <vt:lpstr>Maksaminen Palveluautoissa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PowerPoint-pohja, edistynyt</dc:title>
  <dc:creator>vode@fabrik.fi</dc:creator>
  <cp:lastModifiedBy>Keränen Anne</cp:lastModifiedBy>
  <cp:revision>98</cp:revision>
  <cp:lastPrinted>2019-11-20T10:11:37Z</cp:lastPrinted>
  <dcterms:created xsi:type="dcterms:W3CDTF">2019-05-07T09:57:25Z</dcterms:created>
  <dcterms:modified xsi:type="dcterms:W3CDTF">2021-03-17T14:50:55Z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0x010100F92D891B7A730D47B67223B4B5D350920100A4BE63CF8C275B4FAA44BA4478588D17</vt:lpwstr>
  </property>
</Properties>
</file>