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302" r:id="rId6"/>
    <p:sldId id="260" r:id="rId7"/>
    <p:sldId id="455" r:id="rId8"/>
  </p:sldIdLst>
  <p:sldSz cx="12192000" cy="6858000"/>
  <p:notesSz cx="7104063" cy="10234613"/>
  <p:embeddedFontLst>
    <p:embeddedFont>
      <p:font typeface="Aharoni" panose="02010803020104030203" pitchFamily="2" charset="-79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BM Plex Sans" panose="020B0604020202020204" charset="0"/>
      <p:regular r:id="rId17"/>
      <p:bold r:id="rId18"/>
      <p:italic r:id="rId19"/>
      <p:boldItalic r:id="rId20"/>
    </p:embeddedFont>
    <p:embeddedFont>
      <p:font typeface="Sporting Grotesque" panose="020B0604020202020204" charset="0"/>
      <p:bold r:id="rId2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iainen Riikka" initials="RV" lastIdx="1" clrIdx="0">
    <p:extLst>
      <p:ext uri="{19B8F6BF-5375-455C-9EA6-DF929625EA0E}">
        <p15:presenceInfo xmlns:p15="http://schemas.microsoft.com/office/powerpoint/2012/main" userId="Vartiainen Riik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CFD603A-1CE2-4E4B-95EA-84E7B53A3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967AE9-1AE3-EA4B-97CF-6D810B927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408A588-155F-054D-BE7A-22A8F1C40249}" type="datetimeFigureOut">
              <a:rPr lang="fi-FI" smtClean="0"/>
              <a:t>15.4.2021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4C19EA-D9E6-6643-BE4D-7C2E1A943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46E5E0-491E-8A44-A94B-0E8C0098AD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3A40FCD-38E9-F64D-9596-E8AAB1B12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35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FE333EC-E102-4348-99A7-01DE76863E48}" type="datetimeFigureOut">
              <a:rPr lang="fi-FI" smtClean="0"/>
              <a:t>15.4.2021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292E7B8-C3D8-4759-AA56-EF8433A2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89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3" y="2086708"/>
            <a:ext cx="11426846" cy="2253572"/>
          </a:xfrm>
        </p:spPr>
        <p:txBody>
          <a:bodyPr anchor="b" anchorCtr="0">
            <a:normAutofit/>
          </a:bodyPr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5785AF47-6D13-4E30-B849-AAD3F35C6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634" y="6232179"/>
            <a:ext cx="2647345" cy="3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752725"/>
            <a:ext cx="10515600" cy="3095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Lisää tähän leipäteksti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B19AB81-D11C-477B-864D-E8B161E0E3C0}"/>
              </a:ext>
            </a:extLst>
          </p:cNvPr>
          <p:cNvSpPr/>
          <p:nvPr userDrawn="1"/>
        </p:nvSpPr>
        <p:spPr>
          <a:xfrm>
            <a:off x="0" y="0"/>
            <a:ext cx="12192000" cy="2428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38175"/>
            <a:ext cx="10515600" cy="1533525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fi-FI"/>
              <a:t>Lisää tähän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8CBD9E7-2133-418E-B16C-F88AED557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189" y="6275945"/>
            <a:ext cx="2647354" cy="3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211C39-E1FA-4FA8-8D8A-D7D0D36EF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EC7F0BD-F9F0-4702-8964-98C6548C68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a05d239-e940-4301-928f-82078c2959bf (1181×836)">
            <a:extLst>
              <a:ext uri="{FF2B5EF4-FFF2-40B4-BE49-F238E27FC236}">
                <a16:creationId xmlns:a16="http://schemas.microsoft.com/office/drawing/2014/main" id="{615ED8BB-5B00-46FD-8966-E56E4B45B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FC69947-8748-45E4-B14E-10F369DFC8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508CADBA-4C12-4BD4-902B-EE1386FBD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4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4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9269F02-7A97-463F-ACDF-3F9AD3FE6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5AE7012-DB2F-49FD-9605-38BDEA05F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a05d239-e940-4301-928f-82078c2959bf (1181×836)">
            <a:extLst>
              <a:ext uri="{FF2B5EF4-FFF2-40B4-BE49-F238E27FC236}">
                <a16:creationId xmlns:a16="http://schemas.microsoft.com/office/drawing/2014/main" id="{F85FEF4F-2C8B-4FF9-B2FB-747BFCBB8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ECB356B-3A04-4B7E-8E41-6E770AD723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52B1E69-1F06-41B2-B1A6-210F1317DF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graafi tai taulukko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FFCACD-61AC-4188-B44E-4FC251C59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1A47C6E-ECA4-4E98-B50B-EECDF125E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a05d239-e940-4301-928f-82078c2959bf (1181×836)">
            <a:extLst>
              <a:ext uri="{FF2B5EF4-FFF2-40B4-BE49-F238E27FC236}">
                <a16:creationId xmlns:a16="http://schemas.microsoft.com/office/drawing/2014/main" id="{D8249A93-C775-47D4-AE28-B4742A6E7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8A09C13-E754-4E48-82EE-36F3EB825A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3D78292-A092-43E7-9DA4-97A058CAC5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303" y="926757"/>
            <a:ext cx="7418262" cy="4905632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5F4DDC50-0B47-49EF-83EC-160BF537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299" y="6085467"/>
            <a:ext cx="3940785" cy="65533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9D239C1-6571-467A-9769-F1849A4D01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1690" y="6232184"/>
            <a:ext cx="2647345" cy="33693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00351560-E30B-4EBF-8A24-6A90C86616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014" y="6080493"/>
            <a:ext cx="689647" cy="640966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72A85F5-671C-47A5-BB1C-BF9B28B638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133" y="6080244"/>
            <a:ext cx="898243" cy="59751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7C023DA-A480-4D33-A253-9022FABA303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1958" y="6093385"/>
            <a:ext cx="1929172" cy="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D531285-7920-4323-AA3D-3CE4509B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38BEAC-DB5D-4C06-BF27-98621C9CB4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a05d239-e940-4301-928f-82078c2959bf (1181×836)">
            <a:extLst>
              <a:ext uri="{FF2B5EF4-FFF2-40B4-BE49-F238E27FC236}">
                <a16:creationId xmlns:a16="http://schemas.microsoft.com/office/drawing/2014/main" id="{373E2CD8-46E9-49D3-A5DB-E91967028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4205134-3182-43A0-B460-E73996D50D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F903984-2257-477C-A21A-9D810F6E28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95B18FE-87A7-4534-A77F-2B169314F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32C0665-8239-4A24-A376-521C496C2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a05d239-e940-4301-928f-82078c2959bf (1181×836)">
            <a:extLst>
              <a:ext uri="{FF2B5EF4-FFF2-40B4-BE49-F238E27FC236}">
                <a16:creationId xmlns:a16="http://schemas.microsoft.com/office/drawing/2014/main" id="{8E474B05-7214-47E8-B834-7907EFD888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9238036-E5A7-4CE6-AE89-4BEE52AFC1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DEC5264-F6AD-4E93-90ED-76D814B9B9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2445487"/>
            <a:ext cx="11351172" cy="3220085"/>
          </a:xfrm>
        </p:spPr>
        <p:txBody>
          <a:bodyPr anchor="ctr" anchorCtr="0">
            <a:normAutofit/>
          </a:bodyPr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1FD21F58-18A9-4FEB-95C4-C96B5FA36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299" y="6085467"/>
            <a:ext cx="3940785" cy="655339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ADA2C173-23CF-49BD-881C-4534638453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1690" y="6232184"/>
            <a:ext cx="2647345" cy="33693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E3C0FC6-E14B-49D6-8E59-3C716C94CC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014" y="6080493"/>
            <a:ext cx="689647" cy="64096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DBEF69D-293D-4764-8814-9D946CF1B4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133" y="6080244"/>
            <a:ext cx="898243" cy="59751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3925A1D-FF61-4789-BEDA-FA2D7637E97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1958" y="6093385"/>
            <a:ext cx="1929172" cy="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15.4.2021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0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74" r:id="rId4"/>
    <p:sldLayoutId id="2147483675" r:id="rId5"/>
    <p:sldLayoutId id="2147483680" r:id="rId6"/>
    <p:sldLayoutId id="2147483664" r:id="rId7"/>
    <p:sldLayoutId id="2147483683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accent3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lenthubjoensuu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E78979-C0CE-4BE8-A63D-4478B80F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033" y="2075438"/>
            <a:ext cx="10602479" cy="1772516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Sporting Grotesque"/>
              </a:rPr>
              <a:t>Työllisyyskatsaus</a:t>
            </a:r>
            <a:r>
              <a:rPr lang="en-US" sz="4800" dirty="0">
                <a:latin typeface="Sporting Grotesque"/>
              </a:rPr>
              <a:t> 4-2021</a:t>
            </a:r>
            <a:endParaRPr lang="fi-FI" sz="4800" dirty="0" err="1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64F118F-36EB-4DA1-A86F-1B40378B7424}"/>
              </a:ext>
            </a:extLst>
          </p:cNvPr>
          <p:cNvSpPr txBox="1">
            <a:spLocks/>
          </p:cNvSpPr>
          <p:nvPr/>
        </p:nvSpPr>
        <p:spPr>
          <a:xfrm>
            <a:off x="622033" y="3847954"/>
            <a:ext cx="10602480" cy="5445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00" kern="1200">
                <a:solidFill>
                  <a:schemeClr val="bg1"/>
                </a:solidFill>
                <a:latin typeface="Sporting Grotesque" pitchFamily="2" charset="0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Henkilöstö</a:t>
            </a:r>
            <a:r>
              <a:rPr lang="en-US" sz="1800" dirty="0"/>
              <a:t>- ja </a:t>
            </a:r>
            <a:r>
              <a:rPr lang="en-US" sz="1800" dirty="0" err="1"/>
              <a:t>työllisyysjaosto</a:t>
            </a:r>
            <a:r>
              <a:rPr lang="en-US" sz="1800" dirty="0"/>
              <a:t> 20.4.2021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222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AE0DE-4486-4DCC-B5BB-56DE04D2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6D04D69-A585-42C0-B849-B4F12EE6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736334"/>
            <a:ext cx="11291888" cy="461757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000" dirty="0"/>
              <a:t>Joensuun työttömyys lievässä laskussa (2/2021 15,8 %), pitkäaikaistyöttömyys jatkanut kasvuaan alkuvuodesta 2020 lähtien </a:t>
            </a:r>
          </a:p>
          <a:p>
            <a:pPr>
              <a:buFontTx/>
              <a:buChar char="-"/>
            </a:pPr>
            <a:r>
              <a:rPr lang="fi-FI" sz="2000" dirty="0"/>
              <a:t>Kuntakokeilun asiakassiirrot vielä hieman kesken, resursseja järjestellään kasvavan asiakasmäärän palvelemiseksi toimintamallin mukaisesti (kasvokkainen kohtaaminen palvelutarpeen arvioimiseksi jo työttömyyden varhaisessa vaiheessa)</a:t>
            </a:r>
          </a:p>
          <a:p>
            <a:pPr>
              <a:buFontTx/>
              <a:buChar char="-"/>
            </a:pPr>
            <a:r>
              <a:rPr lang="fi-FI" sz="2000" dirty="0" err="1"/>
              <a:t>Kohtaanto</a:t>
            </a:r>
            <a:r>
              <a:rPr lang="fi-FI" sz="2000" dirty="0"/>
              <a:t>-ongelma näyttäytyy työttömyystilanteesta huolimatta entistä voimakkaammin; esimerkiksi Luotsin yritysasiakkaiden soittopäivänä 62 puhelua, tuloksena 32 piilotyöpaikkaa (työtehtävät sisällöltään sellaisia, jotka eivät vaadi korkeaa osaamista)</a:t>
            </a:r>
          </a:p>
          <a:p>
            <a:pPr>
              <a:buFontTx/>
              <a:buChar char="-"/>
            </a:pPr>
            <a:endParaRPr lang="fi-FI" sz="2000" dirty="0"/>
          </a:p>
          <a:p>
            <a:pPr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247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5BB870A-F0FE-4B46-A8AD-0D490892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72" y="2782866"/>
            <a:ext cx="1698027" cy="1650529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277E337-5434-4BE2-A69F-19CFAD58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Päivitetty palvelukokonaisuus</a:t>
            </a:r>
          </a:p>
        </p:txBody>
      </p:sp>
      <p:pic>
        <p:nvPicPr>
          <p:cNvPr id="6" name="Kuva 5" descr="Kuva, joka sisältää kohteen teksti, laite, mittari&#10;&#10;Kuvaus luotu automaattisesti">
            <a:extLst>
              <a:ext uri="{FF2B5EF4-FFF2-40B4-BE49-F238E27FC236}">
                <a16:creationId xmlns:a16="http://schemas.microsoft.com/office/drawing/2014/main" id="{5C30D85C-9192-48DA-91A9-4215232A0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3" y="2755868"/>
            <a:ext cx="3055458" cy="94934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263DE4F-D37A-42E1-9A1C-4B153B263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399842"/>
            <a:ext cx="1865760" cy="186576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EEBB8D-CF69-4D63-8606-D7932D88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044561"/>
            <a:ext cx="3505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BFA9CB2-988E-457D-957F-3C8549DE8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8" y="4265602"/>
            <a:ext cx="2495550" cy="90660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61FDA65E-01F1-43EA-AA12-E4B77C6AFE95}"/>
              </a:ext>
            </a:extLst>
          </p:cNvPr>
          <p:cNvSpPr txBox="1"/>
          <p:nvPr/>
        </p:nvSpPr>
        <p:spPr>
          <a:xfrm>
            <a:off x="7353302" y="4493744"/>
            <a:ext cx="1771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latin typeface="Aharoni" panose="02010803020104030203" pitchFamily="2" charset="-79"/>
                <a:cs typeface="Aharoni" panose="02010803020104030203" pitchFamily="2" charset="-79"/>
              </a:rPr>
              <a:t>Työllistymistä edistävä monialainen yhteispalvelu </a:t>
            </a:r>
            <a:r>
              <a:rPr lang="fi-FI" b="1">
                <a:latin typeface="Aharoni" panose="02010803020104030203" pitchFamily="2" charset="-79"/>
                <a:cs typeface="Aharoni" panose="02010803020104030203" pitchFamily="2" charset="-79"/>
              </a:rPr>
              <a:t>TYP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C47C41B-F853-4011-ABCD-7B4B6C60EB0B}"/>
              </a:ext>
            </a:extLst>
          </p:cNvPr>
          <p:cNvSpPr txBox="1"/>
          <p:nvPr/>
        </p:nvSpPr>
        <p:spPr>
          <a:xfrm>
            <a:off x="4700589" y="5720836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chemeClr val="accent3"/>
                </a:solidFill>
                <a:latin typeface="Arial Rounded MT Bold" panose="020F0704030504030204" pitchFamily="34" charset="0"/>
              </a:rPr>
              <a:t>TYÖLLISTÄMISEN KUNTALISÄ</a:t>
            </a:r>
          </a:p>
        </p:txBody>
      </p:sp>
      <p:pic>
        <p:nvPicPr>
          <p:cNvPr id="2" name="Kuva 4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BA526C39-9A78-449B-BA07-9C29765EF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167" y="4783283"/>
            <a:ext cx="2331073" cy="6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90514D-6E7D-48D5-9752-15D732938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616449"/>
            <a:ext cx="11290737" cy="533240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2400" dirty="0"/>
              <a:t>Vahvistetaan omista palveluista Taitamo-toimintaa lisäämällä kuntakokeilun loppuun asti pysyvämpää henkilöstöä (yksilövalmentajat ja Taitamo-tiimien toiminnasta vastaavat työvalmentajat) </a:t>
            </a:r>
            <a:r>
              <a:rPr lang="fi-FI" sz="2400" dirty="0">
                <a:sym typeface="Wingdings" panose="05000000000000000000" pitchFamily="2" charset="2"/>
              </a:rPr>
              <a:t> resurssisiirto työllisyysbudjetin sisällä</a:t>
            </a:r>
            <a:endParaRPr lang="fi-FI" sz="2400" dirty="0"/>
          </a:p>
          <a:p>
            <a:pPr>
              <a:buFontTx/>
              <a:buChar char="-"/>
            </a:pP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Uutena lanseerattuna palveluna </a:t>
            </a:r>
            <a:r>
              <a:rPr lang="fi-FI" sz="2400" dirty="0" err="1"/>
              <a:t>TalentHub</a:t>
            </a:r>
            <a:r>
              <a:rPr lang="fi-FI" sz="2400" dirty="0"/>
              <a:t> kansainvälisille työnhakijoille ja </a:t>
            </a:r>
            <a:r>
              <a:rPr lang="fi-FI" sz="2400" dirty="0" err="1"/>
              <a:t>kv</a:t>
            </a:r>
            <a:r>
              <a:rPr lang="fi-FI" sz="2400" dirty="0"/>
              <a:t>-osaajan työllistäville työnantajille </a:t>
            </a:r>
            <a:r>
              <a:rPr lang="fi-FI" sz="3000" dirty="0" err="1">
                <a:hlinkClick r:id="rId2"/>
              </a:rPr>
              <a:t>TalentHub</a:t>
            </a:r>
            <a:r>
              <a:rPr lang="fi-FI" sz="3000" dirty="0">
                <a:hlinkClick r:id="rId2"/>
              </a:rPr>
              <a:t> (talenthubjoensuu.fi)</a:t>
            </a:r>
            <a:endParaRPr lang="fi-FI" sz="3000" dirty="0"/>
          </a:p>
          <a:p>
            <a:pPr marL="0" indent="0">
              <a:buNone/>
            </a:pP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Laajennetaan työllistämisen kuntalisän kohderyhmää kohdentamalla tuki myös työmarkkinatukilaskulla oleville osa-aikatyötä tekeville työllisyyspalvelujen asiakkaille (päätösesitys)</a:t>
            </a:r>
          </a:p>
        </p:txBody>
      </p:sp>
    </p:spTree>
    <p:extLst>
      <p:ext uri="{BB962C8B-B14F-4D97-AF65-F5344CB8AC3E}">
        <p14:creationId xmlns:p14="http://schemas.microsoft.com/office/powerpoint/2010/main" val="14328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us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4B"/>
      </a:accent1>
      <a:accent2>
        <a:srgbClr val="F2005C"/>
      </a:accent2>
      <a:accent3>
        <a:srgbClr val="1259F5"/>
      </a:accent3>
      <a:accent4>
        <a:srgbClr val="EB6D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A6B40A-DCEF-2A40-83B8-2A650C76286B}" vid="{E01D218B-2002-9442-A2A1-A4DBDAA5B73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C3A00AE8EED41B7DF1004674CC30B" ma:contentTypeVersion="2" ma:contentTypeDescription="Create a new document." ma:contentTypeScope="" ma:versionID="8aaf665aebd5f389af67e69f4385ac7b">
  <xsd:schema xmlns:xsd="http://www.w3.org/2001/XMLSchema" xmlns:xs="http://www.w3.org/2001/XMLSchema" xmlns:p="http://schemas.microsoft.com/office/2006/metadata/properties" xmlns:ns2="19ef6269-4008-49e3-96a4-70daefd8ab18" targetNamespace="http://schemas.microsoft.com/office/2006/metadata/properties" ma:root="true" ma:fieldsID="d214fc4803bb3d9f7e1d5481f9e0af3d" ns2:_="">
    <xsd:import namespace="19ef6269-4008-49e3-96a4-70daefd8a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6269-4008-49e3-96a4-70daefd8a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23F92-4BEA-4215-A00A-B409AFDE0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f6269-4008-49e3-96a4-70daefd8a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5BD653-0522-4BE8-A753-D8E880328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AC942-FCBA-491A-8CDD-276ED1BD0F66}">
  <ds:schemaRefs>
    <ds:schemaRef ds:uri="19ef6269-4008-49e3-96a4-70daefd8ab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135</Words>
  <Application>Microsoft Office PowerPoint</Application>
  <PresentationFormat>Laajakuva</PresentationFormat>
  <Paragraphs>18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Sporting Grotesque</vt:lpstr>
      <vt:lpstr>Arial Rounded MT Bold</vt:lpstr>
      <vt:lpstr>Arial</vt:lpstr>
      <vt:lpstr>IBM Plex Sans SemiBold</vt:lpstr>
      <vt:lpstr>IBM Plex Sans</vt:lpstr>
      <vt:lpstr>Aharoni</vt:lpstr>
      <vt:lpstr>Calibri</vt:lpstr>
      <vt:lpstr>Perus</vt:lpstr>
      <vt:lpstr>Työllisyyskatsaus 4-2021</vt:lpstr>
      <vt:lpstr>Ajankohtaista</vt:lpstr>
      <vt:lpstr>Päivitetty palvelukokonaisuus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Työllisyyskatsaus 2-2021</dc:title>
  <dc:creator>Vartiainen Riikka</dc:creator>
  <cp:lastModifiedBy>Eronen Marja</cp:lastModifiedBy>
  <cp:revision>16</cp:revision>
  <dcterms:created xsi:type="dcterms:W3CDTF">2021-02-16T15:44:05Z</dcterms:created>
  <dcterms:modified xsi:type="dcterms:W3CDTF">2021-04-15T05:42:55Z</dcterms:modified>
</cp:coreProperties>
</file>