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08" r:id="rId3"/>
    <p:sldId id="286" r:id="rId4"/>
    <p:sldId id="278" r:id="rId5"/>
    <p:sldId id="258" r:id="rId6"/>
    <p:sldId id="282" r:id="rId7"/>
    <p:sldId id="270" r:id="rId8"/>
    <p:sldId id="272" r:id="rId9"/>
    <p:sldId id="273" r:id="rId10"/>
    <p:sldId id="280" r:id="rId11"/>
    <p:sldId id="307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2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60E1F-4FE7-41D5-AA8B-96497F12959C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852FC4-6206-4FA6-B878-655CC55BD9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1365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1F8AB1-9A33-4651-8EFE-56C39FFB44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3DF59DE-17E2-4DEA-8B3A-12C5FE9FD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5E84B42-B6C3-4EB0-A551-E79FD076B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519-FEA6-4564-93D7-A37BE795583B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B3D46EE-BFF3-4BD5-B8CC-E30A5CC4D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E47200-FF25-4A94-B35A-B219B81D8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E73C-6F0B-449D-8D8E-298AF6868B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997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71D409-A672-4D66-96BA-05AB1CCB7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BE0480D-A5CC-42A9-BF92-E30A9B208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0C74229-9634-409C-888E-BB2C52C30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519-FEA6-4564-93D7-A37BE795583B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93CE48-E2C4-4839-937B-42257422B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8CC1AD-6D2C-4A12-9A99-BAF79DD22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E73C-6F0B-449D-8D8E-298AF6868B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1638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04CE624-97C3-4F79-9691-74E1A890AF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7CB6AFB-66B2-4FC6-8351-8C63F7C1B2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5B5750-5BEA-4CEC-BBD8-A17E85E81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519-FEA6-4564-93D7-A37BE795583B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D9D8F6-1F67-40E2-AC3F-CBC524EF8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3CE9961-03C8-49D7-9C57-BA78A6051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E73C-6F0B-449D-8D8E-298AF6868B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5794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F6BF3F-A75A-4EDD-BA6A-037B761DD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5C4653-D41B-4BC8-AEAD-A25F8BDA9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1E5AD8A-8835-4B61-BCE6-7DC7981A1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519-FEA6-4564-93D7-A37BE795583B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D7864C-F82B-4390-A73F-4B25268B7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87C717-6FB2-40E2-A5F2-6DE3BDB59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E73C-6F0B-449D-8D8E-298AF6868B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667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EB0B97-CD97-4A7C-A0BE-D475A9263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33F000B-6766-4AD3-841F-BBF7B844E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45AC54-ADC1-4833-B11B-C99F5EBF9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519-FEA6-4564-93D7-A37BE795583B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59B9AA1-859C-405F-BBB7-2A4D43542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7457FD1-047B-44C7-B617-FEB9A04C2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E73C-6F0B-449D-8D8E-298AF6868B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7795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8F0456-79CB-4FB4-A01C-0A9B8A7C1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3502E9-BC51-45DA-B924-34A49E62B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A5F27BC-F148-46E7-BBCD-B06D5CB618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B27D385-A28C-43DB-8694-30864B6FB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519-FEA6-4564-93D7-A37BE795583B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FCF8270-1547-4EDF-8A67-B750BD192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FAB9565-3F15-4374-AB81-7829F9F68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E73C-6F0B-449D-8D8E-298AF6868B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0680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48F1B0-735F-48C5-93E5-059BFC393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08321A-A9FC-4607-AAC9-59AEB45218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C5B1CCA-7048-4F6B-996C-D108698AC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7825416-E3A5-41C0-9FC4-CFF92F17FA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03B2D0F-D8DC-4371-9D08-AD4A6DB166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2787C74-A88F-4621-9D8B-CDD9F2676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519-FEA6-4564-93D7-A37BE795583B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ACA5AD4-50D2-4535-BA04-F82641C86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422D739-CCC0-49B7-B989-EEF400FF2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E73C-6F0B-449D-8D8E-298AF6868B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4959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AFCE50-DC88-4523-B577-EBE1651BB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939F856-4B10-43A8-8BFD-E9ECA6A0E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519-FEA6-4564-93D7-A37BE795583B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70C7563-3444-49F0-93B3-1807887EC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CFC80DA-927F-450C-82B9-58D55EDED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E73C-6F0B-449D-8D8E-298AF6868B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478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54806E8-F2F4-4FFB-A01E-AC54512CE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519-FEA6-4564-93D7-A37BE795583B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5BAB0BF-7C4C-4117-A342-E9E5F73F3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CA49BA5-09C8-41F7-8DEC-A446BD316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E73C-6F0B-449D-8D8E-298AF6868B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385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B3F39C-CB6F-435E-93DB-F3E0E9D53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D449D6-4BEF-4BE0-93B0-170895C40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10D2A37-3778-471B-97FB-28750ADDD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8EB1D36-AD6D-4712-AC5D-69E898881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519-FEA6-4564-93D7-A37BE795583B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1EB5FEC-C1D8-4213-ABD6-5B8647F1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FEB4743-BF4F-40B7-A543-BF1EC7FF6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E73C-6F0B-449D-8D8E-298AF6868B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711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8DE9F7-301F-4A2F-AE7E-D8E5D3B0D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2F4F15A-F61F-4AFE-8B91-43AD9D3C96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D325899-38D9-4A76-9000-BC02B689F2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D81F95-D9E1-4FD4-9141-2CD959A86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519-FEA6-4564-93D7-A37BE795583B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DC5E5FB-52C0-48EB-BD86-B675C0F8C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F8D22DE-2B0C-4399-AABF-412FA1C7E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E73C-6F0B-449D-8D8E-298AF6868B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1524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654BEAE-CAED-4B49-9EB0-CE693AEE0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90AEEB8-C1B1-4B17-A1DC-C09D39589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152814B-8E78-4676-B8D9-2DF5CA6F5D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E5519-FEA6-4564-93D7-A37BE795583B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D451700-526D-4878-B1B9-56BA653DFD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E92905-DB3A-427D-B0D3-4439C08AB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2E73C-6F0B-449D-8D8E-298AF6868B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3506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26AF595B-8476-4DC1-8659-F9AD88481B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81100"/>
            <a:ext cx="6858000" cy="2628900"/>
          </a:xfrm>
        </p:spPr>
        <p:txBody>
          <a:bodyPr>
            <a:normAutofit/>
          </a:bodyPr>
          <a:lstStyle/>
          <a:p>
            <a:r>
              <a:rPr lang="fi-FI" sz="6000" dirty="0"/>
              <a:t>Tohmajärven kunnan tilinpäätös</a:t>
            </a:r>
            <a:br>
              <a:rPr lang="fi-FI" sz="6000" dirty="0"/>
            </a:br>
            <a:r>
              <a:rPr lang="fi-FI" sz="6000" dirty="0"/>
              <a:t>2019</a:t>
            </a:r>
          </a:p>
        </p:txBody>
      </p:sp>
      <p:sp>
        <p:nvSpPr>
          <p:cNvPr id="4" name="Alaotsikko 3"/>
          <p:cNvSpPr>
            <a:spLocks noGrp="1"/>
          </p:cNvSpPr>
          <p:nvPr>
            <p:ph type="subTitle" idx="1"/>
          </p:nvPr>
        </p:nvSpPr>
        <p:spPr>
          <a:xfrm>
            <a:off x="1143000" y="3987800"/>
            <a:ext cx="6858000" cy="1689100"/>
          </a:xfrm>
        </p:spPr>
        <p:txBody>
          <a:bodyPr>
            <a:normAutofit fontScale="92500" lnSpcReduction="10000"/>
          </a:bodyPr>
          <a:lstStyle/>
          <a:p>
            <a:endParaRPr lang="fi-FI" dirty="0"/>
          </a:p>
          <a:p>
            <a:r>
              <a:rPr lang="fi-FI" sz="2800" dirty="0">
                <a:latin typeface="+mj-lt"/>
              </a:rPr>
              <a:t>Kunnanvaltuusto</a:t>
            </a:r>
          </a:p>
          <a:p>
            <a:r>
              <a:rPr lang="fi-FI" sz="2800" dirty="0">
                <a:latin typeface="+mj-lt"/>
              </a:rPr>
              <a:t>15.6.2020</a:t>
            </a:r>
          </a:p>
          <a:p>
            <a:r>
              <a:rPr lang="fi-FI" sz="2800" dirty="0">
                <a:latin typeface="+mj-lt"/>
              </a:rPr>
              <a:t>Kunnanjohtaja Olli Riikonen</a:t>
            </a:r>
          </a:p>
        </p:txBody>
      </p:sp>
    </p:spTree>
    <p:extLst>
      <p:ext uri="{BB962C8B-B14F-4D97-AF65-F5344CB8AC3E}">
        <p14:creationId xmlns:p14="http://schemas.microsoft.com/office/powerpoint/2010/main" val="4055547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26AF595B-8476-4DC1-8659-F9AD88481B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6463" y="0"/>
            <a:ext cx="9144000" cy="6858000"/>
          </a:xfrm>
          <a:prstGeom prst="rect">
            <a:avLst/>
          </a:prstGeom>
        </p:spPr>
      </p:pic>
      <p:pic>
        <p:nvPicPr>
          <p:cNvPr id="2" name="Kuva 1">
            <a:extLst>
              <a:ext uri="{FF2B5EF4-FFF2-40B4-BE49-F238E27FC236}">
                <a16:creationId xmlns:a16="http://schemas.microsoft.com/office/drawing/2014/main" id="{9B787067-D18C-46FA-A36A-B3B33B2E19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220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F9FEC-0E86-4593-BF66-38C7CF41E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1038"/>
            <a:ext cx="7886700" cy="1325563"/>
          </a:xfrm>
        </p:spPr>
        <p:txBody>
          <a:bodyPr/>
          <a:lstStyle/>
          <a:p>
            <a:pPr algn="ctr"/>
            <a:r>
              <a:rPr lang="fi-FI" dirty="0"/>
              <a:t>Tohmajärven kuntatalous </a:t>
            </a:r>
            <a:br>
              <a:rPr lang="fi-FI" dirty="0"/>
            </a:br>
            <a:r>
              <a:rPr lang="fi-FI" dirty="0"/>
              <a:t>valtakunnallisessa vertailussa</a:t>
            </a:r>
          </a:p>
        </p:txBody>
      </p:sp>
      <p:graphicFrame>
        <p:nvGraphicFramePr>
          <p:cNvPr id="4" name="Taulukko 4">
            <a:extLst>
              <a:ext uri="{FF2B5EF4-FFF2-40B4-BE49-F238E27FC236}">
                <a16:creationId xmlns:a16="http://schemas.microsoft.com/office/drawing/2014/main" id="{66F08F4B-EDB0-4173-B00F-1BCA58B3F3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0460855"/>
              </p:ext>
            </p:extLst>
          </p:nvPr>
        </p:nvGraphicFramePr>
        <p:xfrm>
          <a:off x="171450" y="1543050"/>
          <a:ext cx="8905875" cy="5193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6969">
                  <a:extLst>
                    <a:ext uri="{9D8B030D-6E8A-4147-A177-3AD203B41FA5}">
                      <a16:colId xmlns:a16="http://schemas.microsoft.com/office/drawing/2014/main" val="3586593721"/>
                    </a:ext>
                  </a:extLst>
                </a:gridCol>
                <a:gridCol w="2690481">
                  <a:extLst>
                    <a:ext uri="{9D8B030D-6E8A-4147-A177-3AD203B41FA5}">
                      <a16:colId xmlns:a16="http://schemas.microsoft.com/office/drawing/2014/main" val="3170390557"/>
                    </a:ext>
                  </a:extLst>
                </a:gridCol>
                <a:gridCol w="2678425">
                  <a:extLst>
                    <a:ext uri="{9D8B030D-6E8A-4147-A177-3AD203B41FA5}">
                      <a16:colId xmlns:a16="http://schemas.microsoft.com/office/drawing/2014/main" val="3860461298"/>
                    </a:ext>
                  </a:extLst>
                </a:gridCol>
              </a:tblGrid>
              <a:tr h="392577">
                <a:tc>
                  <a:txBody>
                    <a:bodyPr/>
                    <a:lstStyle/>
                    <a:p>
                      <a:r>
                        <a:rPr lang="fi-FI" sz="1600" dirty="0"/>
                        <a:t>Mittari ja Tohmajärven luvut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Sijoitus 312 kunnan joukossa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err="1"/>
                        <a:t>Huom</a:t>
                      </a:r>
                      <a:r>
                        <a:rPr lang="fi-FI" sz="1600" dirty="0"/>
                        <a:t>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726872"/>
                  </a:ext>
                </a:extLst>
              </a:tr>
              <a:tr h="392577">
                <a:tc>
                  <a:txBody>
                    <a:bodyPr/>
                    <a:lstStyle/>
                    <a:p>
                      <a:r>
                        <a:rPr lang="fi-FI" sz="1600" dirty="0"/>
                        <a:t>Väestö 4361 asukasta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189.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60046"/>
                  </a:ext>
                </a:extLst>
              </a:tr>
              <a:tr h="392577">
                <a:tc>
                  <a:txBody>
                    <a:bodyPr/>
                    <a:lstStyle/>
                    <a:p>
                      <a:r>
                        <a:rPr lang="fi-FI" sz="1600" dirty="0"/>
                        <a:t>Veroprosentti 21,75 %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jaettu 49.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41 kunnalla sama vero-%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444223"/>
                  </a:ext>
                </a:extLst>
              </a:tr>
              <a:tr h="392577">
                <a:tc>
                  <a:txBody>
                    <a:bodyPr/>
                    <a:lstStyle/>
                    <a:p>
                      <a:r>
                        <a:rPr lang="fi-FI" sz="1600" dirty="0"/>
                        <a:t>Toimintakate -6982 €/as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249.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239231"/>
                  </a:ext>
                </a:extLst>
              </a:tr>
              <a:tr h="392577">
                <a:tc>
                  <a:txBody>
                    <a:bodyPr/>
                    <a:lstStyle/>
                    <a:p>
                      <a:r>
                        <a:rPr lang="fi-FI" sz="1600" dirty="0"/>
                        <a:t>Verorahoitus 7006 €/as.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70.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364857"/>
                  </a:ext>
                </a:extLst>
              </a:tr>
              <a:tr h="392577">
                <a:tc>
                  <a:txBody>
                    <a:bodyPr/>
                    <a:lstStyle/>
                    <a:p>
                      <a:r>
                        <a:rPr lang="fi-FI" sz="1600" dirty="0"/>
                        <a:t>Verotulot 3116 €/as.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276.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831543"/>
                  </a:ext>
                </a:extLst>
              </a:tr>
              <a:tr h="482988">
                <a:tc>
                  <a:txBody>
                    <a:bodyPr/>
                    <a:lstStyle/>
                    <a:p>
                      <a:r>
                        <a:rPr lang="fi-FI" sz="1600" dirty="0"/>
                        <a:t>Valtionosuudet 3889 €/as.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48.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796439"/>
                  </a:ext>
                </a:extLst>
              </a:tr>
              <a:tr h="392577">
                <a:tc>
                  <a:txBody>
                    <a:bodyPr/>
                    <a:lstStyle/>
                    <a:p>
                      <a:r>
                        <a:rPr lang="fi-FI" sz="1600" dirty="0"/>
                        <a:t>Vuosikate 65 €/as.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210.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367726"/>
                  </a:ext>
                </a:extLst>
              </a:tr>
              <a:tr h="392577">
                <a:tc>
                  <a:txBody>
                    <a:bodyPr/>
                    <a:lstStyle/>
                    <a:p>
                      <a:r>
                        <a:rPr lang="fi-FI" sz="1600" dirty="0"/>
                        <a:t>Vuosikate % poistoista 29 %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183.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3687112"/>
                  </a:ext>
                </a:extLst>
              </a:tr>
              <a:tr h="392577">
                <a:tc>
                  <a:txBody>
                    <a:bodyPr/>
                    <a:lstStyle/>
                    <a:p>
                      <a:r>
                        <a:rPr lang="fi-FI" sz="1600" dirty="0"/>
                        <a:t>Tilikauden tulos -155 €/as.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jaettu 129.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Sama kuin Kauniaisissa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675127"/>
                  </a:ext>
                </a:extLst>
              </a:tr>
              <a:tr h="392577">
                <a:tc>
                  <a:txBody>
                    <a:bodyPr/>
                    <a:lstStyle/>
                    <a:p>
                      <a:r>
                        <a:rPr lang="fi-FI" sz="1600" dirty="0"/>
                        <a:t>Investointien omarahoitus 632 €/as.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98.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134676"/>
                  </a:ext>
                </a:extLst>
              </a:tr>
              <a:tr h="392577">
                <a:tc>
                  <a:txBody>
                    <a:bodyPr/>
                    <a:lstStyle/>
                    <a:p>
                      <a:r>
                        <a:rPr lang="fi-FI" sz="1600" dirty="0"/>
                        <a:t>Yli-/alijäämä 402 €/as. (kons. -176 €/as.)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194. (270.)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Liperi ja </a:t>
                      </a:r>
                      <a:r>
                        <a:rPr lang="fi-FI" sz="1600" dirty="0" err="1"/>
                        <a:t>Jns</a:t>
                      </a:r>
                      <a:r>
                        <a:rPr lang="fi-FI" sz="1600" dirty="0"/>
                        <a:t> heikompia (kunta)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479616"/>
                  </a:ext>
                </a:extLst>
              </a:tr>
              <a:tr h="392577">
                <a:tc>
                  <a:txBody>
                    <a:bodyPr/>
                    <a:lstStyle/>
                    <a:p>
                      <a:r>
                        <a:rPr lang="fi-FI" sz="1600" dirty="0"/>
                        <a:t>Lainakanta 2301 €/as. (kons. 3731 €/as.)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227. (230.)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Koko maa 3342 (7084) €/as.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112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6042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31722C-4956-41C8-A052-7AFB0B7EF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Vuoden 2019 tapahtumia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4DA21E-0165-483F-944A-9D460C377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Maakunnallinen uuden vuoden juhla liikuntahallilla</a:t>
            </a:r>
          </a:p>
          <a:p>
            <a:r>
              <a:rPr lang="fi-FI" dirty="0"/>
              <a:t>Sivistyskeskuksen rakentaminen käynnistyi, peruskiven muuraus</a:t>
            </a:r>
          </a:p>
          <a:p>
            <a:r>
              <a:rPr lang="fi-FI" dirty="0"/>
              <a:t>Karelianpolut käyttöön</a:t>
            </a:r>
          </a:p>
          <a:p>
            <a:r>
              <a:rPr lang="fi-FI" dirty="0"/>
              <a:t>Kirkkoniemen Unelmien uimaranta vihittiin käyttöön Potsipäivillä</a:t>
            </a:r>
          </a:p>
          <a:p>
            <a:r>
              <a:rPr lang="fi-FI" dirty="0"/>
              <a:t>Tikkalan päiväkoti valmistui ja otettiin käyttöön</a:t>
            </a:r>
          </a:p>
        </p:txBody>
      </p:sp>
    </p:spTree>
    <p:extLst>
      <p:ext uri="{BB962C8B-B14F-4D97-AF65-F5344CB8AC3E}">
        <p14:creationId xmlns:p14="http://schemas.microsoft.com/office/powerpoint/2010/main" val="685719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26AF595B-8476-4DC1-8659-F9AD88481B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0316" y="18397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fi-FI" sz="3600" dirty="0"/>
              <a:t>Kunnan kokonaismenot ja -tulot 2019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1" y="1294098"/>
            <a:ext cx="3868340" cy="823912"/>
          </a:xfrm>
        </p:spPr>
        <p:txBody>
          <a:bodyPr/>
          <a:lstStyle/>
          <a:p>
            <a:pPr algn="ctr"/>
            <a:r>
              <a:rPr lang="fi-FI" sz="2400" dirty="0"/>
              <a:t>Menot yhteensä 41,4 M€</a:t>
            </a:r>
          </a:p>
          <a:p>
            <a:r>
              <a:rPr lang="fi-FI" dirty="0"/>
              <a:t>			</a:t>
            </a:r>
          </a:p>
        </p:txBody>
      </p:sp>
      <p:graphicFrame>
        <p:nvGraphicFramePr>
          <p:cNvPr id="9" name="Sisällön paikkamerkki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33271768"/>
              </p:ext>
            </p:extLst>
          </p:nvPr>
        </p:nvGraphicFramePr>
        <p:xfrm>
          <a:off x="629841" y="1945640"/>
          <a:ext cx="3868738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55231">
                  <a:extLst>
                    <a:ext uri="{9D8B030D-6E8A-4147-A177-3AD203B41FA5}">
                      <a16:colId xmlns:a16="http://schemas.microsoft.com/office/drawing/2014/main" val="3679724985"/>
                    </a:ext>
                  </a:extLst>
                </a:gridCol>
                <a:gridCol w="1013507">
                  <a:extLst>
                    <a:ext uri="{9D8B030D-6E8A-4147-A177-3AD203B41FA5}">
                      <a16:colId xmlns:a16="http://schemas.microsoft.com/office/drawing/2014/main" val="6837446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i-FI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/>
                        <a:t>Milj.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086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800" dirty="0"/>
                        <a:t>Toimintakulut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/>
                        <a:t>37,3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9303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800" dirty="0"/>
                        <a:t>Investointimenot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/>
                        <a:t>2,8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401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800" dirty="0"/>
                        <a:t>Lainojen lyhennykset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/>
                        <a:t>0,9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187233"/>
                  </a:ext>
                </a:extLst>
              </a:tr>
            </a:tbl>
          </a:graphicData>
        </a:graphic>
      </p:graphicFrame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>
          <a:xfrm>
            <a:off x="4629150" y="1252931"/>
            <a:ext cx="3887391" cy="823912"/>
          </a:xfrm>
        </p:spPr>
        <p:txBody>
          <a:bodyPr/>
          <a:lstStyle/>
          <a:p>
            <a:pPr algn="ctr"/>
            <a:r>
              <a:rPr lang="fi-FI" sz="2400" dirty="0"/>
              <a:t>Tulot yhteensä 41,2 M€</a:t>
            </a:r>
          </a:p>
          <a:p>
            <a:endParaRPr lang="fi-FI" dirty="0"/>
          </a:p>
        </p:txBody>
      </p:sp>
      <p:graphicFrame>
        <p:nvGraphicFramePr>
          <p:cNvPr id="10" name="Sisällön paikkamerkki 9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449249157"/>
              </p:ext>
            </p:extLst>
          </p:nvPr>
        </p:nvGraphicFramePr>
        <p:xfrm>
          <a:off x="4628752" y="1945640"/>
          <a:ext cx="3887788" cy="3708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45240">
                  <a:extLst>
                    <a:ext uri="{9D8B030D-6E8A-4147-A177-3AD203B41FA5}">
                      <a16:colId xmlns:a16="http://schemas.microsoft.com/office/drawing/2014/main" val="2016175757"/>
                    </a:ext>
                  </a:extLst>
                </a:gridCol>
                <a:gridCol w="942548">
                  <a:extLst>
                    <a:ext uri="{9D8B030D-6E8A-4147-A177-3AD203B41FA5}">
                      <a16:colId xmlns:a16="http://schemas.microsoft.com/office/drawing/2014/main" val="42811241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Milj.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991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Toimintatuotot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6,86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5701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Verotulot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13,59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8199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Valtionosuudet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16,96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005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Korkotuotot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0,1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108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Muut rahoitustuotot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0,1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114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Rahoitusosuudet investointeihin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0,1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7666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Luovutustulot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838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Antolainasaamisten</a:t>
                      </a:r>
                      <a:r>
                        <a:rPr lang="fi-FI" sz="1600" baseline="0" dirty="0"/>
                        <a:t> vähennys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0,1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3355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Lainojen lisäys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/>
                        <a:t>2,2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117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844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26AF595B-8476-4DC1-8659-F9AD88481B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0584" y="0"/>
            <a:ext cx="9294584" cy="6858000"/>
          </a:xfrm>
          <a:prstGeom prst="rect">
            <a:avLst/>
          </a:prstGeom>
        </p:spPr>
      </p:pic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628650" y="719522"/>
            <a:ext cx="7886700" cy="1074443"/>
          </a:xfrm>
        </p:spPr>
        <p:txBody>
          <a:bodyPr/>
          <a:lstStyle/>
          <a:p>
            <a:r>
              <a:rPr lang="fi-FI" dirty="0"/>
              <a:t>Investoinnit 2,82 M€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628650" y="2053045"/>
            <a:ext cx="7572375" cy="3423829"/>
          </a:xfrm>
        </p:spPr>
        <p:txBody>
          <a:bodyPr>
            <a:normAutofit fontScale="92500"/>
          </a:bodyPr>
          <a:lstStyle/>
          <a:p>
            <a:r>
              <a:rPr lang="fi-FI" sz="2400" dirty="0"/>
              <a:t>Tikkalan päiväkoti 1,6 M€ - käyttöön syyslukukauden alussa</a:t>
            </a:r>
          </a:p>
          <a:p>
            <a:r>
              <a:rPr lang="fi-FI" sz="2400" dirty="0"/>
              <a:t>Luonnontuotehalli 0,39 M€</a:t>
            </a:r>
          </a:p>
          <a:p>
            <a:r>
              <a:rPr lang="fi-FI" sz="2400" dirty="0"/>
              <a:t>Kaavateiden peruskorjaus 0,21 M€</a:t>
            </a:r>
          </a:p>
          <a:p>
            <a:r>
              <a:rPr lang="fi-FI" sz="2400" dirty="0"/>
              <a:t>Kiinteistöjen peruskorjaus ja muutostyöt 0,18 M€</a:t>
            </a:r>
          </a:p>
          <a:p>
            <a:r>
              <a:rPr lang="fi-FI" sz="2400" dirty="0"/>
              <a:t>Nymanin kentän hiekkatekonurmi 0,11 M€</a:t>
            </a:r>
          </a:p>
          <a:p>
            <a:r>
              <a:rPr lang="fi-FI" sz="2400" dirty="0"/>
              <a:t>Vesihuoltolaitoksen investoinnit 0,16 M€ (netto)</a:t>
            </a:r>
          </a:p>
          <a:p>
            <a:r>
              <a:rPr lang="fi-FI" sz="2400" dirty="0" err="1"/>
              <a:t>Leader</a:t>
            </a:r>
            <a:r>
              <a:rPr lang="fi-FI" sz="2400" dirty="0"/>
              <a:t>-rahoitteisesti toteutettuja hankkeita: maastopyöräreitit Pekan </a:t>
            </a:r>
            <a:r>
              <a:rPr lang="fi-FI" sz="2400" dirty="0" err="1"/>
              <a:t>trail</a:t>
            </a:r>
            <a:r>
              <a:rPr lang="fi-FI" sz="2400" dirty="0"/>
              <a:t>, Piilovaara </a:t>
            </a:r>
            <a:r>
              <a:rPr lang="fi-FI" sz="2400" dirty="0" err="1"/>
              <a:t>trail</a:t>
            </a:r>
            <a:r>
              <a:rPr lang="fi-FI" sz="2400" dirty="0"/>
              <a:t> ja Kirkkoniemi </a:t>
            </a:r>
            <a:r>
              <a:rPr lang="fi-FI" sz="2400" dirty="0" err="1"/>
              <a:t>trail</a:t>
            </a:r>
            <a:r>
              <a:rPr lang="fi-FI" sz="2400" dirty="0"/>
              <a:t> ja Kirkkoniemen uimaranta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9262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26AF595B-8476-4DC1-8659-F9AD88481B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D9F5C52D-389F-4183-8086-93CDC3BA66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1450"/>
            <a:ext cx="9144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561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26AF595B-8476-4DC1-8659-F9AD88481B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D459A86C-E924-4AA8-BDE2-654A1BB94F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04950"/>
            <a:ext cx="914400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798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26AF595B-8476-4DC1-8659-F9AD88481B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6463" y="0"/>
            <a:ext cx="9144000" cy="6858000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02592492-8BA3-412E-8BA3-8BB0CC683F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6463" y="469965"/>
            <a:ext cx="9320463" cy="6115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355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26AF595B-8476-4DC1-8659-F9AD88481B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6464" y="0"/>
            <a:ext cx="9381795" cy="6858000"/>
          </a:xfrm>
          <a:prstGeom prst="rect">
            <a:avLst/>
          </a:prstGeom>
        </p:spPr>
      </p:pic>
      <p:pic>
        <p:nvPicPr>
          <p:cNvPr id="2" name="Kuva 1">
            <a:extLst>
              <a:ext uri="{FF2B5EF4-FFF2-40B4-BE49-F238E27FC236}">
                <a16:creationId xmlns:a16="http://schemas.microsoft.com/office/drawing/2014/main" id="{7E3E2FC0-DC96-4C39-8632-1033E792BA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81036" y="487680"/>
            <a:ext cx="9386367" cy="615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968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26AF595B-8476-4DC1-8659-F9AD88481B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6463" y="0"/>
            <a:ext cx="9144000" cy="6858000"/>
          </a:xfrm>
          <a:prstGeom prst="rect">
            <a:avLst/>
          </a:prstGeom>
        </p:spPr>
      </p:pic>
      <p:pic>
        <p:nvPicPr>
          <p:cNvPr id="2" name="Kuva 1">
            <a:extLst>
              <a:ext uri="{FF2B5EF4-FFF2-40B4-BE49-F238E27FC236}">
                <a16:creationId xmlns:a16="http://schemas.microsoft.com/office/drawing/2014/main" id="{283E8396-C291-4312-BFC4-91DFDD6C2F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4502" y="0"/>
            <a:ext cx="9144000" cy="6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736847"/>
      </p:ext>
    </p:extLst>
  </p:cSld>
  <p:clrMapOvr>
    <a:masterClrMapping/>
  </p:clrMapOvr>
</p:sld>
</file>

<file path=ppt/theme/theme1.xml><?xml version="1.0" encoding="utf-8"?>
<a:theme xmlns:a="http://schemas.openxmlformats.org/drawingml/2006/main" name="tohmajarvi-powerpoint-lila-kape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hmajarvi-powerpoint-lila-kapea" id="{05F683DC-025D-4BD0-B3B6-D336040D5EDE}" vid="{DBAAA232-AB98-4579-98E1-15715EAB41D6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310</Words>
  <Application>Microsoft Office PowerPoint</Application>
  <PresentationFormat>Näytössä katseltava diaesitys (4:3)</PresentationFormat>
  <Paragraphs>81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tohmajarvi-powerpoint-lila-kapea</vt:lpstr>
      <vt:lpstr>Tohmajärven kunnan tilinpäätös 2019</vt:lpstr>
      <vt:lpstr>Vuoden 2019 tapahtumia</vt:lpstr>
      <vt:lpstr>Kunnan kokonaismenot ja -tulot 2019</vt:lpstr>
      <vt:lpstr>Investoinnit 2,82 M€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Tohmajärven kuntatalous  valtakunnallisessa vertailussa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Tohmajärven  kunnan tilinpäätös  2019</dc:title>
  <dc:creator>Riikonen Olli</dc:creator>
  <cp:lastModifiedBy>Miettinen Pirjo</cp:lastModifiedBy>
  <cp:revision>21</cp:revision>
  <dcterms:created xsi:type="dcterms:W3CDTF">2020-06-11T10:50:56Z</dcterms:created>
  <dcterms:modified xsi:type="dcterms:W3CDTF">2020-06-17T05:23:13Z</dcterms:modified>
</cp:coreProperties>
</file>